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91" r:id="rId6"/>
    <p:sldId id="270" r:id="rId7"/>
    <p:sldId id="265" r:id="rId8"/>
    <p:sldId id="269" r:id="rId9"/>
    <p:sldId id="267" r:id="rId10"/>
    <p:sldId id="292" r:id="rId11"/>
    <p:sldId id="284" r:id="rId12"/>
    <p:sldId id="278" r:id="rId13"/>
    <p:sldId id="279" r:id="rId14"/>
    <p:sldId id="280" r:id="rId15"/>
    <p:sldId id="283" r:id="rId16"/>
    <p:sldId id="273" r:id="rId17"/>
    <p:sldId id="272" r:id="rId18"/>
    <p:sldId id="274" r:id="rId19"/>
    <p:sldId id="275" r:id="rId20"/>
    <p:sldId id="276" r:id="rId21"/>
    <p:sldId id="277" r:id="rId22"/>
    <p:sldId id="290" r:id="rId23"/>
    <p:sldId id="285" r:id="rId24"/>
    <p:sldId id="288" r:id="rId25"/>
    <p:sldId id="286" r:id="rId26"/>
    <p:sldId id="289" r:id="rId27"/>
  </p:sldIdLst>
  <p:sldSz cx="12192000" cy="6858000"/>
  <p:notesSz cx="6858000" cy="9144000"/>
  <p:embeddedFontLst>
    <p:embeddedFont>
      <p:font typeface="Montserrat" panose="00000500000000000000" pitchFamily="2" charset="0"/>
      <p:regular r:id="rId29"/>
      <p:bold r:id="rId30"/>
      <p:italic r:id="rId31"/>
      <p:boldItalic r:id="rId32"/>
    </p:embeddedFont>
    <p:embeddedFont>
      <p:font typeface="Montserrat Medium" panose="00000600000000000000" pitchFamily="2" charset="0"/>
      <p:regular r:id="rId33"/>
      <p:italic r:id="rId34"/>
    </p:embeddedFont>
    <p:embeddedFont>
      <p:font typeface="Montserrat SemiBold" panose="00000700000000000000" pitchFamily="2" charset="0"/>
      <p:bold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190"/>
    <a:srgbClr val="CC0033"/>
    <a:srgbClr val="7EC6C8"/>
    <a:srgbClr val="8EE2E6"/>
    <a:srgbClr val="9ED5D6"/>
    <a:srgbClr val="F58F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24" autoAdjust="0"/>
    <p:restoredTop sz="90799" autoAdjust="0"/>
  </p:normalViewPr>
  <p:slideViewPr>
    <p:cSldViewPr snapToGrid="0">
      <p:cViewPr varScale="1">
        <p:scale>
          <a:sx n="106" d="100"/>
          <a:sy n="106" d="100"/>
        </p:scale>
        <p:origin x="10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69AD64-2187-458B-A1EF-F6B8D9545F4E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9EBBB-7A18-4171-AB71-71D33017D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781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Re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68" y="2567149"/>
            <a:ext cx="6942660" cy="132556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A7FC29F9-B2AA-4D5A-BB94-65AD0CF5396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0977BA7C-4142-4A85-AA07-8AF883AFFD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4468" y="4217435"/>
            <a:ext cx="6943725" cy="793265"/>
          </a:xfrm>
        </p:spPr>
        <p:txBody>
          <a:bodyPr>
            <a:normAutofit/>
          </a:bodyPr>
          <a:lstStyle>
            <a:lvl1pPr marL="0" indent="0"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24468" y="5010700"/>
            <a:ext cx="6942660" cy="0"/>
          </a:xfrm>
          <a:prstGeom prst="line">
            <a:avLst/>
          </a:prstGeom>
          <a:ln w="76200">
            <a:solidFill>
              <a:srgbClr val="0081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27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Blac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A7FC29F9-B2AA-4D5A-BB94-65AD0CF5396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0977BA7C-4142-4A85-AA07-8AF883AFFD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24468" y="2567149"/>
            <a:ext cx="6942660" cy="132556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4468" y="4217435"/>
            <a:ext cx="6943725" cy="793265"/>
          </a:xfrm>
        </p:spPr>
        <p:txBody>
          <a:bodyPr>
            <a:normAutofit/>
          </a:bodyPr>
          <a:lstStyle>
            <a:lvl1pPr marL="0" indent="0"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24468" y="5010700"/>
            <a:ext cx="6942660" cy="0"/>
          </a:xfrm>
          <a:prstGeom prst="line">
            <a:avLst/>
          </a:prstGeom>
          <a:ln w="76200">
            <a:solidFill>
              <a:srgbClr val="0081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014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Image Left 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8132061" cy="68580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7FC29F9-B2AA-4D5A-BB94-65AD0CF5396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77BA7C-4142-4A85-AA07-8AF883AFFD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8132062" y="0"/>
            <a:ext cx="4059936" cy="6858000"/>
          </a:xfrm>
          <a:prstGeom prst="rect">
            <a:avLst/>
          </a:prstGeom>
          <a:solidFill>
            <a:srgbClr val="CC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60229" y="2089135"/>
            <a:ext cx="3737800" cy="2679730"/>
          </a:xfrm>
          <a:ln>
            <a:noFill/>
          </a:ln>
        </p:spPr>
        <p:txBody>
          <a:bodyPr/>
          <a:lstStyle>
            <a:lvl1pPr algn="l">
              <a:defRPr b="1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122535" y="6372225"/>
            <a:ext cx="4069463" cy="0"/>
          </a:xfrm>
          <a:prstGeom prst="line">
            <a:avLst/>
          </a:prstGeom>
          <a:ln w="127000">
            <a:solidFill>
              <a:srgbClr val="0081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 userDrawn="1"/>
        </p:nvSpPr>
        <p:spPr>
          <a:xfrm>
            <a:off x="8132061" y="6441066"/>
            <a:ext cx="4059937" cy="41693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79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Image Right 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059939" y="0"/>
            <a:ext cx="8132061" cy="68580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7FC29F9-B2AA-4D5A-BB94-65AD0CF5396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77BA7C-4142-4A85-AA07-8AF883AFFD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4059936" cy="6858000"/>
          </a:xfrm>
          <a:prstGeom prst="rect">
            <a:avLst/>
          </a:prstGeom>
          <a:solidFill>
            <a:srgbClr val="CC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167" y="2089135"/>
            <a:ext cx="3737800" cy="2679730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-9526" y="6372225"/>
            <a:ext cx="4069463" cy="0"/>
          </a:xfrm>
          <a:prstGeom prst="line">
            <a:avLst/>
          </a:prstGeom>
          <a:ln w="127000">
            <a:solidFill>
              <a:srgbClr val="0081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0" y="6441066"/>
            <a:ext cx="4059937" cy="41693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238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Image">
    <p:bg>
      <p:bgPr>
        <a:blipFill dpi="0" rotWithShape="1">
          <a:blip r:embed="rId2"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FC29F9-B2AA-4D5A-BB94-65AD0CF5396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77BA7C-4142-4A85-AA07-8AF883AFFDB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3070139" y="2283941"/>
            <a:ext cx="6051722" cy="2290119"/>
          </a:xfrm>
          <a:prstGeom prst="rect">
            <a:avLst/>
          </a:prstGeom>
          <a:solidFill>
            <a:srgbClr val="CC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598689" y="2553730"/>
            <a:ext cx="4994622" cy="1820562"/>
          </a:xfrm>
        </p:spPr>
        <p:txBody>
          <a:bodyPr/>
          <a:lstStyle>
            <a:lvl1pPr algn="ctr">
              <a:defRPr b="1" baseline="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3645243" y="902551"/>
            <a:ext cx="4901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Montserrat" panose="00000500000000000000" pitchFamily="2" charset="0"/>
              </a:rPr>
              <a:t>Right click on the background</a:t>
            </a:r>
            <a:r>
              <a:rPr lang="en-US" sz="1600" baseline="0" dirty="0">
                <a:latin typeface="Montserrat" panose="00000500000000000000" pitchFamily="2" charset="0"/>
              </a:rPr>
              <a:t> and click </a:t>
            </a:r>
            <a:r>
              <a:rPr lang="en-US" sz="1600" dirty="0">
                <a:latin typeface="Montserrat" panose="00000500000000000000" pitchFamily="2" charset="0"/>
              </a:rPr>
              <a:t>“Format</a:t>
            </a:r>
            <a:r>
              <a:rPr lang="en-US" sz="1600" baseline="0" dirty="0">
                <a:latin typeface="Montserrat" panose="00000500000000000000" pitchFamily="2" charset="0"/>
              </a:rPr>
              <a:t> Background” to change the background image for this slide. </a:t>
            </a:r>
            <a:endParaRPr lang="en-US" sz="16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411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ners 1-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580" y="363713"/>
            <a:ext cx="8591939" cy="1325563"/>
          </a:xfrm>
        </p:spPr>
        <p:txBody>
          <a:bodyPr/>
          <a:lstStyle>
            <a:lvl1pPr>
              <a:defRPr>
                <a:solidFill>
                  <a:srgbClr val="CC0033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386" y="1825625"/>
            <a:ext cx="8475133" cy="4351338"/>
          </a:xfrm>
        </p:spPr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485190" y="6353089"/>
            <a:ext cx="1968761" cy="365125"/>
          </a:xfrm>
          <a:prstGeom prst="rect">
            <a:avLst/>
          </a:prstGeom>
        </p:spPr>
        <p:txBody>
          <a:bodyPr/>
          <a:lstStyle>
            <a:lvl1pPr>
              <a:defRPr sz="1050">
                <a:latin typeface="Montserrat" panose="00000500000000000000" pitchFamily="2" charset="0"/>
              </a:defRPr>
            </a:lvl1pPr>
          </a:lstStyle>
          <a:p>
            <a:fld id="{A7FC29F9-B2AA-4D5A-BB94-65AD0CF5396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14269" y="6353089"/>
            <a:ext cx="5063366" cy="365125"/>
          </a:xfrm>
          <a:prstGeom prst="rect">
            <a:avLst/>
          </a:prstGeom>
        </p:spPr>
        <p:txBody>
          <a:bodyPr/>
          <a:lstStyle>
            <a:lvl1pPr>
              <a:defRPr sz="1050">
                <a:latin typeface="Montserrat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04040" y="6356350"/>
            <a:ext cx="2744849" cy="365125"/>
          </a:xfrm>
          <a:prstGeom prst="rect">
            <a:avLst/>
          </a:prstGeom>
        </p:spPr>
        <p:txBody>
          <a:bodyPr/>
          <a:lstStyle>
            <a:lvl1pPr>
              <a:defRPr sz="1050">
                <a:latin typeface="Montserrat" panose="00000500000000000000" pitchFamily="2" charset="0"/>
              </a:defRPr>
            </a:lvl1pPr>
          </a:lstStyle>
          <a:p>
            <a:fld id="{0977BA7C-4142-4A85-AA07-8AF883AFF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14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ners 2-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386" y="1825625"/>
            <a:ext cx="4067467" cy="4351338"/>
          </a:xfrm>
        </p:spPr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5416052" y="1816230"/>
            <a:ext cx="4067467" cy="4351338"/>
          </a:xfrm>
        </p:spPr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485190" y="6353089"/>
            <a:ext cx="1968761" cy="365125"/>
          </a:xfrm>
          <a:prstGeom prst="rect">
            <a:avLst/>
          </a:prstGeom>
        </p:spPr>
        <p:txBody>
          <a:bodyPr/>
          <a:lstStyle>
            <a:lvl1pPr>
              <a:defRPr sz="1050">
                <a:latin typeface="Montserrat" panose="00000500000000000000" pitchFamily="2" charset="0"/>
              </a:defRPr>
            </a:lvl1pPr>
          </a:lstStyle>
          <a:p>
            <a:fld id="{A7FC29F9-B2AA-4D5A-BB94-65AD0CF5396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14269" y="6353089"/>
            <a:ext cx="5063366" cy="365125"/>
          </a:xfrm>
          <a:prstGeom prst="rect">
            <a:avLst/>
          </a:prstGeom>
        </p:spPr>
        <p:txBody>
          <a:bodyPr/>
          <a:lstStyle>
            <a:lvl1pPr>
              <a:defRPr sz="1050">
                <a:latin typeface="Montserrat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04040" y="6356350"/>
            <a:ext cx="2744849" cy="365125"/>
          </a:xfrm>
          <a:prstGeom prst="rect">
            <a:avLst/>
          </a:prstGeom>
        </p:spPr>
        <p:txBody>
          <a:bodyPr/>
          <a:lstStyle>
            <a:lvl1pPr>
              <a:defRPr sz="1050">
                <a:latin typeface="Montserrat" panose="00000500000000000000" pitchFamily="2" charset="0"/>
              </a:defRPr>
            </a:lvl1pPr>
          </a:lstStyle>
          <a:p>
            <a:fld id="{0977BA7C-4142-4A85-AA07-8AF883AFFD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891580" y="363713"/>
            <a:ext cx="8591939" cy="1325563"/>
          </a:xfrm>
        </p:spPr>
        <p:txBody>
          <a:bodyPr/>
          <a:lstStyle>
            <a:lvl1pPr>
              <a:defRPr>
                <a:solidFill>
                  <a:srgbClr val="CC0033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7670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ners 3-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386" y="1825625"/>
            <a:ext cx="2751851" cy="4351338"/>
          </a:xfrm>
        </p:spPr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3892305" y="1825625"/>
            <a:ext cx="2729573" cy="4351338"/>
          </a:xfrm>
        </p:spPr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485190" y="6353089"/>
            <a:ext cx="1968761" cy="365125"/>
          </a:xfrm>
          <a:prstGeom prst="rect">
            <a:avLst/>
          </a:prstGeom>
        </p:spPr>
        <p:txBody>
          <a:bodyPr/>
          <a:lstStyle>
            <a:lvl1pPr>
              <a:defRPr sz="1050">
                <a:latin typeface="Montserrat" panose="00000500000000000000" pitchFamily="2" charset="0"/>
              </a:defRPr>
            </a:lvl1pPr>
          </a:lstStyle>
          <a:p>
            <a:fld id="{A7FC29F9-B2AA-4D5A-BB94-65AD0CF5396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14269" y="6353089"/>
            <a:ext cx="5063366" cy="365125"/>
          </a:xfrm>
          <a:prstGeom prst="rect">
            <a:avLst/>
          </a:prstGeom>
        </p:spPr>
        <p:txBody>
          <a:bodyPr/>
          <a:lstStyle>
            <a:lvl1pPr>
              <a:defRPr sz="1050">
                <a:latin typeface="Montserrat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04040" y="6356350"/>
            <a:ext cx="2744849" cy="365125"/>
          </a:xfrm>
          <a:prstGeom prst="rect">
            <a:avLst/>
          </a:prstGeom>
        </p:spPr>
        <p:txBody>
          <a:bodyPr/>
          <a:lstStyle>
            <a:lvl1pPr>
              <a:defRPr sz="1050">
                <a:latin typeface="Montserrat" panose="00000500000000000000" pitchFamily="2" charset="0"/>
              </a:defRPr>
            </a:lvl1pPr>
          </a:lstStyle>
          <a:p>
            <a:fld id="{0977BA7C-4142-4A85-AA07-8AF883AFFD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6753946" y="1827510"/>
            <a:ext cx="2729573" cy="4351338"/>
          </a:xfrm>
        </p:spPr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91580" y="363713"/>
            <a:ext cx="8591939" cy="1325563"/>
          </a:xfrm>
        </p:spPr>
        <p:txBody>
          <a:bodyPr/>
          <a:lstStyle>
            <a:lvl1pPr>
              <a:defRPr>
                <a:solidFill>
                  <a:srgbClr val="CC0033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91855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Chevron 1-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1049" y="278073"/>
            <a:ext cx="8591939" cy="1325563"/>
          </a:xfrm>
        </p:spPr>
        <p:txBody>
          <a:bodyPr/>
          <a:lstStyle>
            <a:lvl1pPr>
              <a:defRPr>
                <a:solidFill>
                  <a:srgbClr val="CC0033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8666" y="1825625"/>
            <a:ext cx="8475133" cy="4351338"/>
          </a:xfrm>
        </p:spPr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1231640" y="6356350"/>
            <a:ext cx="2744849" cy="365125"/>
          </a:xfrm>
          <a:prstGeom prst="rect">
            <a:avLst/>
          </a:prstGeom>
        </p:spPr>
        <p:txBody>
          <a:bodyPr/>
          <a:lstStyle>
            <a:lvl1pPr>
              <a:defRPr sz="1050">
                <a:latin typeface="Montserrat" panose="00000500000000000000" pitchFamily="2" charset="0"/>
              </a:defRPr>
            </a:lvl1pPr>
          </a:lstStyle>
          <a:p>
            <a:fld id="{A7FC29F9-B2AA-4D5A-BB94-65AD0CF5396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31627" y="6353089"/>
            <a:ext cx="4117274" cy="365125"/>
          </a:xfrm>
          <a:prstGeom prst="rect">
            <a:avLst/>
          </a:prstGeom>
        </p:spPr>
        <p:txBody>
          <a:bodyPr/>
          <a:lstStyle>
            <a:lvl1pPr>
              <a:defRPr sz="1050">
                <a:latin typeface="Montserrat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04040" y="6356350"/>
            <a:ext cx="2744849" cy="365125"/>
          </a:xfrm>
          <a:prstGeom prst="rect">
            <a:avLst/>
          </a:prstGeom>
        </p:spPr>
        <p:txBody>
          <a:bodyPr/>
          <a:lstStyle>
            <a:lvl1pPr>
              <a:defRPr sz="1050">
                <a:latin typeface="Montserrat" panose="00000500000000000000" pitchFamily="2" charset="0"/>
              </a:defRPr>
            </a:lvl1pPr>
          </a:lstStyle>
          <a:p>
            <a:fld id="{0977BA7C-4142-4A85-AA07-8AF883AFF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8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Chevron 2-Column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1049" y="278073"/>
            <a:ext cx="8591939" cy="1325563"/>
          </a:xfrm>
        </p:spPr>
        <p:txBody>
          <a:bodyPr/>
          <a:lstStyle>
            <a:lvl1pPr>
              <a:defRPr>
                <a:solidFill>
                  <a:srgbClr val="CC0033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8667" y="1825625"/>
            <a:ext cx="4056398" cy="4351338"/>
          </a:xfrm>
        </p:spPr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7246590" y="1825625"/>
            <a:ext cx="4056398" cy="4351338"/>
          </a:xfrm>
        </p:spPr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1231640" y="6356350"/>
            <a:ext cx="2744849" cy="365125"/>
          </a:xfrm>
          <a:prstGeom prst="rect">
            <a:avLst/>
          </a:prstGeom>
        </p:spPr>
        <p:txBody>
          <a:bodyPr/>
          <a:lstStyle>
            <a:lvl1pPr>
              <a:defRPr sz="1050">
                <a:latin typeface="Montserrat" panose="00000500000000000000" pitchFamily="2" charset="0"/>
              </a:defRPr>
            </a:lvl1pPr>
          </a:lstStyle>
          <a:p>
            <a:fld id="{A7FC29F9-B2AA-4D5A-BB94-65AD0CF5396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28760" y="6356350"/>
            <a:ext cx="4117274" cy="365125"/>
          </a:xfrm>
          <a:prstGeom prst="rect">
            <a:avLst/>
          </a:prstGeom>
        </p:spPr>
        <p:txBody>
          <a:bodyPr/>
          <a:lstStyle>
            <a:lvl1pPr>
              <a:defRPr sz="105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04040" y="6356350"/>
            <a:ext cx="2744849" cy="365125"/>
          </a:xfrm>
          <a:prstGeom prst="rect">
            <a:avLst/>
          </a:prstGeom>
        </p:spPr>
        <p:txBody>
          <a:bodyPr/>
          <a:lstStyle>
            <a:lvl1pPr>
              <a:defRPr sz="1050">
                <a:latin typeface="Montserrat" panose="00000500000000000000" pitchFamily="2" charset="0"/>
              </a:defRPr>
            </a:lvl1pPr>
          </a:lstStyle>
          <a:p>
            <a:fld id="{0977BA7C-4142-4A85-AA07-8AF883AFF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473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Chevron 3-Column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1049" y="278073"/>
            <a:ext cx="9037840" cy="1325563"/>
          </a:xfrm>
        </p:spPr>
        <p:txBody>
          <a:bodyPr/>
          <a:lstStyle>
            <a:lvl1pPr>
              <a:defRPr>
                <a:solidFill>
                  <a:srgbClr val="CC0033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04022" y="1825625"/>
            <a:ext cx="2744849" cy="4351338"/>
          </a:xfrm>
        </p:spPr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31640" y="6356350"/>
            <a:ext cx="2744849" cy="365125"/>
          </a:xfrm>
          <a:prstGeom prst="rect">
            <a:avLst/>
          </a:prstGeom>
        </p:spPr>
        <p:txBody>
          <a:bodyPr/>
          <a:lstStyle>
            <a:lvl1pPr>
              <a:defRPr sz="1050">
                <a:latin typeface="Montserrat" panose="00000500000000000000" pitchFamily="2" charset="0"/>
              </a:defRPr>
            </a:lvl1pPr>
          </a:lstStyle>
          <a:p>
            <a:fld id="{A7FC29F9-B2AA-4D5A-BB94-65AD0CF5396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31627" y="6356350"/>
            <a:ext cx="4117274" cy="365125"/>
          </a:xfrm>
          <a:prstGeom prst="rect">
            <a:avLst/>
          </a:prstGeom>
        </p:spPr>
        <p:txBody>
          <a:bodyPr/>
          <a:lstStyle>
            <a:lvl1pPr>
              <a:defRPr sz="1050">
                <a:latin typeface="Montserrat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04040" y="6356350"/>
            <a:ext cx="2744849" cy="365125"/>
          </a:xfrm>
          <a:prstGeom prst="rect">
            <a:avLst/>
          </a:prstGeom>
        </p:spPr>
        <p:txBody>
          <a:bodyPr/>
          <a:lstStyle>
            <a:lvl1pPr>
              <a:defRPr sz="1050">
                <a:latin typeface="Montserrat" panose="00000500000000000000" pitchFamily="2" charset="0"/>
              </a:defRPr>
            </a:lvl1pPr>
          </a:lstStyle>
          <a:p>
            <a:fld id="{0977BA7C-4142-4A85-AA07-8AF883AFFD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5868860" y="1825625"/>
            <a:ext cx="2744849" cy="4351338"/>
          </a:xfrm>
        </p:spPr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9004040" y="1825625"/>
            <a:ext cx="2744849" cy="4351338"/>
          </a:xfrm>
        </p:spPr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5926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Chevron 1-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62" y="2790512"/>
            <a:ext cx="1016637" cy="128822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45941" y="6356350"/>
            <a:ext cx="2744849" cy="365125"/>
          </a:xfrm>
          <a:prstGeom prst="rect">
            <a:avLst/>
          </a:prstGeom>
        </p:spPr>
        <p:txBody>
          <a:bodyPr anchor="b"/>
          <a:lstStyle>
            <a:lvl1pPr>
              <a:defRPr sz="105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fld id="{A7FC29F9-B2AA-4D5A-BB94-65AD0CF5396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45089" y="6356349"/>
            <a:ext cx="4901822" cy="365125"/>
          </a:xfrm>
          <a:prstGeom prst="rect">
            <a:avLst/>
          </a:prstGeom>
        </p:spPr>
        <p:txBody>
          <a:bodyPr anchor="b"/>
          <a:lstStyle>
            <a:lvl1pPr algn="ctr">
              <a:defRPr sz="105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04040" y="6356350"/>
            <a:ext cx="2744849" cy="365125"/>
          </a:xfrm>
          <a:prstGeom prst="rect">
            <a:avLst/>
          </a:prstGeom>
        </p:spPr>
        <p:txBody>
          <a:bodyPr anchor="b"/>
          <a:lstStyle>
            <a:lvl1pPr algn="r">
              <a:defRPr sz="105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fld id="{0977BA7C-4142-4A85-AA07-8AF883AFFD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577080" y="278073"/>
            <a:ext cx="903784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516782" y="2655946"/>
            <a:ext cx="7158436" cy="3623168"/>
          </a:xfrm>
        </p:spPr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6325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Chevron 2-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62" y="2790512"/>
            <a:ext cx="1016637" cy="128822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577080" y="278073"/>
            <a:ext cx="903784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577080" y="2631232"/>
            <a:ext cx="4366520" cy="3623168"/>
          </a:xfrm>
        </p:spPr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6248400" y="2631231"/>
            <a:ext cx="4366520" cy="3623168"/>
          </a:xfrm>
        </p:spPr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445941" y="6356350"/>
            <a:ext cx="2744849" cy="365125"/>
          </a:xfrm>
          <a:prstGeom prst="rect">
            <a:avLst/>
          </a:prstGeom>
        </p:spPr>
        <p:txBody>
          <a:bodyPr anchor="b"/>
          <a:lstStyle>
            <a:lvl1pPr>
              <a:defRPr sz="105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fld id="{A7FC29F9-B2AA-4D5A-BB94-65AD0CF5396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46504" y="6356350"/>
            <a:ext cx="4901822" cy="365125"/>
          </a:xfrm>
          <a:prstGeom prst="rect">
            <a:avLst/>
          </a:prstGeom>
        </p:spPr>
        <p:txBody>
          <a:bodyPr anchor="b"/>
          <a:lstStyle>
            <a:lvl1pPr algn="ctr">
              <a:defRPr sz="105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04040" y="6356350"/>
            <a:ext cx="2744849" cy="365125"/>
          </a:xfrm>
          <a:prstGeom prst="rect">
            <a:avLst/>
          </a:prstGeom>
        </p:spPr>
        <p:txBody>
          <a:bodyPr anchor="b"/>
          <a:lstStyle>
            <a:lvl1pPr algn="r">
              <a:defRPr sz="105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fld id="{0977BA7C-4142-4A85-AA07-8AF883AFF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217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Chevron 3-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62" y="2790512"/>
            <a:ext cx="1016637" cy="128822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577080" y="278073"/>
            <a:ext cx="903784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838200" y="2631234"/>
            <a:ext cx="3391884" cy="3557852"/>
          </a:xfrm>
        </p:spPr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484722" y="2631232"/>
            <a:ext cx="3391884" cy="3557852"/>
          </a:xfrm>
        </p:spPr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1"/>
          </p:nvPr>
        </p:nvSpPr>
        <p:spPr>
          <a:xfrm>
            <a:off x="8131244" y="2631232"/>
            <a:ext cx="3391884" cy="3557852"/>
          </a:xfrm>
        </p:spPr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45941" y="6356350"/>
            <a:ext cx="2744849" cy="365125"/>
          </a:xfrm>
          <a:prstGeom prst="rect">
            <a:avLst/>
          </a:prstGeom>
        </p:spPr>
        <p:txBody>
          <a:bodyPr anchor="b"/>
          <a:lstStyle>
            <a:lvl1pPr>
              <a:defRPr sz="105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fld id="{A7FC29F9-B2AA-4D5A-BB94-65AD0CF5396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46504" y="6356350"/>
            <a:ext cx="4901822" cy="365125"/>
          </a:xfrm>
          <a:prstGeom prst="rect">
            <a:avLst/>
          </a:prstGeom>
        </p:spPr>
        <p:txBody>
          <a:bodyPr anchor="b"/>
          <a:lstStyle>
            <a:lvl1pPr algn="ctr">
              <a:defRPr sz="105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04040" y="6356350"/>
            <a:ext cx="2744849" cy="365125"/>
          </a:xfrm>
          <a:prstGeom prst="rect">
            <a:avLst/>
          </a:prstGeom>
        </p:spPr>
        <p:txBody>
          <a:bodyPr anchor="b"/>
          <a:lstStyle>
            <a:lvl1pPr algn="r">
              <a:defRPr sz="105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fld id="{0977BA7C-4142-4A85-AA07-8AF883AFF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8045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7FC29F9-B2AA-4D5A-BB94-65AD0CF5396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77BA7C-4142-4A85-AA07-8AF883AFFD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6083559" cy="6433751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854" r="-28710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307138" y="214312"/>
            <a:ext cx="5692775" cy="1326163"/>
          </a:xfrm>
        </p:spPr>
        <p:txBody>
          <a:bodyPr anchor="b" anchorCtr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4000">
                <a:solidFill>
                  <a:srgbClr val="CC0033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307138" y="1713471"/>
            <a:ext cx="5692775" cy="438888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862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7FC29F9-B2AA-4D5A-BB94-65AD0CF5396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77BA7C-4142-4A85-AA07-8AF883AFFD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6108441" y="-1"/>
            <a:ext cx="6083559" cy="6433751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92" r="-28572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214248" y="214312"/>
            <a:ext cx="5692775" cy="1326163"/>
          </a:xfrm>
        </p:spPr>
        <p:txBody>
          <a:bodyPr anchor="b" anchorCtr="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4000">
                <a:solidFill>
                  <a:srgbClr val="CC0033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14248" y="1713471"/>
            <a:ext cx="5692775" cy="438888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20346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FC29F9-B2AA-4D5A-BB94-65AD0CF5396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77BA7C-4142-4A85-AA07-8AF883AFF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760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FC29F9-B2AA-4D5A-BB94-65AD0CF5396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77BA7C-4142-4A85-AA07-8AF883AFF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9850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0033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  <a:lvl2pPr>
              <a:defRPr>
                <a:latin typeface="Montserrat" panose="00000500000000000000" pitchFamily="2" charset="0"/>
              </a:defRPr>
            </a:lvl2pPr>
            <a:lvl3pPr>
              <a:defRPr>
                <a:latin typeface="Montserrat" panose="00000500000000000000" pitchFamily="2" charset="0"/>
              </a:defRPr>
            </a:lvl3pPr>
            <a:lvl4pPr>
              <a:defRPr>
                <a:latin typeface="Montserrat" panose="00000500000000000000" pitchFamily="2" charset="0"/>
              </a:defRPr>
            </a:lvl4pPr>
            <a:lvl5pPr>
              <a:defRPr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FC29F9-B2AA-4D5A-BB94-65AD0CF5396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77BA7C-4142-4A85-AA07-8AF883AFF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6809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FC29F9-B2AA-4D5A-BB94-65AD0CF5396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77BA7C-4142-4A85-AA07-8AF883AFF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7908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FC29F9-B2AA-4D5A-BB94-65AD0CF5396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77BA7C-4142-4A85-AA07-8AF883AFF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8094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FC29F9-B2AA-4D5A-BB94-65AD0CF5396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77BA7C-4142-4A85-AA07-8AF883AFF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2781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FC29F9-B2AA-4D5A-BB94-65AD0CF5396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77BA7C-4142-4A85-AA07-8AF883AFF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7242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FC29F9-B2AA-4D5A-BB94-65AD0CF5396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77BA7C-4142-4A85-AA07-8AF883AFF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9549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FC29F9-B2AA-4D5A-BB94-65AD0CF5396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77BA7C-4142-4A85-AA07-8AF883AFF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8785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FC29F9-B2AA-4D5A-BB94-65AD0CF5396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77BA7C-4142-4A85-AA07-8AF883AFF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1127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FC29F9-B2AA-4D5A-BB94-65AD0CF5396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77BA7C-4142-4A85-AA07-8AF883AFF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817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4849" cy="365125"/>
          </a:xfrm>
          <a:prstGeom prst="rect">
            <a:avLst/>
          </a:prstGeom>
        </p:spPr>
        <p:txBody>
          <a:bodyPr anchor="b"/>
          <a:lstStyle>
            <a:lvl1pPr>
              <a:defRPr sz="1050">
                <a:latin typeface="Montserrat" panose="00000500000000000000" pitchFamily="2" charset="0"/>
              </a:defRPr>
            </a:lvl1pPr>
          </a:lstStyle>
          <a:p>
            <a:fld id="{A7FC29F9-B2AA-4D5A-BB94-65AD0CF5396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44212" y="6356350"/>
            <a:ext cx="4901822" cy="365125"/>
          </a:xfrm>
          <a:prstGeom prst="rect">
            <a:avLst/>
          </a:prstGeom>
        </p:spPr>
        <p:txBody>
          <a:bodyPr anchor="b"/>
          <a:lstStyle>
            <a:lvl1pPr algn="ctr">
              <a:defRPr sz="1050">
                <a:latin typeface="Montserrat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04040" y="6356350"/>
            <a:ext cx="2744849" cy="365125"/>
          </a:xfrm>
          <a:prstGeom prst="rect">
            <a:avLst/>
          </a:prstGeom>
        </p:spPr>
        <p:txBody>
          <a:bodyPr anchor="b"/>
          <a:lstStyle>
            <a:lvl1pPr algn="r">
              <a:defRPr sz="1050">
                <a:latin typeface="Montserrat" panose="00000500000000000000" pitchFamily="2" charset="0"/>
              </a:defRPr>
            </a:lvl1pPr>
          </a:lstStyle>
          <a:p>
            <a:fld id="{0977BA7C-4142-4A85-AA07-8AF883AFF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634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3" r:id="rId3"/>
    <p:sldLayoutId id="2147483674" r:id="rId4"/>
    <p:sldLayoutId id="2147483675" r:id="rId5"/>
    <p:sldLayoutId id="2147483666" r:id="rId6"/>
    <p:sldLayoutId id="2147483667" r:id="rId7"/>
    <p:sldLayoutId id="2147483668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71" r:id="rId15"/>
    <p:sldLayoutId id="2147483672" r:id="rId16"/>
    <p:sldLayoutId id="2147483649" r:id="rId17"/>
    <p:sldLayoutId id="2147483651" r:id="rId18"/>
    <p:sldLayoutId id="2147483650" r:id="rId19"/>
    <p:sldLayoutId id="2147483652" r:id="rId20"/>
    <p:sldLayoutId id="2147483653" r:id="rId21"/>
    <p:sldLayoutId id="2147483654" r:id="rId22"/>
    <p:sldLayoutId id="2147483655" r:id="rId23"/>
    <p:sldLayoutId id="2147483656" r:id="rId24"/>
    <p:sldLayoutId id="2147483657" r:id="rId25"/>
    <p:sldLayoutId id="2147483658" r:id="rId26"/>
    <p:sldLayoutId id="2147483659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CC0033"/>
          </a:solidFill>
          <a:latin typeface="Montserrat" panose="000005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19.xml"/><Relationship Id="rId1" Type="http://schemas.openxmlformats.org/officeDocument/2006/relationships/video" Target="https://www.youtube.com/embed/Z4gcPpgGLec?feature=oembe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3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27479" y="2547593"/>
            <a:ext cx="6337041" cy="1765179"/>
          </a:xfrm>
          <a:prstGeom prst="rect">
            <a:avLst/>
          </a:prstGeom>
          <a:solidFill>
            <a:srgbClr val="CC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Rutgers Health School of Nursing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9224" y="581042"/>
            <a:ext cx="4407388" cy="1037032"/>
          </a:xfrm>
          <a:prstGeom prst="rect">
            <a:avLst/>
          </a:prstGeom>
        </p:spPr>
      </p:pic>
      <p:sp>
        <p:nvSpPr>
          <p:cNvPr id="7" name="Title 6"/>
          <p:cNvSpPr txBox="1">
            <a:spLocks noGrp="1"/>
          </p:cNvSpPr>
          <p:nvPr>
            <p:ph type="title" idx="4294967295"/>
          </p:nvPr>
        </p:nvSpPr>
        <p:spPr>
          <a:xfrm>
            <a:off x="3343468" y="3076239"/>
            <a:ext cx="5505061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6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1437748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C082983-236D-854C-D509-060F8CDABD45}"/>
              </a:ext>
            </a:extLst>
          </p:cNvPr>
          <p:cNvSpPr txBox="1">
            <a:spLocks/>
          </p:cNvSpPr>
          <p:nvPr/>
        </p:nvSpPr>
        <p:spPr>
          <a:xfrm>
            <a:off x="469838" y="38039"/>
            <a:ext cx="9399486" cy="14673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CC0033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5400">
                <a:latin typeface="Montserrat"/>
              </a:rPr>
              <a:t>Historical Briefing</a:t>
            </a:r>
          </a:p>
        </p:txBody>
      </p:sp>
      <p:grpSp>
        <p:nvGrpSpPr>
          <p:cNvPr id="9" name="Group 8" descr="1956 Rutgers College of Nursing Established">
            <a:extLst>
              <a:ext uri="{FF2B5EF4-FFF2-40B4-BE49-F238E27FC236}">
                <a16:creationId xmlns:a16="http://schemas.microsoft.com/office/drawing/2014/main" id="{BFACE59D-FEBD-5912-A7DD-FE704AA4E27A}"/>
              </a:ext>
            </a:extLst>
          </p:cNvPr>
          <p:cNvGrpSpPr/>
          <p:nvPr/>
        </p:nvGrpSpPr>
        <p:grpSpPr>
          <a:xfrm>
            <a:off x="638792" y="3489271"/>
            <a:ext cx="2776538" cy="1202692"/>
            <a:chOff x="376238" y="5164078"/>
            <a:chExt cx="2776538" cy="120269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DDC4AD0-5B25-33B6-6E2B-5AF0D4943F6B}"/>
                </a:ext>
              </a:extLst>
            </p:cNvPr>
            <p:cNvSpPr/>
            <p:nvPr/>
          </p:nvSpPr>
          <p:spPr>
            <a:xfrm>
              <a:off x="376238" y="5164078"/>
              <a:ext cx="2776538" cy="119985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642C929-D8CD-0D5B-F6F0-363D32412235}"/>
                </a:ext>
              </a:extLst>
            </p:cNvPr>
            <p:cNvSpPr txBox="1"/>
            <p:nvPr/>
          </p:nvSpPr>
          <p:spPr>
            <a:xfrm>
              <a:off x="439339" y="5274163"/>
              <a:ext cx="2650333" cy="109260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1956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Montserrat"/>
                </a:rPr>
                <a:t>Rutgers College of Nursing</a:t>
              </a:r>
              <a:r>
                <a:rPr lang="en-US" sz="1400" dirty="0">
                  <a:solidFill>
                    <a:schemeClr val="bg1"/>
                  </a:solidFill>
                  <a:latin typeface="Montserrat"/>
                </a:rPr>
                <a:t> established under 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Montserrat"/>
                </a:rPr>
                <a:t>Dean Ella V. </a:t>
              </a:r>
              <a:r>
                <a:rPr lang="en-US" sz="1400" dirty="0" err="1">
                  <a:solidFill>
                    <a:schemeClr val="bg1"/>
                  </a:solidFill>
                  <a:latin typeface="Montserrat"/>
                </a:rPr>
                <a:t>Stonsby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oup 19" descr="1992 UMDNJ* School of Nursing Established">
            <a:extLst>
              <a:ext uri="{FF2B5EF4-FFF2-40B4-BE49-F238E27FC236}">
                <a16:creationId xmlns:a16="http://schemas.microsoft.com/office/drawing/2014/main" id="{521BBE37-251C-61F1-6374-2759F71DF429}"/>
              </a:ext>
            </a:extLst>
          </p:cNvPr>
          <p:cNvGrpSpPr/>
          <p:nvPr/>
        </p:nvGrpSpPr>
        <p:grpSpPr>
          <a:xfrm>
            <a:off x="4009451" y="3500097"/>
            <a:ext cx="2780952" cy="1199852"/>
            <a:chOff x="376238" y="5164078"/>
            <a:chExt cx="2780952" cy="1199852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6BCC473-2701-0904-98DA-6A571A2FE918}"/>
                </a:ext>
              </a:extLst>
            </p:cNvPr>
            <p:cNvSpPr/>
            <p:nvPr/>
          </p:nvSpPr>
          <p:spPr>
            <a:xfrm>
              <a:off x="376238" y="5164078"/>
              <a:ext cx="2776538" cy="119985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DE23CC3-23E8-E9FE-1E47-57CAD34C1351}"/>
                </a:ext>
              </a:extLst>
            </p:cNvPr>
            <p:cNvSpPr txBox="1"/>
            <p:nvPr/>
          </p:nvSpPr>
          <p:spPr>
            <a:xfrm>
              <a:off x="381466" y="5279915"/>
              <a:ext cx="2775724" cy="877163"/>
            </a:xfrm>
            <a:prstGeom prst="rect">
              <a:avLst/>
            </a:prstGeom>
            <a:grp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1992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Montserrat"/>
                </a:rPr>
                <a:t>UMDNJ* School of Nursing</a:t>
              </a:r>
              <a:r>
                <a:rPr lang="en-US" sz="1400" dirty="0">
                  <a:solidFill>
                    <a:schemeClr val="bg1"/>
                  </a:solidFill>
                  <a:latin typeface="Montserrat"/>
                </a:rPr>
                <a:t> established</a:t>
              </a:r>
            </a:p>
          </p:txBody>
        </p:sp>
      </p:grpSp>
      <p:grpSp>
        <p:nvGrpSpPr>
          <p:cNvPr id="32" name="Group 31" descr="2013 New Jersey Medical and HEalth Sciences Education Restructuring Act goes into effect, integration UMDNJ with Rutgers">
            <a:extLst>
              <a:ext uri="{FF2B5EF4-FFF2-40B4-BE49-F238E27FC236}">
                <a16:creationId xmlns:a16="http://schemas.microsoft.com/office/drawing/2014/main" id="{8D280CE5-2FBA-6617-B3AB-929859413B31}"/>
              </a:ext>
            </a:extLst>
          </p:cNvPr>
          <p:cNvGrpSpPr/>
          <p:nvPr/>
        </p:nvGrpSpPr>
        <p:grpSpPr>
          <a:xfrm>
            <a:off x="7328744" y="1222626"/>
            <a:ext cx="3775893" cy="1700936"/>
            <a:chOff x="376238" y="5164078"/>
            <a:chExt cx="2776538" cy="1571178"/>
          </a:xfrm>
          <a:solidFill>
            <a:srgbClr val="008190"/>
          </a:solidFill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DABC51B-5356-FD45-8AE2-DB4AFDE633C6}"/>
                </a:ext>
              </a:extLst>
            </p:cNvPr>
            <p:cNvSpPr/>
            <p:nvPr/>
          </p:nvSpPr>
          <p:spPr>
            <a:xfrm>
              <a:off x="376238" y="5164078"/>
              <a:ext cx="2776538" cy="15711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95FC63B-7B34-FF68-8127-EB76E724F03E}"/>
                </a:ext>
              </a:extLst>
            </p:cNvPr>
            <p:cNvSpPr txBox="1"/>
            <p:nvPr/>
          </p:nvSpPr>
          <p:spPr>
            <a:xfrm>
              <a:off x="464425" y="5258246"/>
              <a:ext cx="2084526" cy="1407272"/>
            </a:xfrm>
            <a:prstGeom prst="rect">
              <a:avLst/>
            </a:prstGeom>
            <a:grp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2013</a:t>
              </a:r>
            </a:p>
            <a:p>
              <a:r>
                <a:rPr lang="en-US" sz="1400" dirty="0">
                  <a:solidFill>
                    <a:schemeClr val="bg1"/>
                  </a:solidFill>
                  <a:latin typeface="Montserrat"/>
                </a:rPr>
                <a:t>New Jersey Medical and Health Sciences Education Restructuring Act goes into effect, </a:t>
              </a:r>
              <a:r>
                <a:rPr lang="en-US" sz="1400" b="1" dirty="0">
                  <a:solidFill>
                    <a:schemeClr val="bg1"/>
                  </a:solidFill>
                  <a:latin typeface="Montserrat"/>
                </a:rPr>
                <a:t>integrating UMDNJ with Rutgers</a:t>
              </a:r>
            </a:p>
          </p:txBody>
        </p:sp>
      </p:grpSp>
      <p:grpSp>
        <p:nvGrpSpPr>
          <p:cNvPr id="36" name="Group 35" descr="2014 After a year of harmonization efoorts, the newly merged Rutgers School of NUrsing is formed and becomes one of 8 schools comprising RBHS**">
            <a:extLst>
              <a:ext uri="{FF2B5EF4-FFF2-40B4-BE49-F238E27FC236}">
                <a16:creationId xmlns:a16="http://schemas.microsoft.com/office/drawing/2014/main" id="{992FA3B1-521B-22B5-5540-7F92B11FC744}"/>
              </a:ext>
            </a:extLst>
          </p:cNvPr>
          <p:cNvGrpSpPr/>
          <p:nvPr/>
        </p:nvGrpSpPr>
        <p:grpSpPr>
          <a:xfrm>
            <a:off x="7328744" y="3036355"/>
            <a:ext cx="4322480" cy="2022948"/>
            <a:chOff x="7315116" y="3146418"/>
            <a:chExt cx="4090987" cy="1947243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CC66671-D204-42D6-F0DB-D8C656C8D264}"/>
                </a:ext>
              </a:extLst>
            </p:cNvPr>
            <p:cNvSpPr/>
            <p:nvPr/>
          </p:nvSpPr>
          <p:spPr>
            <a:xfrm>
              <a:off x="7315116" y="3146418"/>
              <a:ext cx="4090987" cy="1947243"/>
            </a:xfrm>
            <a:prstGeom prst="rect">
              <a:avLst/>
            </a:prstGeom>
            <a:solidFill>
              <a:srgbClr val="CC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B055ECC-70E7-9B7C-7B87-906C05A85BDF}"/>
                </a:ext>
              </a:extLst>
            </p:cNvPr>
            <p:cNvSpPr txBox="1"/>
            <p:nvPr/>
          </p:nvSpPr>
          <p:spPr>
            <a:xfrm>
              <a:off x="7437774" y="3301583"/>
              <a:ext cx="3849651" cy="158498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600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2014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Montserrat"/>
                </a:rPr>
                <a:t>After a year of harmonization efforts, legacy schools from Rutgers and UMDNJ merge to become </a:t>
              </a:r>
              <a:r>
                <a:rPr lang="en-US" sz="1600" b="1" dirty="0">
                  <a:solidFill>
                    <a:schemeClr val="bg1"/>
                  </a:solidFill>
                  <a:latin typeface="Montserrat"/>
                </a:rPr>
                <a:t>Rutgers School of Nursing, </a:t>
              </a:r>
              <a:r>
                <a:rPr lang="en-US" sz="1600" dirty="0">
                  <a:solidFill>
                    <a:schemeClr val="bg1"/>
                  </a:solidFill>
                  <a:latin typeface="Montserrat"/>
                </a:rPr>
                <a:t>within Rutgers Biomedical and Health Sciences**</a:t>
              </a:r>
              <a:r>
                <a:rPr lang="en-US" sz="1600" b="1" dirty="0">
                  <a:solidFill>
                    <a:schemeClr val="bg1"/>
                  </a:solidFill>
                  <a:latin typeface="Montserrat"/>
                </a:rPr>
                <a:t> </a:t>
              </a:r>
            </a:p>
          </p:txBody>
        </p: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6F35E49-A8BA-1108-8EF2-1E98D613B7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-2" y="5598277"/>
            <a:ext cx="11268075" cy="0"/>
          </a:xfrm>
          <a:prstGeom prst="line">
            <a:avLst/>
          </a:prstGeom>
          <a:ln w="127000">
            <a:solidFill>
              <a:srgbClr val="CC0033"/>
            </a:solidFill>
            <a:headEnd type="none" w="lg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EDD95C8-F3B1-43CB-0F19-51C423B4BC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027061" y="4689123"/>
            <a:ext cx="0" cy="9091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FE0E39F-CBDC-51F6-5B2B-AD7B9D2EA9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397720" y="4689124"/>
            <a:ext cx="0" cy="7695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17727B2-F5CD-35CA-821A-C2F0DFE01B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374238" y="5059303"/>
            <a:ext cx="115746" cy="5079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C492AE20-B0A6-15A6-30C2-9AA30569A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98458" y="5369677"/>
            <a:ext cx="457202" cy="4572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CC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AE10C140-CF4B-36E4-26F4-F018E5D99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69119" y="5369677"/>
            <a:ext cx="457202" cy="4572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CC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066A6FC-9945-EA36-3107-8370B9BB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7080" y="5368450"/>
            <a:ext cx="457202" cy="4572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CC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599AD2E-ABCF-8297-61F8-F7390E585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374238" y="2942852"/>
            <a:ext cx="115746" cy="9350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50C743E5-39CE-BB96-AAEF-6B7667ECD6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7764" y="6083098"/>
            <a:ext cx="5071658" cy="569455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09167C1-A165-8FE6-503A-A9B5901B1B92}"/>
              </a:ext>
            </a:extLst>
          </p:cNvPr>
          <p:cNvSpPr txBox="1"/>
          <p:nvPr/>
        </p:nvSpPr>
        <p:spPr>
          <a:xfrm>
            <a:off x="730038" y="6153528"/>
            <a:ext cx="5202325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sz="1200" dirty="0">
                <a:latin typeface="Montserrat" panose="00000500000000000000" pitchFamily="2" charset="0"/>
              </a:rPr>
              <a:t>* University of Medicine and Dentistry of New Jersey</a:t>
            </a:r>
          </a:p>
          <a:p>
            <a:r>
              <a:rPr lang="en-US" sz="1200" dirty="0">
                <a:latin typeface="Montserrat"/>
              </a:rPr>
              <a:t>**Also known as Rutgers Health</a:t>
            </a:r>
            <a:endParaRPr lang="en-US" sz="1200" dirty="0">
              <a:latin typeface="Montserrat" panose="00000500000000000000" pitchFamily="2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7973B31-4227-2A88-3E54-C520D5E670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60" y="1507947"/>
            <a:ext cx="1312245" cy="1802297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BE1F373D-C7D3-40D6-4A08-BB0FAAE30E13}"/>
              </a:ext>
            </a:extLst>
          </p:cNvPr>
          <p:cNvSpPr txBox="1"/>
          <p:nvPr/>
        </p:nvSpPr>
        <p:spPr>
          <a:xfrm>
            <a:off x="2076295" y="2075610"/>
            <a:ext cx="376703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/>
              <a:t>1956 </a:t>
            </a:r>
            <a:r>
              <a:rPr lang="en-US" dirty="0"/>
              <a:t>– Rutgers Professor Dr. Hildegard Peplau establishes nation's first psychiatric mental health graduate CNS program funded by NIMH</a:t>
            </a:r>
          </a:p>
        </p:txBody>
      </p:sp>
    </p:spTree>
    <p:extLst>
      <p:ext uri="{BB962C8B-B14F-4D97-AF65-F5344CB8AC3E}">
        <p14:creationId xmlns:p14="http://schemas.microsoft.com/office/powerpoint/2010/main" val="4211299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446315" y="643733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rgbClr val="CC0033"/>
                </a:solidFill>
                <a:latin typeface="Montserrat" panose="00000500000000000000" pitchFamily="2" charset="0"/>
              </a:rPr>
              <a:t>Where We Are</a:t>
            </a:r>
          </a:p>
        </p:txBody>
      </p:sp>
      <p:pic>
        <p:nvPicPr>
          <p:cNvPr id="4" name="Content Placeholder 3" descr="3 Campus Locations - North, Central, and South Jersey - Newark, New Brunswick, &amp; Blackwood marked on a Silhouette of New Jersey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43" y="1941484"/>
            <a:ext cx="8977313" cy="3270671"/>
          </a:xfrm>
        </p:spPr>
      </p:pic>
      <p:sp>
        <p:nvSpPr>
          <p:cNvPr id="6" name="Oval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51691" y="4738380"/>
            <a:ext cx="1885950" cy="1885950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38100">
            <a:solidFill>
              <a:srgbClr val="CC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93686" y="2418839"/>
            <a:ext cx="1885950" cy="1885950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38100">
            <a:solidFill>
              <a:srgbClr val="CC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51691" y="300142"/>
            <a:ext cx="1885950" cy="1885950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rgbClr val="CC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endCxn id="8" idx="4"/>
          </p:cNvCxnSpPr>
          <p:nvPr/>
        </p:nvCxnSpPr>
        <p:spPr>
          <a:xfrm flipV="1">
            <a:off x="7365076" y="2186092"/>
            <a:ext cx="2329590" cy="773239"/>
          </a:xfrm>
          <a:prstGeom prst="bentConnector2">
            <a:avLst/>
          </a:prstGeom>
          <a:ln w="25400">
            <a:solidFill>
              <a:srgbClr val="CC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281949" y="3237696"/>
            <a:ext cx="2511737" cy="0"/>
          </a:xfrm>
          <a:prstGeom prst="straightConnector1">
            <a:avLst/>
          </a:prstGeom>
          <a:ln w="25400">
            <a:solidFill>
              <a:srgbClr val="CC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endCxn id="6" idx="0"/>
          </p:cNvCxnSpPr>
          <p:nvPr/>
        </p:nvCxnSpPr>
        <p:spPr>
          <a:xfrm>
            <a:off x="6733309" y="3890356"/>
            <a:ext cx="2961357" cy="848024"/>
          </a:xfrm>
          <a:prstGeom prst="bentConnector2">
            <a:avLst/>
          </a:prstGeom>
          <a:ln w="25400">
            <a:solidFill>
              <a:srgbClr val="CC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8F164D3-935F-23C4-AF3B-F98E2141D8CC}"/>
              </a:ext>
            </a:extLst>
          </p:cNvPr>
          <p:cNvSpPr txBox="1"/>
          <p:nvPr/>
        </p:nvSpPr>
        <p:spPr>
          <a:xfrm>
            <a:off x="445438" y="5122332"/>
            <a:ext cx="809222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Calibri"/>
                <a:cs typeface="Calibri"/>
              </a:rPr>
              <a:t>In North Jersey we are located on two campuses: Rutgers University-Newark and Rutgers Health Sciences-Newark</a:t>
            </a:r>
          </a:p>
        </p:txBody>
      </p:sp>
    </p:spTree>
    <p:extLst>
      <p:ext uri="{BB962C8B-B14F-4D97-AF65-F5344CB8AC3E}">
        <p14:creationId xmlns:p14="http://schemas.microsoft.com/office/powerpoint/2010/main" val="1678869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A2DC5441-E19C-54D7-DDBD-B8FF7F283907}"/>
              </a:ext>
            </a:extLst>
          </p:cNvPr>
          <p:cNvSpPr/>
          <p:nvPr/>
        </p:nvSpPr>
        <p:spPr>
          <a:xfrm>
            <a:off x="7078029" y="5208608"/>
            <a:ext cx="4617535" cy="677599"/>
          </a:xfrm>
          <a:prstGeom prst="rect">
            <a:avLst/>
          </a:pr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Over&#10;(number inserted)&#10;Student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6734" y="2215644"/>
            <a:ext cx="2519253" cy="367830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755E688-C96B-C0DB-234B-8A8F74C67B76}"/>
              </a:ext>
            </a:extLst>
          </p:cNvPr>
          <p:cNvSpPr txBox="1"/>
          <p:nvPr/>
        </p:nvSpPr>
        <p:spPr>
          <a:xfrm>
            <a:off x="944254" y="3639297"/>
            <a:ext cx="21242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Montserrat Medium" pitchFamily="2" charset="0"/>
              </a:rPr>
              <a:t>2,200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114751-2665-5862-EAF6-9397E0073859}"/>
              </a:ext>
            </a:extLst>
          </p:cNvPr>
          <p:cNvSpPr txBox="1"/>
          <p:nvPr/>
        </p:nvSpPr>
        <p:spPr>
          <a:xfrm>
            <a:off x="5326693" y="5066490"/>
            <a:ext cx="1467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Montserrat Medium" pitchFamily="2" charset="0"/>
              </a:rPr>
              <a:t>15,000+</a:t>
            </a:r>
          </a:p>
        </p:txBody>
      </p:sp>
      <p:pic>
        <p:nvPicPr>
          <p:cNvPr id="4" name="Content Placeholder 3" descr="alumni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6031" y="4146618"/>
            <a:ext cx="1613086" cy="1747328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BF4787B-5D71-6642-2330-448DC0A0C84E}"/>
              </a:ext>
            </a:extLst>
          </p:cNvPr>
          <p:cNvSpPr txBox="1"/>
          <p:nvPr/>
        </p:nvSpPr>
        <p:spPr>
          <a:xfrm>
            <a:off x="3534014" y="5066491"/>
            <a:ext cx="1467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Montserrat Medium" pitchFamily="2" charset="0"/>
              </a:rPr>
              <a:t>200+</a:t>
            </a:r>
          </a:p>
        </p:txBody>
      </p:sp>
      <p:pic>
        <p:nvPicPr>
          <p:cNvPr id="3" name="Picture 2" descr="clinical site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735" y="4147060"/>
            <a:ext cx="1544399" cy="17391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3C18FD9-D5F4-668E-3DE9-A5C2FFC0BDC1}"/>
              </a:ext>
            </a:extLst>
          </p:cNvPr>
          <p:cNvSpPr txBox="1"/>
          <p:nvPr/>
        </p:nvSpPr>
        <p:spPr>
          <a:xfrm>
            <a:off x="3529964" y="3114676"/>
            <a:ext cx="1467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Montserrat Medium" pitchFamily="2" charset="0"/>
              </a:rPr>
              <a:t>95+</a:t>
            </a:r>
          </a:p>
        </p:txBody>
      </p:sp>
      <p:pic>
        <p:nvPicPr>
          <p:cNvPr id="6" name="Picture 5" descr="full-time faculty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735" y="2217408"/>
            <a:ext cx="1547360" cy="1737386"/>
          </a:xfrm>
          <a:prstGeom prst="rect">
            <a:avLst/>
          </a:prstGeom>
        </p:spPr>
      </p:pic>
      <p:sp>
        <p:nvSpPr>
          <p:cNvPr id="9" name="Title 29"/>
          <p:cNvSpPr txBox="1">
            <a:spLocks noGrp="1"/>
          </p:cNvSpPr>
          <p:nvPr>
            <p:ph type="title" idx="4294967295"/>
          </p:nvPr>
        </p:nvSpPr>
        <p:spPr>
          <a:xfrm>
            <a:off x="446315" y="643733"/>
            <a:ext cx="10515600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CC0033"/>
                </a:solidFill>
                <a:effectLst/>
                <a:uLnTx/>
                <a:uFillTx/>
                <a:latin typeface="Montserrat" panose="00000500000000000000" pitchFamily="2" charset="0"/>
                <a:ea typeface="+mj-ea"/>
                <a:cs typeface="+mj-cs"/>
              </a:rPr>
              <a:t>By the Numbers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717892" y="6140295"/>
            <a:ext cx="57281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>
                <a:latin typeface="Montserrat" panose="00000500000000000000" pitchFamily="2" charset="0"/>
              </a:rPr>
              <a:t>* Last updated July 2026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DF5708-5166-7F89-5D0A-711D1EA27BA3}"/>
              </a:ext>
            </a:extLst>
          </p:cNvPr>
          <p:cNvSpPr txBox="1"/>
          <p:nvPr/>
        </p:nvSpPr>
        <p:spPr>
          <a:xfrm>
            <a:off x="5356229" y="2566002"/>
            <a:ext cx="1467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Montserrat Medium" pitchFamily="2" charset="0"/>
              </a:rPr>
              <a:t>96%</a:t>
            </a:r>
          </a:p>
        </p:txBody>
      </p:sp>
      <p:pic>
        <p:nvPicPr>
          <p:cNvPr id="7" name="Picture 6" descr="NCLEX Pass rate - 1st time test takers 20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69982" y="2216086"/>
            <a:ext cx="1545184" cy="174003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FA94157-E1AA-D553-300E-B82F6261C80B}"/>
              </a:ext>
            </a:extLst>
          </p:cNvPr>
          <p:cNvSpPr txBox="1"/>
          <p:nvPr/>
        </p:nvSpPr>
        <p:spPr>
          <a:xfrm>
            <a:off x="5308604" y="3548183"/>
            <a:ext cx="1467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 Medium" pitchFamily="2" charset="0"/>
              </a:rPr>
              <a:t>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E397F0-57CF-AC75-310A-479ACB75A29C}"/>
              </a:ext>
            </a:extLst>
          </p:cNvPr>
          <p:cNvSpPr txBox="1"/>
          <p:nvPr/>
        </p:nvSpPr>
        <p:spPr>
          <a:xfrm>
            <a:off x="5286818" y="2440187"/>
            <a:ext cx="154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Montserrat Medium" pitchFamily="2" charset="0"/>
              </a:rPr>
              <a:t>90%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2A96B0-B61B-A098-8B8E-A94483E8606F}"/>
              </a:ext>
            </a:extLst>
          </p:cNvPr>
          <p:cNvSpPr txBox="1"/>
          <p:nvPr/>
        </p:nvSpPr>
        <p:spPr>
          <a:xfrm>
            <a:off x="5395379" y="5016633"/>
            <a:ext cx="154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Montserrat Medium" pitchFamily="2" charset="0"/>
              </a:rPr>
              <a:t>15,000+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481AD-4B16-052D-A022-C107A519CD9A}"/>
              </a:ext>
            </a:extLst>
          </p:cNvPr>
          <p:cNvSpPr txBox="1"/>
          <p:nvPr/>
        </p:nvSpPr>
        <p:spPr>
          <a:xfrm>
            <a:off x="3536085" y="5004935"/>
            <a:ext cx="1461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Montserrat Medium" pitchFamily="2" charset="0"/>
              </a:rPr>
              <a:t>300+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B4AE98F-A21E-D469-687A-B2C9C128DE37}"/>
              </a:ext>
            </a:extLst>
          </p:cNvPr>
          <p:cNvSpPr txBox="1"/>
          <p:nvPr/>
        </p:nvSpPr>
        <p:spPr>
          <a:xfrm>
            <a:off x="3646687" y="3053121"/>
            <a:ext cx="1461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Montserrat Medium" pitchFamily="2" charset="0"/>
              </a:rPr>
              <a:t>95+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FDDF7D6-5E06-E0D2-5513-09C925975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029" y="1946046"/>
            <a:ext cx="4617535" cy="312044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B5807F4-3368-F0F7-88C9-C8A32F31D1EA}"/>
              </a:ext>
            </a:extLst>
          </p:cNvPr>
          <p:cNvSpPr txBox="1"/>
          <p:nvPr/>
        </p:nvSpPr>
        <p:spPr>
          <a:xfrm>
            <a:off x="9677400" y="2865211"/>
            <a:ext cx="523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 SemiBold" panose="00000700000000000000" pitchFamily="2" charset="0"/>
              </a:rPr>
              <a:t>16%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B53887-AB57-481E-A743-55BBBD569861}"/>
              </a:ext>
            </a:extLst>
          </p:cNvPr>
          <p:cNvSpPr txBox="1"/>
          <p:nvPr/>
        </p:nvSpPr>
        <p:spPr>
          <a:xfrm>
            <a:off x="9677399" y="3176947"/>
            <a:ext cx="523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 SemiBold" panose="00000700000000000000" pitchFamily="2" charset="0"/>
              </a:rPr>
              <a:t>29%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E43BD30-30E9-48FA-0486-46164E516140}"/>
              </a:ext>
            </a:extLst>
          </p:cNvPr>
          <p:cNvSpPr txBox="1"/>
          <p:nvPr/>
        </p:nvSpPr>
        <p:spPr>
          <a:xfrm>
            <a:off x="9700179" y="3472968"/>
            <a:ext cx="523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 SemiBold" panose="00000700000000000000" pitchFamily="2" charset="0"/>
              </a:rPr>
              <a:t>27%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81216E4-CA3D-D1E8-B481-4D2C405DC027}"/>
              </a:ext>
            </a:extLst>
          </p:cNvPr>
          <p:cNvSpPr txBox="1"/>
          <p:nvPr/>
        </p:nvSpPr>
        <p:spPr>
          <a:xfrm>
            <a:off x="9700179" y="3797536"/>
            <a:ext cx="523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 SemiBold" panose="00000700000000000000" pitchFamily="2" charset="0"/>
              </a:rPr>
              <a:t>26%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CFC9620-FE42-3020-7CB4-8022BBD605E6}"/>
              </a:ext>
            </a:extLst>
          </p:cNvPr>
          <p:cNvSpPr txBox="1"/>
          <p:nvPr/>
        </p:nvSpPr>
        <p:spPr>
          <a:xfrm>
            <a:off x="9700178" y="4107445"/>
            <a:ext cx="523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 SemiBold" panose="00000700000000000000" pitchFamily="2" charset="0"/>
              </a:rPr>
              <a:t>14%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5428A2F-4CD1-4D54-293F-BFFC065A1B39}"/>
              </a:ext>
            </a:extLst>
          </p:cNvPr>
          <p:cNvSpPr txBox="1"/>
          <p:nvPr/>
        </p:nvSpPr>
        <p:spPr>
          <a:xfrm>
            <a:off x="9700177" y="4410838"/>
            <a:ext cx="523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Montserrat SemiBold" panose="020F0502020204030204" pitchFamily="2" charset="0"/>
              </a:rPr>
              <a:t>4%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6239FDC-7BAE-4498-3B83-25D2E71E2226}"/>
              </a:ext>
            </a:extLst>
          </p:cNvPr>
          <p:cNvSpPr txBox="1"/>
          <p:nvPr/>
        </p:nvSpPr>
        <p:spPr>
          <a:xfrm>
            <a:off x="7800975" y="3597481"/>
            <a:ext cx="878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C00000"/>
                </a:solidFill>
                <a:latin typeface="Montserrat Medium" pitchFamily="2" charset="0"/>
              </a:rPr>
              <a:t>2,200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5733855-06D5-CD8E-174A-EE82658790F4}"/>
              </a:ext>
            </a:extLst>
          </p:cNvPr>
          <p:cNvSpPr txBox="1"/>
          <p:nvPr/>
        </p:nvSpPr>
        <p:spPr>
          <a:xfrm>
            <a:off x="7168691" y="5335446"/>
            <a:ext cx="4405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Montserrat Medium" pitchFamily="2" charset="0"/>
              </a:rPr>
              <a:t>56M+ </a:t>
            </a: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0"/>
              </a:rPr>
              <a:t>in grant funds</a:t>
            </a:r>
          </a:p>
        </p:txBody>
      </p:sp>
    </p:spTree>
    <p:extLst>
      <p:ext uri="{BB962C8B-B14F-4D97-AF65-F5344CB8AC3E}">
        <p14:creationId xmlns:p14="http://schemas.microsoft.com/office/powerpoint/2010/main" val="3721294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AC7153F-DD3D-8C98-D9C7-F10B02C8C3C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  <a:defRPr/>
            </a:pPr>
            <a:r>
              <a:rPr lang="en-US" sz="4000" kern="1200" dirty="0">
                <a:solidFill>
                  <a:srgbClr val="CC0033"/>
                </a:solidFill>
                <a:latin typeface="Montserrat" panose="00000500000000000000" pitchFamily="2" charset="0"/>
                <a:ea typeface="+mj-ea"/>
                <a:cs typeface="+mj-cs"/>
              </a:rPr>
              <a:t>Rutgers Nursing Edge</a:t>
            </a:r>
          </a:p>
        </p:txBody>
      </p:sp>
      <p:pic>
        <p:nvPicPr>
          <p:cNvPr id="4" name="Online Media 3" title="Rutgers Nursing Edge">
            <a:hlinkClick r:id="" action="ppaction://media"/>
            <a:extLst>
              <a:ext uri="{FF2B5EF4-FFF2-40B4-BE49-F238E27FC236}">
                <a16:creationId xmlns:a16="http://schemas.microsoft.com/office/drawing/2014/main" id="{C8F0F3E0-F18F-050A-43DD-90CDC2099BE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5258" y="1825625"/>
            <a:ext cx="7701483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118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9">
            <a:extLst>
              <a:ext uri="{FF2B5EF4-FFF2-40B4-BE49-F238E27FC236}">
                <a16:creationId xmlns:a16="http://schemas.microsoft.com/office/drawing/2014/main" id="{34F84C32-6832-BE8A-A2BF-D5DCCEF78465}"/>
              </a:ext>
            </a:extLst>
          </p:cNvPr>
          <p:cNvSpPr txBox="1">
            <a:spLocks/>
          </p:cNvSpPr>
          <p:nvPr/>
        </p:nvSpPr>
        <p:spPr>
          <a:xfrm>
            <a:off x="1748714" y="5233915"/>
            <a:ext cx="8663652" cy="1132654"/>
          </a:xfrm>
          <a:prstGeom prst="rect">
            <a:avLst/>
          </a:prstGeom>
          <a:solidFill>
            <a:srgbClr val="008190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200" b="1">
                <a:solidFill>
                  <a:schemeClr val="bg1"/>
                </a:solidFill>
                <a:latin typeface="Montserrat"/>
              </a:rPr>
              <a:t>#1 Nursing Programs In New Jersey</a:t>
            </a:r>
            <a:br>
              <a:rPr lang="en-US" sz="3200" b="1">
                <a:latin typeface="Montserrat"/>
              </a:rPr>
            </a:br>
            <a:r>
              <a:rPr lang="en-US" sz="1400" b="1" i="1">
                <a:solidFill>
                  <a:schemeClr val="bg1"/>
                </a:solidFill>
                <a:latin typeface="Montserrat"/>
              </a:rPr>
              <a:t>U.S. News &amp; World Report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54F82B2-EEBC-1A9D-5C43-D4D1559D35C9}"/>
              </a:ext>
            </a:extLst>
          </p:cNvPr>
          <p:cNvGrpSpPr/>
          <p:nvPr/>
        </p:nvGrpSpPr>
        <p:grpSpPr>
          <a:xfrm>
            <a:off x="4251234" y="2770122"/>
            <a:ext cx="1658157" cy="1646452"/>
            <a:chOff x="3188700" y="2512767"/>
            <a:chExt cx="1658157" cy="1646452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EE52BD6-F3A9-1F03-92BD-E156FC9C63AB}"/>
                </a:ext>
              </a:extLst>
            </p:cNvPr>
            <p:cNvSpPr/>
            <p:nvPr/>
          </p:nvSpPr>
          <p:spPr>
            <a:xfrm>
              <a:off x="3188700" y="2512767"/>
              <a:ext cx="1646451" cy="164645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" name="Oval 24" descr="AAMN Best Schools for Men in Nursing">
              <a:extLst>
                <a:ext uri="{FF2B5EF4-FFF2-40B4-BE49-F238E27FC236}">
                  <a16:creationId xmlns:a16="http://schemas.microsoft.com/office/drawing/2014/main" id="{5FB6A41D-D4C8-47C3-3B2A-9CDF8DC14C32}"/>
                </a:ext>
              </a:extLst>
            </p:cNvPr>
            <p:cNvSpPr/>
            <p:nvPr/>
          </p:nvSpPr>
          <p:spPr>
            <a:xfrm>
              <a:off x="3200405" y="2512767"/>
              <a:ext cx="1646452" cy="1646452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17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30C5D242-1E74-2F48-040D-ACF8E7AA0F1E}"/>
              </a:ext>
            </a:extLst>
          </p:cNvPr>
          <p:cNvSpPr txBox="1"/>
          <p:nvPr/>
        </p:nvSpPr>
        <p:spPr>
          <a:xfrm>
            <a:off x="3215022" y="6508157"/>
            <a:ext cx="5728138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  <a:latin typeface="Montserrat"/>
              </a:rPr>
              <a:t>* Last updated September 2026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EFC8CEB-5749-0615-A88F-86171FD089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928" y="1166353"/>
            <a:ext cx="1639995" cy="163999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1581B25-4E16-706C-226F-88326592DD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1" y="1147640"/>
            <a:ext cx="1639995" cy="164964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556AED7-C710-61CE-B999-5EBF42898E2E}"/>
              </a:ext>
            </a:extLst>
          </p:cNvPr>
          <p:cNvSpPr txBox="1"/>
          <p:nvPr/>
        </p:nvSpPr>
        <p:spPr>
          <a:xfrm>
            <a:off x="506994" y="328463"/>
            <a:ext cx="1120819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800" b="1">
                <a:solidFill>
                  <a:srgbClr val="CC0033"/>
                </a:solidFill>
                <a:latin typeface="Montserrat"/>
              </a:rPr>
              <a:t>National Rankings and Honors</a:t>
            </a:r>
            <a:endParaRPr lang="en-US" sz="4800">
              <a:solidFill>
                <a:srgbClr val="CC0033"/>
              </a:solidFill>
              <a:latin typeface="Montserrat"/>
              <a:ea typeface="Calibri"/>
              <a:cs typeface="Calibri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74F6FD9-A937-44B6-5929-05A8A52437CF}"/>
              </a:ext>
            </a:extLst>
          </p:cNvPr>
          <p:cNvSpPr txBox="1"/>
          <p:nvPr/>
        </p:nvSpPr>
        <p:spPr>
          <a:xfrm>
            <a:off x="6310502" y="4447685"/>
            <a:ext cx="1891609" cy="5232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a typeface="Calibri"/>
                <a:cs typeface="Calibri"/>
              </a:rPr>
              <a:t>2022 – 2026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pPr algn="ctr"/>
            <a:r>
              <a:rPr lang="en-US" sz="1400" b="1" dirty="0">
                <a:solidFill>
                  <a:schemeClr val="bg1"/>
                </a:solidFill>
                <a:ea typeface="Calibri"/>
                <a:cs typeface="Calibri"/>
              </a:rPr>
              <a:t>5 Consecutive Years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568C6F3-6CBA-C99A-0EE9-F561FE9D08AB}"/>
              </a:ext>
            </a:extLst>
          </p:cNvPr>
          <p:cNvSpPr txBox="1"/>
          <p:nvPr/>
        </p:nvSpPr>
        <p:spPr>
          <a:xfrm>
            <a:off x="4133482" y="4447684"/>
            <a:ext cx="1891609" cy="5232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a typeface="Calibri"/>
                <a:cs typeface="Calibri"/>
              </a:rPr>
              <a:t>2018 - 2026</a:t>
            </a:r>
            <a:br>
              <a:rPr lang="en-US" sz="1400" b="1" dirty="0">
                <a:solidFill>
                  <a:schemeClr val="bg1"/>
                </a:solidFill>
                <a:ea typeface="Calibri"/>
                <a:cs typeface="Calibri"/>
              </a:rPr>
            </a:br>
            <a:r>
              <a:rPr lang="en-US" sz="1400" b="1" dirty="0">
                <a:solidFill>
                  <a:schemeClr val="bg1"/>
                </a:solidFill>
                <a:ea typeface="Calibri"/>
                <a:cs typeface="Calibri"/>
              </a:rPr>
              <a:t>9 Consecutive Years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E8F99F-75F5-255D-D7CE-1B76239AD7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463" y="1166353"/>
            <a:ext cx="1646451" cy="16464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DA04B1-CFD2-F2BD-0338-7D6A94D4E7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317" y="2596296"/>
            <a:ext cx="1907794" cy="190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247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2B5279-613E-06C5-C512-B66387D2F9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401" y="2860257"/>
            <a:ext cx="1587513" cy="15875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586FC2-B5F2-A0BB-1CDD-F4F0488CA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365" y="2822343"/>
            <a:ext cx="1587513" cy="15875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7F5634-C091-DE8D-41BC-38CF37696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383" y="2824595"/>
            <a:ext cx="1587513" cy="158863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7580A29-E1B1-36B4-6594-7CD390BB7BF1}"/>
              </a:ext>
            </a:extLst>
          </p:cNvPr>
          <p:cNvSpPr txBox="1">
            <a:spLocks/>
          </p:cNvSpPr>
          <p:nvPr/>
        </p:nvSpPr>
        <p:spPr>
          <a:xfrm>
            <a:off x="2202627" y="421185"/>
            <a:ext cx="9576427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800" b="1" dirty="0">
                <a:solidFill>
                  <a:srgbClr val="CC0033"/>
                </a:solidFill>
                <a:latin typeface="Montserrat"/>
              </a:rPr>
              <a:t>One of the Nation’s Most</a:t>
            </a:r>
            <a:br>
              <a:rPr lang="en-US" sz="4800" b="1" dirty="0">
                <a:latin typeface="Montserrat"/>
              </a:rPr>
            </a:br>
            <a:r>
              <a:rPr lang="en-US" sz="4800" b="1" dirty="0">
                <a:solidFill>
                  <a:srgbClr val="CC0033"/>
                </a:solidFill>
                <a:latin typeface="Montserrat"/>
              </a:rPr>
              <a:t>Comprehensive Nursing Schools</a:t>
            </a:r>
            <a:endParaRPr lang="en-US" sz="48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FD810F-B527-D8BD-1CFE-B2649D3AB008}"/>
              </a:ext>
            </a:extLst>
          </p:cNvPr>
          <p:cNvSpPr txBox="1"/>
          <p:nvPr/>
        </p:nvSpPr>
        <p:spPr>
          <a:xfrm>
            <a:off x="2363395" y="1995374"/>
            <a:ext cx="2802559" cy="7848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lang="en-US" b="1" dirty="0">
                <a:latin typeface="Montserrat"/>
              </a:rPr>
              <a:t>Bachelor’s</a:t>
            </a:r>
          </a:p>
          <a:p>
            <a:pPr algn="ctr"/>
            <a:r>
              <a:rPr lang="en-US" sz="1100" b="1" dirty="0">
                <a:latin typeface="Montserrat"/>
              </a:rPr>
              <a:t>Bachelor of Science </a:t>
            </a:r>
            <a:br>
              <a:rPr lang="en-US" sz="1100" b="1" dirty="0">
                <a:latin typeface="Montserrat" panose="00000500000000000000" pitchFamily="2" charset="0"/>
              </a:rPr>
            </a:br>
            <a:r>
              <a:rPr lang="en-US" sz="1100" b="1" dirty="0">
                <a:latin typeface="Montserrat"/>
              </a:rPr>
              <a:t>in Nursing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87ABA1E-7955-477D-4BEC-91572650CD4B}"/>
              </a:ext>
            </a:extLst>
          </p:cNvPr>
          <p:cNvSpPr txBox="1">
            <a:spLocks/>
          </p:cNvSpPr>
          <p:nvPr/>
        </p:nvSpPr>
        <p:spPr>
          <a:xfrm>
            <a:off x="2668790" y="4612244"/>
            <a:ext cx="1999226" cy="19317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en-US" sz="1400" b="1" dirty="0">
                <a:latin typeface="Montserrat"/>
              </a:rPr>
              <a:t>Traditional 4-year</a:t>
            </a:r>
          </a:p>
          <a:p>
            <a:pPr>
              <a:lnSpc>
                <a:spcPct val="114000"/>
              </a:lnSpc>
            </a:pPr>
            <a:r>
              <a:rPr lang="en-US" sz="1400" b="1" dirty="0">
                <a:latin typeface="Montserrat"/>
              </a:rPr>
              <a:t>2+2 Program</a:t>
            </a:r>
          </a:p>
          <a:p>
            <a:pPr>
              <a:lnSpc>
                <a:spcPct val="114000"/>
              </a:lnSpc>
            </a:pPr>
            <a:r>
              <a:rPr lang="en-US" sz="1400" b="1" dirty="0">
                <a:latin typeface="Montserrat"/>
              </a:rPr>
              <a:t>Second-Degree</a:t>
            </a:r>
          </a:p>
          <a:p>
            <a:pPr>
              <a:lnSpc>
                <a:spcPct val="114000"/>
              </a:lnSpc>
            </a:pPr>
            <a:r>
              <a:rPr lang="en-US" sz="1400" b="1" dirty="0">
                <a:latin typeface="Montserrat"/>
              </a:rPr>
              <a:t>RN to BS in Nursing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441E9F-BFCB-D226-15DD-104B35C43DAF}"/>
              </a:ext>
            </a:extLst>
          </p:cNvPr>
          <p:cNvSpPr txBox="1"/>
          <p:nvPr/>
        </p:nvSpPr>
        <p:spPr>
          <a:xfrm>
            <a:off x="4670859" y="1996697"/>
            <a:ext cx="2802559" cy="7591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lang="en-US" b="1" dirty="0">
                <a:latin typeface="Montserrat"/>
              </a:rPr>
              <a:t>Master’s</a:t>
            </a:r>
          </a:p>
          <a:p>
            <a:pPr algn="ctr">
              <a:spcAft>
                <a:spcPts val="400"/>
              </a:spcAft>
            </a:pPr>
            <a:r>
              <a:rPr lang="en-US" sz="1100" b="1" dirty="0">
                <a:latin typeface="Montserrat"/>
              </a:rPr>
              <a:t>Master of Science </a:t>
            </a:r>
            <a:br>
              <a:rPr lang="en-US" sz="1100" b="1" dirty="0">
                <a:latin typeface="Montserrat" panose="00000500000000000000" pitchFamily="2" charset="0"/>
              </a:rPr>
            </a:br>
            <a:r>
              <a:rPr lang="en-US" sz="1100" b="1" dirty="0">
                <a:latin typeface="Montserrat"/>
              </a:rPr>
              <a:t>in Nursing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29B7932D-A556-4FC1-C2F2-6F124186B221}"/>
              </a:ext>
            </a:extLst>
          </p:cNvPr>
          <p:cNvSpPr txBox="1">
            <a:spLocks/>
          </p:cNvSpPr>
          <p:nvPr/>
        </p:nvSpPr>
        <p:spPr>
          <a:xfrm>
            <a:off x="5021059" y="4612244"/>
            <a:ext cx="2076811" cy="19317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en-US" sz="1400" b="1" dirty="0">
                <a:latin typeface="Montserrat"/>
              </a:rPr>
              <a:t>Educational Technology</a:t>
            </a:r>
          </a:p>
          <a:p>
            <a:pPr>
              <a:lnSpc>
                <a:spcPct val="114000"/>
              </a:lnSpc>
            </a:pPr>
            <a:r>
              <a:rPr lang="en-US" sz="1400" b="1" dirty="0">
                <a:latin typeface="Montserrat"/>
              </a:rPr>
              <a:t>Informatics</a:t>
            </a:r>
          </a:p>
          <a:p>
            <a:pPr>
              <a:lnSpc>
                <a:spcPct val="113999"/>
              </a:lnSpc>
            </a:pPr>
            <a:r>
              <a:rPr lang="en-US" sz="1400" b="1" dirty="0">
                <a:latin typeface="Montserrat"/>
              </a:rPr>
              <a:t>Leadership</a:t>
            </a:r>
          </a:p>
          <a:p>
            <a:pPr>
              <a:lnSpc>
                <a:spcPct val="114000"/>
              </a:lnSpc>
            </a:pPr>
            <a:r>
              <a:rPr lang="en-US" sz="1400" b="1" dirty="0">
                <a:latin typeface="Montserrat"/>
              </a:rPr>
              <a:t>Midwifery</a:t>
            </a:r>
            <a:endParaRPr lang="en-US" sz="14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9A914E5-D993-44CE-7AE5-15FE2A51EF79}"/>
              </a:ext>
            </a:extLst>
          </p:cNvPr>
          <p:cNvSpPr txBox="1"/>
          <p:nvPr/>
        </p:nvSpPr>
        <p:spPr>
          <a:xfrm>
            <a:off x="6990841" y="1992809"/>
            <a:ext cx="2802559" cy="7591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lang="en-US" b="1" dirty="0">
                <a:latin typeface="Montserrat"/>
              </a:rPr>
              <a:t>DNP</a:t>
            </a:r>
          </a:p>
          <a:p>
            <a:pPr algn="ctr">
              <a:spcAft>
                <a:spcPts val="400"/>
              </a:spcAft>
            </a:pPr>
            <a:r>
              <a:rPr lang="en-US" sz="1100" b="1" dirty="0">
                <a:latin typeface="Montserrat"/>
              </a:rPr>
              <a:t>Doctor of Nursing </a:t>
            </a:r>
            <a:br>
              <a:rPr lang="en-US" sz="1100" b="1" dirty="0">
                <a:latin typeface="Montserrat" panose="00000500000000000000" pitchFamily="2" charset="0"/>
              </a:rPr>
            </a:br>
            <a:r>
              <a:rPr lang="en-US" sz="1100" b="1" dirty="0">
                <a:latin typeface="Montserrat"/>
              </a:rPr>
              <a:t>Practice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E688CAA6-57BF-1496-BAAC-F9AA23353E23}"/>
              </a:ext>
            </a:extLst>
          </p:cNvPr>
          <p:cNvSpPr txBox="1">
            <a:spLocks/>
          </p:cNvSpPr>
          <p:nvPr/>
        </p:nvSpPr>
        <p:spPr>
          <a:xfrm>
            <a:off x="7235035" y="4612244"/>
            <a:ext cx="2390369" cy="19317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en-US" sz="1400" b="1" dirty="0">
                <a:latin typeface="Montserrat"/>
              </a:rPr>
              <a:t>Post-Bachelor’s DNP</a:t>
            </a:r>
          </a:p>
          <a:p>
            <a:pPr marL="457200" lvl="1">
              <a:lnSpc>
                <a:spcPct val="114000"/>
              </a:lnSpc>
              <a:buClr>
                <a:srgbClr val="CC0033"/>
              </a:buClr>
              <a:buFont typeface="Courier New" panose="02070309020205020404" pitchFamily="49" charset="0"/>
              <a:buChar char="o"/>
            </a:pPr>
            <a:r>
              <a:rPr lang="en-US" sz="1200" b="1" dirty="0">
                <a:latin typeface="Montserrat"/>
              </a:rPr>
              <a:t>12 specialties</a:t>
            </a:r>
          </a:p>
          <a:p>
            <a:pPr>
              <a:lnSpc>
                <a:spcPct val="114000"/>
              </a:lnSpc>
            </a:pPr>
            <a:r>
              <a:rPr lang="en-US" sz="1400" b="1" dirty="0">
                <a:latin typeface="Montserrat"/>
              </a:rPr>
              <a:t>Post-Master’s DNP</a:t>
            </a:r>
          </a:p>
          <a:p>
            <a:pPr marL="457200" lvl="1">
              <a:lnSpc>
                <a:spcPct val="114000"/>
              </a:lnSpc>
              <a:buClr>
                <a:srgbClr val="CC0033"/>
              </a:buClr>
              <a:buFont typeface="Courier New" panose="02070309020205020404" pitchFamily="49" charset="0"/>
              <a:buChar char="o"/>
            </a:pPr>
            <a:r>
              <a:rPr lang="en-US" sz="1200" b="1" dirty="0">
                <a:latin typeface="Montserrat"/>
              </a:rPr>
              <a:t>Practice (Executive Weekend Model)</a:t>
            </a:r>
          </a:p>
          <a:p>
            <a:pPr marL="457200" lvl="1">
              <a:lnSpc>
                <a:spcPct val="114000"/>
              </a:lnSpc>
              <a:buClr>
                <a:srgbClr val="CC0033"/>
              </a:buClr>
              <a:buFont typeface="Courier New" panose="02070309020205020404" pitchFamily="49" charset="0"/>
              <a:buChar char="o"/>
            </a:pPr>
            <a:r>
              <a:rPr lang="en-US" sz="1200" b="1" dirty="0">
                <a:latin typeface="Montserrat"/>
              </a:rPr>
              <a:t>Leadership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2D17D0-D8BA-1A90-E82C-6BC5F4240535}"/>
              </a:ext>
            </a:extLst>
          </p:cNvPr>
          <p:cNvSpPr txBox="1"/>
          <p:nvPr/>
        </p:nvSpPr>
        <p:spPr>
          <a:xfrm>
            <a:off x="9310823" y="1999986"/>
            <a:ext cx="2802559" cy="7591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lang="en-US" b="1" dirty="0">
                <a:latin typeface="Montserrat"/>
              </a:rPr>
              <a:t>PhD</a:t>
            </a:r>
          </a:p>
          <a:p>
            <a:pPr algn="ctr">
              <a:spcAft>
                <a:spcPts val="400"/>
              </a:spcAft>
            </a:pPr>
            <a:r>
              <a:rPr lang="en-US" sz="1100" b="1" dirty="0">
                <a:latin typeface="Montserrat"/>
              </a:rPr>
              <a:t>PhD in Nursing </a:t>
            </a:r>
            <a:br>
              <a:rPr lang="en-US" sz="1100" b="1" dirty="0">
                <a:latin typeface="Montserrat" panose="00000500000000000000" pitchFamily="2" charset="0"/>
              </a:rPr>
            </a:br>
            <a:r>
              <a:rPr lang="en-US" sz="1100" b="1" dirty="0">
                <a:latin typeface="Montserrat"/>
              </a:rPr>
              <a:t>Science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758D3F9C-4BA9-511D-52BB-3D025FC69B55}"/>
              </a:ext>
            </a:extLst>
          </p:cNvPr>
          <p:cNvSpPr txBox="1">
            <a:spLocks/>
          </p:cNvSpPr>
          <p:nvPr/>
        </p:nvSpPr>
        <p:spPr>
          <a:xfrm>
            <a:off x="9587304" y="4600761"/>
            <a:ext cx="2390369" cy="19317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en-US" sz="1400" b="1" dirty="0">
                <a:latin typeface="Montserrat"/>
              </a:rPr>
              <a:t>Renowned Faculty</a:t>
            </a:r>
          </a:p>
          <a:p>
            <a:pPr>
              <a:lnSpc>
                <a:spcPct val="114000"/>
              </a:lnSpc>
            </a:pPr>
            <a:r>
              <a:rPr lang="en-US" sz="1400" b="1" dirty="0">
                <a:latin typeface="Montserrat"/>
              </a:rPr>
              <a:t>Abundant Resources</a:t>
            </a:r>
          </a:p>
          <a:p>
            <a:pPr>
              <a:lnSpc>
                <a:spcPct val="114000"/>
              </a:lnSpc>
            </a:pPr>
            <a:r>
              <a:rPr lang="en-US" sz="1400" b="1" dirty="0">
                <a:latin typeface="Montserrat"/>
              </a:rPr>
              <a:t>A World of Opportunity</a:t>
            </a:r>
          </a:p>
          <a:p>
            <a:pPr marL="0" indent="0">
              <a:lnSpc>
                <a:spcPct val="114000"/>
              </a:lnSpc>
              <a:buNone/>
            </a:pPr>
            <a:endParaRPr lang="en-US" sz="1400" b="1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C32A9F66-A3D6-E68B-88FF-30CFE76F6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347" y="2810860"/>
            <a:ext cx="1587513" cy="158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807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E2E7622-AE6D-0F7A-6355-E6593D9DDE3F}"/>
              </a:ext>
            </a:extLst>
          </p:cNvPr>
          <p:cNvSpPr txBox="1">
            <a:spLocks/>
          </p:cNvSpPr>
          <p:nvPr/>
        </p:nvSpPr>
        <p:spPr>
          <a:xfrm>
            <a:off x="7472004" y="4054488"/>
            <a:ext cx="4293363" cy="138562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en-US" sz="1800" b="1" dirty="0">
                <a:latin typeface="Montserrat"/>
              </a:rPr>
              <a:t>Online &amp; In-Person Courses across New Jersey</a:t>
            </a:r>
          </a:p>
          <a:p>
            <a:pPr>
              <a:lnSpc>
                <a:spcPct val="113999"/>
              </a:lnSpc>
            </a:pPr>
            <a:r>
              <a:rPr lang="en-US" sz="1800" b="1" dirty="0">
                <a:latin typeface="Montserrat"/>
              </a:rPr>
              <a:t>Webinars &amp; Conferences</a:t>
            </a:r>
          </a:p>
          <a:p>
            <a:pPr>
              <a:lnSpc>
                <a:spcPct val="114000"/>
              </a:lnSpc>
            </a:pPr>
            <a:r>
              <a:rPr lang="en-US" sz="1800" b="1" dirty="0">
                <a:latin typeface="Montserrat"/>
              </a:rPr>
              <a:t>Select courses available (no cost)</a:t>
            </a:r>
          </a:p>
          <a:p>
            <a:endParaRPr lang="en-US" sz="1800" b="1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C53EE6D-077A-F3FE-CA57-255E19C49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25581" y="1944401"/>
            <a:ext cx="2244437" cy="2244437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D0D58C7-3ADE-F19D-7EB3-38769AF6C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73421" y="1819008"/>
            <a:ext cx="2244437" cy="2244437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CA648C-D251-3B45-7329-85AE8A0F33E6}"/>
              </a:ext>
            </a:extLst>
          </p:cNvPr>
          <p:cNvSpPr txBox="1"/>
          <p:nvPr/>
        </p:nvSpPr>
        <p:spPr>
          <a:xfrm>
            <a:off x="7213218" y="1528501"/>
            <a:ext cx="38735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solidFill>
                  <a:srgbClr val="008190"/>
                </a:solidFill>
                <a:latin typeface="Montserrat"/>
              </a:rPr>
              <a:t>Center for Professional Development 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D942CD-74C7-E118-1322-0AFC79F6DBDA}"/>
              </a:ext>
            </a:extLst>
          </p:cNvPr>
          <p:cNvSpPr txBox="1"/>
          <p:nvPr/>
        </p:nvSpPr>
        <p:spPr>
          <a:xfrm>
            <a:off x="2709705" y="1586375"/>
            <a:ext cx="3873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008190"/>
                </a:solidFill>
                <a:latin typeface="Montserrat" panose="00000500000000000000" pitchFamily="2" charset="0"/>
              </a:rPr>
              <a:t>Certificates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0866E7-600A-7C2A-FA9C-9798896D046E}"/>
              </a:ext>
            </a:extLst>
          </p:cNvPr>
          <p:cNvSpPr txBox="1"/>
          <p:nvPr/>
        </p:nvSpPr>
        <p:spPr>
          <a:xfrm>
            <a:off x="2141317" y="5736300"/>
            <a:ext cx="983111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Calibri"/>
                <a:cs typeface="Calibri"/>
              </a:rPr>
              <a:t>The Center for Professional Development at Rutgers School of Nursing provides comprehensive continuing education programming for nurses and other health care professionals. 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ED2525B9-45ED-A344-2221-13B75554F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763" y="20847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latin typeface="Montserrat"/>
              </a:rPr>
              <a:t>Certificates &amp; Continuing Education</a:t>
            </a:r>
            <a:endParaRPr lang="en-US" sz="4800" b="1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C581012-1FC0-8114-BD45-52001505C033}"/>
              </a:ext>
            </a:extLst>
          </p:cNvPr>
          <p:cNvSpPr txBox="1">
            <a:spLocks/>
          </p:cNvSpPr>
          <p:nvPr/>
        </p:nvSpPr>
        <p:spPr>
          <a:xfrm>
            <a:off x="3047302" y="4054488"/>
            <a:ext cx="3956858" cy="19317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Montserrat"/>
              </a:rPr>
              <a:t>School Nurse Certificate </a:t>
            </a:r>
          </a:p>
          <a:p>
            <a:r>
              <a:rPr lang="en-US" b="1" dirty="0">
                <a:latin typeface="Montserrat"/>
              </a:rPr>
              <a:t>Post-Master’s Certificates</a:t>
            </a:r>
          </a:p>
          <a:p>
            <a:r>
              <a:rPr lang="en-US" b="1" dirty="0">
                <a:latin typeface="Montserrat"/>
              </a:rPr>
              <a:t>Non-Degree Study</a:t>
            </a:r>
          </a:p>
        </p:txBody>
      </p:sp>
    </p:spTree>
    <p:extLst>
      <p:ext uri="{BB962C8B-B14F-4D97-AF65-F5344CB8AC3E}">
        <p14:creationId xmlns:p14="http://schemas.microsoft.com/office/powerpoint/2010/main" val="2216151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Research at SON</a:t>
            </a:r>
          </a:p>
        </p:txBody>
      </p:sp>
      <p:pic>
        <p:nvPicPr>
          <p:cNvPr id="4" name="Picture 3" descr="World-renowned research faculty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311" y="3012562"/>
            <a:ext cx="2572500" cy="2574116"/>
          </a:xfrm>
          <a:prstGeom prst="rect">
            <a:avLst/>
          </a:prstGeom>
        </p:spPr>
      </p:pic>
      <p:pic>
        <p:nvPicPr>
          <p:cNvPr id="5" name="Picture 4" descr="$56.1M in Grant Fund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3360" y="3017262"/>
            <a:ext cx="2556138" cy="2564716"/>
          </a:xfrm>
          <a:prstGeom prst="rect">
            <a:avLst/>
          </a:prstGeom>
        </p:spPr>
      </p:pic>
      <p:pic>
        <p:nvPicPr>
          <p:cNvPr id="6" name="Picture 5" descr="Committed to nursing science and practice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672" y="3014929"/>
            <a:ext cx="257175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471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C32935-0375-82F3-9124-28BD73BE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C2B1BFF-025A-288E-A07C-EBAC60CF6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1EB5592-D17B-9EEC-AA0E-5B63F2545194}"/>
              </a:ext>
            </a:extLst>
          </p:cNvPr>
          <p:cNvSpPr txBox="1">
            <a:spLocks/>
          </p:cNvSpPr>
          <p:nvPr/>
        </p:nvSpPr>
        <p:spPr>
          <a:xfrm>
            <a:off x="1577080" y="278073"/>
            <a:ext cx="90378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CC0033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400" b="1" dirty="0">
                <a:solidFill>
                  <a:schemeClr val="bg1"/>
                </a:solidFill>
                <a:latin typeface="Montserrat"/>
              </a:rPr>
              <a:t>Student Satisfaction</a:t>
            </a:r>
            <a:br>
              <a:rPr lang="en-US" sz="4400" b="1" dirty="0">
                <a:solidFill>
                  <a:schemeClr val="bg1"/>
                </a:solidFill>
                <a:latin typeface="Montserrat"/>
              </a:rPr>
            </a:br>
            <a:r>
              <a:rPr lang="en-US" sz="4400" b="1" dirty="0">
                <a:solidFill>
                  <a:schemeClr val="bg1"/>
                </a:solidFill>
                <a:latin typeface="Montserrat"/>
              </a:rPr>
              <a:t>Highlights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5260A6-7EA0-E775-9BB1-781BE630C8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794" b="22508"/>
          <a:stretch>
            <a:fillRect/>
          </a:stretch>
        </p:blipFill>
        <p:spPr>
          <a:xfrm>
            <a:off x="3884111" y="4268415"/>
            <a:ext cx="4423776" cy="1780903"/>
          </a:xfrm>
          <a:prstGeom prst="rect">
            <a:avLst/>
          </a:prstGeom>
        </p:spPr>
      </p:pic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673B237E-CCC4-B1FD-296F-728975941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7704" y="2366065"/>
            <a:ext cx="4105108" cy="26746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lvl="1" indent="0" algn="ctr">
              <a:buNone/>
            </a:pPr>
            <a:r>
              <a:rPr lang="en-US" sz="8000" b="1" dirty="0">
                <a:latin typeface="Montserrat"/>
              </a:rPr>
              <a:t>93%</a:t>
            </a:r>
            <a:endParaRPr lang="en-US" dirty="0"/>
          </a:p>
          <a:p>
            <a:pPr marL="457200" lvl="1" indent="0" algn="ctr">
              <a:buNone/>
            </a:pPr>
            <a:r>
              <a:rPr lang="en-US" b="1" dirty="0">
                <a:latin typeface="Montserrat"/>
              </a:rPr>
              <a:t>Confident to meet needs</a:t>
            </a:r>
            <a:br>
              <a:rPr lang="en-US" b="1" dirty="0">
                <a:latin typeface="Montserrat"/>
              </a:rPr>
            </a:br>
            <a:r>
              <a:rPr lang="en-US" b="1" dirty="0">
                <a:latin typeface="Montserrat"/>
              </a:rPr>
              <a:t>of different communities</a:t>
            </a:r>
            <a:endParaRPr lang="en-US" b="1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0B4B28AF-72D2-3853-3CBE-96EC6388C6A9}"/>
              </a:ext>
            </a:extLst>
          </p:cNvPr>
          <p:cNvSpPr txBox="1">
            <a:spLocks/>
          </p:cNvSpPr>
          <p:nvPr/>
        </p:nvSpPr>
        <p:spPr>
          <a:xfrm>
            <a:off x="4331827" y="2366065"/>
            <a:ext cx="3225877" cy="26746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ctr">
              <a:buFont typeface="Arial" panose="020B0604020202020204" pitchFamily="34" charset="0"/>
              <a:buNone/>
            </a:pPr>
            <a:r>
              <a:rPr lang="en-US" sz="8000" b="1" dirty="0">
                <a:latin typeface="Montserrat"/>
              </a:rPr>
              <a:t>91%</a:t>
            </a:r>
            <a:endParaRPr lang="en-US" dirty="0"/>
          </a:p>
          <a:p>
            <a:pPr marL="457200" lvl="1" indent="0" algn="ctr">
              <a:buNone/>
            </a:pPr>
            <a:r>
              <a:rPr lang="en-US" b="1" dirty="0">
                <a:latin typeface="Montserrat"/>
              </a:rPr>
              <a:t> Supportive Environment</a:t>
            </a:r>
            <a:endParaRPr lang="en-US" b="1" dirty="0"/>
          </a:p>
          <a:p>
            <a:pPr marL="800100" lvl="1" indent="-342900">
              <a:buFont typeface="Courier New,monospace"/>
              <a:buChar char="o"/>
            </a:pPr>
            <a:endParaRPr lang="en-US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664B0BC-925F-6E5A-2828-1AD82B7352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86467" y="363008"/>
            <a:ext cx="914400" cy="9144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00F379E-3B3C-90F9-8653-3B6142DD44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38216" y="363008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8910A95-C528-C275-1A75-A1456B5C3AF7}"/>
              </a:ext>
            </a:extLst>
          </p:cNvPr>
          <p:cNvSpPr txBox="1"/>
          <p:nvPr/>
        </p:nvSpPr>
        <p:spPr>
          <a:xfrm>
            <a:off x="0" y="6488068"/>
            <a:ext cx="121919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dirty="0">
                <a:solidFill>
                  <a:schemeClr val="bg1"/>
                </a:solidFill>
                <a:ea typeface="Calibri"/>
                <a:cs typeface="Calibri"/>
              </a:rPr>
              <a:t>Based on 2025 Student Satisfaction and Engagement Survey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A285E8F3-4DAE-719F-A98D-A6EB5D832825}"/>
              </a:ext>
            </a:extLst>
          </p:cNvPr>
          <p:cNvSpPr txBox="1">
            <a:spLocks/>
          </p:cNvSpPr>
          <p:nvPr/>
        </p:nvSpPr>
        <p:spPr>
          <a:xfrm>
            <a:off x="502546" y="2366065"/>
            <a:ext cx="4131751" cy="26746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ctr">
              <a:buFont typeface="Arial" panose="020B0604020202020204" pitchFamily="34" charset="0"/>
              <a:buNone/>
            </a:pPr>
            <a:r>
              <a:rPr lang="en-US" sz="8000" b="1" dirty="0">
                <a:latin typeface="Montserrat"/>
              </a:rPr>
              <a:t>91%</a:t>
            </a:r>
            <a:endParaRPr lang="en-US" dirty="0"/>
          </a:p>
          <a:p>
            <a:pPr marL="457200" lvl="1" indent="0" algn="ctr">
              <a:buNone/>
            </a:pPr>
            <a:r>
              <a:rPr lang="en-US" b="1" dirty="0">
                <a:latin typeface="Montserrat"/>
              </a:rPr>
              <a:t>Availability of</a:t>
            </a:r>
            <a:br>
              <a:rPr lang="en-US" b="1" dirty="0">
                <a:latin typeface="Montserrat"/>
              </a:rPr>
            </a:br>
            <a:r>
              <a:rPr lang="en-US" b="1" dirty="0">
                <a:latin typeface="Montserrat"/>
              </a:rPr>
              <a:t>support services</a:t>
            </a:r>
          </a:p>
        </p:txBody>
      </p:sp>
    </p:spTree>
    <p:extLst>
      <p:ext uri="{BB962C8B-B14F-4D97-AF65-F5344CB8AC3E}">
        <p14:creationId xmlns:p14="http://schemas.microsoft.com/office/powerpoint/2010/main" val="3683543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68" y="2567149"/>
            <a:ext cx="6942660" cy="1325563"/>
          </a:xfrm>
        </p:spPr>
        <p:txBody>
          <a:bodyPr/>
          <a:lstStyle/>
          <a:p>
            <a:r>
              <a:rPr lang="en-US" dirty="0"/>
              <a:t>Title – Black Background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4468" y="4217435"/>
            <a:ext cx="6943725" cy="793265"/>
          </a:xfrm>
        </p:spPr>
        <p:txBody>
          <a:bodyPr/>
          <a:lstStyle/>
          <a:p>
            <a:r>
              <a:rPr lang="en-US" dirty="0"/>
              <a:t>Subtitle – Black Background</a:t>
            </a:r>
          </a:p>
        </p:txBody>
      </p:sp>
    </p:spTree>
    <p:extLst>
      <p:ext uri="{BB962C8B-B14F-4D97-AF65-F5344CB8AC3E}">
        <p14:creationId xmlns:p14="http://schemas.microsoft.com/office/powerpoint/2010/main" val="2324142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580" y="363713"/>
            <a:ext cx="8591939" cy="1325563"/>
          </a:xfrm>
        </p:spPr>
        <p:txBody>
          <a:bodyPr/>
          <a:lstStyle/>
          <a:p>
            <a:r>
              <a:rPr lang="en-US" dirty="0"/>
              <a:t>Slide with One Column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386" y="1825625"/>
            <a:ext cx="8475133" cy="4351338"/>
          </a:xfrm>
        </p:spPr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  <a:p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178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386" y="1825625"/>
            <a:ext cx="4067467" cy="4351338"/>
          </a:xfrm>
        </p:spPr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5416052" y="1816230"/>
            <a:ext cx="4067467" cy="4351338"/>
          </a:xfrm>
        </p:spPr>
        <p:txBody>
          <a:bodyPr/>
          <a:lstStyle/>
          <a:p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  <a:p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91580" y="363713"/>
            <a:ext cx="8591939" cy="1325563"/>
          </a:xfrm>
        </p:spPr>
        <p:txBody>
          <a:bodyPr/>
          <a:lstStyle/>
          <a:p>
            <a:r>
              <a:rPr lang="en-US" dirty="0"/>
              <a:t>Slide with Two Columns</a:t>
            </a:r>
          </a:p>
        </p:txBody>
      </p:sp>
    </p:spTree>
    <p:extLst>
      <p:ext uri="{BB962C8B-B14F-4D97-AF65-F5344CB8AC3E}">
        <p14:creationId xmlns:p14="http://schemas.microsoft.com/office/powerpoint/2010/main" val="4080783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386" y="1825625"/>
            <a:ext cx="2751851" cy="4351338"/>
          </a:xfrm>
        </p:spPr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3892305" y="1825625"/>
            <a:ext cx="2729573" cy="4351338"/>
          </a:xfrm>
        </p:spPr>
        <p:txBody>
          <a:bodyPr/>
          <a:lstStyle/>
          <a:p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  <a:p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4"/>
          </p:nvPr>
        </p:nvSpPr>
        <p:spPr>
          <a:xfrm>
            <a:off x="6753946" y="1827510"/>
            <a:ext cx="2729573" cy="4351338"/>
          </a:xfrm>
        </p:spPr>
        <p:txBody>
          <a:bodyPr/>
          <a:lstStyle/>
          <a:p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91580" y="363713"/>
            <a:ext cx="8591939" cy="1325563"/>
          </a:xfrm>
        </p:spPr>
        <p:txBody>
          <a:bodyPr/>
          <a:lstStyle/>
          <a:p>
            <a:r>
              <a:rPr lang="en-US" dirty="0"/>
              <a:t>Slide with Three Columns</a:t>
            </a:r>
          </a:p>
        </p:txBody>
      </p:sp>
    </p:spTree>
    <p:extLst>
      <p:ext uri="{BB962C8B-B14F-4D97-AF65-F5344CB8AC3E}">
        <p14:creationId xmlns:p14="http://schemas.microsoft.com/office/powerpoint/2010/main" val="2887141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68" y="2567149"/>
            <a:ext cx="6942660" cy="1325563"/>
          </a:xfrm>
        </p:spPr>
        <p:txBody>
          <a:bodyPr/>
          <a:lstStyle/>
          <a:p>
            <a:r>
              <a:rPr lang="en-US" dirty="0"/>
              <a:t>Title – Red Background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4468" y="4217435"/>
            <a:ext cx="6943725" cy="793265"/>
          </a:xfrm>
        </p:spPr>
        <p:txBody>
          <a:bodyPr/>
          <a:lstStyle/>
          <a:p>
            <a:r>
              <a:rPr lang="en-US" dirty="0"/>
              <a:t>Subtitle – Red Background</a:t>
            </a:r>
          </a:p>
        </p:txBody>
      </p:sp>
    </p:spTree>
    <p:extLst>
      <p:ext uri="{BB962C8B-B14F-4D97-AF65-F5344CB8AC3E}">
        <p14:creationId xmlns:p14="http://schemas.microsoft.com/office/powerpoint/2010/main" val="6023884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1049" y="278073"/>
            <a:ext cx="8591939" cy="1325563"/>
          </a:xfrm>
        </p:spPr>
        <p:txBody>
          <a:bodyPr/>
          <a:lstStyle/>
          <a:p>
            <a:r>
              <a:rPr lang="en-US" dirty="0"/>
              <a:t>Slide with One Column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8666" y="1825625"/>
            <a:ext cx="8475133" cy="4351338"/>
          </a:xfrm>
        </p:spPr>
        <p:txBody>
          <a:bodyPr>
            <a:normAutofit/>
          </a:bodyPr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  <a:p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03848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1049" y="278073"/>
            <a:ext cx="8591939" cy="1325563"/>
          </a:xfrm>
        </p:spPr>
        <p:txBody>
          <a:bodyPr/>
          <a:lstStyle/>
          <a:p>
            <a:r>
              <a:rPr lang="en-US" dirty="0"/>
              <a:t>Slide with Two Columns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8667" y="1825625"/>
            <a:ext cx="4056398" cy="4351338"/>
          </a:xfrm>
        </p:spPr>
        <p:txBody>
          <a:bodyPr>
            <a:normAutofit/>
          </a:bodyPr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7246590" y="1825625"/>
            <a:ext cx="4056398" cy="4351338"/>
          </a:xfrm>
        </p:spPr>
        <p:txBody>
          <a:bodyPr>
            <a:normAutofit/>
          </a:bodyPr>
          <a:lstStyle/>
          <a:p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onsequat</a:t>
            </a:r>
            <a:r>
              <a:rPr lang="en-US" dirty="0"/>
              <a:t>. </a:t>
            </a:r>
          </a:p>
          <a:p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329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1049" y="278073"/>
            <a:ext cx="9037840" cy="1325563"/>
          </a:xfrm>
        </p:spPr>
        <p:txBody>
          <a:bodyPr/>
          <a:lstStyle/>
          <a:p>
            <a:r>
              <a:rPr lang="en-US" dirty="0"/>
              <a:t>Slide with Three Columns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04022" y="1825625"/>
            <a:ext cx="2744849" cy="4351338"/>
          </a:xfrm>
        </p:spPr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5868860" y="1825625"/>
            <a:ext cx="2744849" cy="4351338"/>
          </a:xfrm>
        </p:spPr>
        <p:txBody>
          <a:bodyPr/>
          <a:lstStyle/>
          <a:p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  <a:p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4"/>
          </p:nvPr>
        </p:nvSpPr>
        <p:spPr>
          <a:xfrm>
            <a:off x="9004040" y="1825625"/>
            <a:ext cx="2744849" cy="4351338"/>
          </a:xfrm>
        </p:spPr>
        <p:txBody>
          <a:bodyPr/>
          <a:lstStyle/>
          <a:p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791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with One Column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2516782" y="2655946"/>
            <a:ext cx="7158436" cy="3623168"/>
          </a:xfrm>
        </p:spPr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  <a:p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5697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with Two Columns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  <a:p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339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with Three Columns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</a:p>
          <a:p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805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with Image (Right)</a:t>
            </a:r>
          </a:p>
        </p:txBody>
      </p:sp>
    </p:spTree>
    <p:extLst>
      <p:ext uri="{BB962C8B-B14F-4D97-AF65-F5344CB8AC3E}">
        <p14:creationId xmlns:p14="http://schemas.microsoft.com/office/powerpoint/2010/main" val="4704114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Slide with Image (Left)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endParaRPr lang="en-US" dirty="0"/>
          </a:p>
          <a:p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3901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with Image (Left) </a:t>
            </a:r>
          </a:p>
        </p:txBody>
      </p:sp>
    </p:spTree>
    <p:extLst>
      <p:ext uri="{BB962C8B-B14F-4D97-AF65-F5344CB8AC3E}">
        <p14:creationId xmlns:p14="http://schemas.microsoft.com/office/powerpoint/2010/main" val="24837432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>
            <a:noAutofit/>
          </a:bodyPr>
          <a:lstStyle/>
          <a:p>
            <a:r>
              <a:rPr lang="en-US" dirty="0"/>
              <a:t>Slide with Image (Right)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endParaRPr lang="en-US" dirty="0"/>
          </a:p>
          <a:p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2901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656251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- Re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57065</TotalTime>
  <Words>1315</Words>
  <Application>Microsoft Office PowerPoint</Application>
  <PresentationFormat>Widescreen</PresentationFormat>
  <Paragraphs>152</Paragraphs>
  <Slides>26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Calibri</vt:lpstr>
      <vt:lpstr>Courier New</vt:lpstr>
      <vt:lpstr>Montserrat SemiBold</vt:lpstr>
      <vt:lpstr>Courier New,monospace</vt:lpstr>
      <vt:lpstr>Arial</vt:lpstr>
      <vt:lpstr>Montserrat</vt:lpstr>
      <vt:lpstr>Montserrat Medium</vt:lpstr>
      <vt:lpstr>Title - Red</vt:lpstr>
      <vt:lpstr>OVERVIEW</vt:lpstr>
      <vt:lpstr>PowerPoint Presentation</vt:lpstr>
      <vt:lpstr>Where We Are</vt:lpstr>
      <vt:lpstr>By the Numbers</vt:lpstr>
      <vt:lpstr>PowerPoint Presentation</vt:lpstr>
      <vt:lpstr>PowerPoint Presentation</vt:lpstr>
      <vt:lpstr>PowerPoint Presentation</vt:lpstr>
      <vt:lpstr>Certificates &amp; Continuing Education</vt:lpstr>
      <vt:lpstr>Research at SON</vt:lpstr>
      <vt:lpstr>PowerPoint Presentation</vt:lpstr>
      <vt:lpstr>Title – Black Background</vt:lpstr>
      <vt:lpstr>Slide with One Column</vt:lpstr>
      <vt:lpstr>Slide with Two Columns</vt:lpstr>
      <vt:lpstr>Slide with Three Columns</vt:lpstr>
      <vt:lpstr>Title – Red Background</vt:lpstr>
      <vt:lpstr>Slide with One Column</vt:lpstr>
      <vt:lpstr>Slide with Two Columns</vt:lpstr>
      <vt:lpstr>Slide with Three Columns</vt:lpstr>
      <vt:lpstr>Slide with One Column</vt:lpstr>
      <vt:lpstr>Slide with Two Columns</vt:lpstr>
      <vt:lpstr>Slide with Three Columns</vt:lpstr>
      <vt:lpstr>Title with Image (Right)</vt:lpstr>
      <vt:lpstr>PowerPoint Presentation</vt:lpstr>
      <vt:lpstr>Title with Image (Left) </vt:lpstr>
      <vt:lpstr>PowerPoint Presentation</vt:lpstr>
      <vt:lpstr>PowerPoint Presentation</vt:lpstr>
    </vt:vector>
  </TitlesOfParts>
  <Company>Office of Information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Mui, Dorothy</dc:creator>
  <cp:lastModifiedBy>Thomas DiStefano</cp:lastModifiedBy>
  <cp:revision>216</cp:revision>
  <dcterms:created xsi:type="dcterms:W3CDTF">2021-01-22T14:01:29Z</dcterms:created>
  <dcterms:modified xsi:type="dcterms:W3CDTF">2026-09-22T01:57:19Z</dcterms:modified>
</cp:coreProperties>
</file>