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91" r:id="rId6"/>
    <p:sldId id="270" r:id="rId7"/>
    <p:sldId id="265" r:id="rId8"/>
    <p:sldId id="269" r:id="rId9"/>
    <p:sldId id="267" r:id="rId10"/>
    <p:sldId id="284" r:id="rId11"/>
    <p:sldId id="278" r:id="rId12"/>
    <p:sldId id="279" r:id="rId13"/>
    <p:sldId id="280" r:id="rId14"/>
    <p:sldId id="283" r:id="rId15"/>
    <p:sldId id="273" r:id="rId16"/>
    <p:sldId id="272" r:id="rId17"/>
    <p:sldId id="274" r:id="rId18"/>
    <p:sldId id="275" r:id="rId19"/>
    <p:sldId id="276" r:id="rId20"/>
    <p:sldId id="277" r:id="rId21"/>
    <p:sldId id="290" r:id="rId22"/>
    <p:sldId id="285" r:id="rId23"/>
    <p:sldId id="288" r:id="rId24"/>
    <p:sldId id="286" r:id="rId25"/>
    <p:sldId id="289" r:id="rId26"/>
  </p:sldIdLst>
  <p:sldSz cx="12192000" cy="6858000"/>
  <p:notesSz cx="6858000" cy="9144000"/>
  <p:embeddedFontLs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Montserrat Medium" panose="00000600000000000000" pitchFamily="2" charset="0"/>
      <p:regular r:id="rId32"/>
      <p:italic r:id="rId33"/>
    </p:embeddedFont>
    <p:embeddedFont>
      <p:font typeface="Montserrat SemiBold" panose="00000700000000000000" pitchFamily="2" charset="0"/>
      <p:bold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90"/>
    <a:srgbClr val="CC0033"/>
    <a:srgbClr val="7EC6C8"/>
    <a:srgbClr val="8EE2E6"/>
    <a:srgbClr val="9ED5D6"/>
    <a:srgbClr val="F5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90799" autoAdjust="0"/>
  </p:normalViewPr>
  <p:slideViewPr>
    <p:cSldViewPr snapToGrid="0">
      <p:cViewPr varScale="1">
        <p:scale>
          <a:sx n="83" d="100"/>
          <a:sy n="83" d="100"/>
        </p:scale>
        <p:origin x="16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9AD64-2187-458B-A1EF-F6B8D9545F4E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9EBBB-7A18-4171-AB71-71D33017D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81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8" y="2567149"/>
            <a:ext cx="6942660" cy="13255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4468" y="4217435"/>
            <a:ext cx="6943725" cy="793265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4468" y="5010700"/>
            <a:ext cx="6942660" cy="0"/>
          </a:xfrm>
          <a:prstGeom prst="line">
            <a:avLst/>
          </a:prstGeom>
          <a:ln w="76200">
            <a:solidFill>
              <a:srgbClr val="0081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hevron 2-Colum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8591939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67" y="1825625"/>
            <a:ext cx="4056398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7246590" y="1825625"/>
            <a:ext cx="4056398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16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28760" y="6356350"/>
            <a:ext cx="4117274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7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hevron 3-Colum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9037840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022" y="1825625"/>
            <a:ext cx="2744849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316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31627" y="6356350"/>
            <a:ext cx="4117274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5868860" y="1825625"/>
            <a:ext cx="2744849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9004040" y="1825625"/>
            <a:ext cx="2744849" cy="435133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5926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Chevron 1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62" y="2790512"/>
            <a:ext cx="1016637" cy="128822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45941" y="6356350"/>
            <a:ext cx="2744849" cy="365125"/>
          </a:xfrm>
          <a:prstGeom prst="rect">
            <a:avLst/>
          </a:prstGeom>
        </p:spPr>
        <p:txBody>
          <a:bodyPr anchor="b"/>
          <a:lstStyle>
            <a:lvl1pPr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45089" y="6356349"/>
            <a:ext cx="4901822" cy="365125"/>
          </a:xfrm>
          <a:prstGeom prst="rect">
            <a:avLst/>
          </a:prstGeom>
        </p:spPr>
        <p:txBody>
          <a:bodyPr anchor="b"/>
          <a:lstStyle>
            <a:lvl1pPr algn="ct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 anchor="b"/>
          <a:lstStyle>
            <a:lvl1pPr algn="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577080" y="278073"/>
            <a:ext cx="90378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16782" y="2655946"/>
            <a:ext cx="7158436" cy="362316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6325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Chevron 2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62" y="2790512"/>
            <a:ext cx="1016637" cy="128822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577080" y="278073"/>
            <a:ext cx="90378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577080" y="2631232"/>
            <a:ext cx="4366520" cy="362316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6248400" y="2631231"/>
            <a:ext cx="4366520" cy="3623168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445941" y="6356350"/>
            <a:ext cx="2744849" cy="365125"/>
          </a:xfrm>
          <a:prstGeom prst="rect">
            <a:avLst/>
          </a:prstGeom>
        </p:spPr>
        <p:txBody>
          <a:bodyPr anchor="b"/>
          <a:lstStyle>
            <a:lvl1pPr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46504" y="6356350"/>
            <a:ext cx="4901822" cy="365125"/>
          </a:xfrm>
          <a:prstGeom prst="rect">
            <a:avLst/>
          </a:prstGeom>
        </p:spPr>
        <p:txBody>
          <a:bodyPr anchor="b"/>
          <a:lstStyle>
            <a:lvl1pPr algn="ct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 anchor="b"/>
          <a:lstStyle>
            <a:lvl1pPr algn="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17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Chevron 3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62" y="2790512"/>
            <a:ext cx="1016637" cy="128822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577080" y="278073"/>
            <a:ext cx="9037840" cy="1325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2631234"/>
            <a:ext cx="3391884" cy="3557852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0"/>
          </p:nvPr>
        </p:nvSpPr>
        <p:spPr>
          <a:xfrm>
            <a:off x="4484722" y="2631232"/>
            <a:ext cx="3391884" cy="3557852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1"/>
          </p:nvPr>
        </p:nvSpPr>
        <p:spPr>
          <a:xfrm>
            <a:off x="8131244" y="2631232"/>
            <a:ext cx="3391884" cy="3557852"/>
          </a:xfr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45941" y="6356350"/>
            <a:ext cx="2744849" cy="365125"/>
          </a:xfrm>
          <a:prstGeom prst="rect">
            <a:avLst/>
          </a:prstGeom>
        </p:spPr>
        <p:txBody>
          <a:bodyPr anchor="b"/>
          <a:lstStyle>
            <a:lvl1pPr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46504" y="6356350"/>
            <a:ext cx="4901822" cy="365125"/>
          </a:xfrm>
          <a:prstGeom prst="rect">
            <a:avLst/>
          </a:prstGeom>
        </p:spPr>
        <p:txBody>
          <a:bodyPr anchor="b"/>
          <a:lstStyle>
            <a:lvl1pPr algn="ct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 anchor="b"/>
          <a:lstStyle>
            <a:lvl1pPr algn="r">
              <a:defRPr sz="105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04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6083559" cy="6433751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54" r="-2871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307138" y="214312"/>
            <a:ext cx="5692775" cy="1326163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4000">
                <a:solidFill>
                  <a:srgbClr val="CC0033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307138" y="1713471"/>
            <a:ext cx="5692775" cy="43888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62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R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08441" y="-1"/>
            <a:ext cx="6083559" cy="6433751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92" r="-2857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214248" y="214312"/>
            <a:ext cx="5692775" cy="1326163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4000">
                <a:solidFill>
                  <a:srgbClr val="CC0033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14248" y="1713471"/>
            <a:ext cx="5692775" cy="43888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034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0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85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8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4468" y="2567149"/>
            <a:ext cx="6942660" cy="13255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4468" y="4217435"/>
            <a:ext cx="6943725" cy="793265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4468" y="5010700"/>
            <a:ext cx="6942660" cy="0"/>
          </a:xfrm>
          <a:prstGeom prst="line">
            <a:avLst/>
          </a:prstGeom>
          <a:ln w="76200">
            <a:solidFill>
              <a:srgbClr val="0081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0145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90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09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78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42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54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78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1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1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Left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8132061" cy="68580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8132062" y="0"/>
            <a:ext cx="4059936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60229" y="2089135"/>
            <a:ext cx="3737800" cy="2679730"/>
          </a:xfrm>
          <a:ln>
            <a:noFill/>
          </a:ln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122535" y="6372225"/>
            <a:ext cx="4069463" cy="0"/>
          </a:xfrm>
          <a:prstGeom prst="line">
            <a:avLst/>
          </a:prstGeom>
          <a:ln w="127000">
            <a:solidFill>
              <a:srgbClr val="0081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 userDrawn="1"/>
        </p:nvSpPr>
        <p:spPr>
          <a:xfrm>
            <a:off x="8132061" y="6441066"/>
            <a:ext cx="4059937" cy="41693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Right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059939" y="0"/>
            <a:ext cx="8132061" cy="68580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4059936" cy="6858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167" y="2089135"/>
            <a:ext cx="3737800" cy="267973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9526" y="6372225"/>
            <a:ext cx="4069463" cy="0"/>
          </a:xfrm>
          <a:prstGeom prst="line">
            <a:avLst/>
          </a:prstGeom>
          <a:ln w="127000">
            <a:solidFill>
              <a:srgbClr val="0081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6441066"/>
            <a:ext cx="4059937" cy="41693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38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"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FC29F9-B2AA-4D5A-BB94-65AD0CF5396A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977BA7C-4142-4A85-AA07-8AF883AFFDB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070139" y="2283941"/>
            <a:ext cx="6051722" cy="2290119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98689" y="2553730"/>
            <a:ext cx="4994622" cy="1820562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645243" y="902551"/>
            <a:ext cx="4901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anose="00000500000000000000" pitchFamily="2" charset="0"/>
              </a:rPr>
              <a:t>Right click on the background</a:t>
            </a:r>
            <a:r>
              <a:rPr lang="en-US" sz="1600" baseline="0" dirty="0">
                <a:latin typeface="Montserrat" panose="00000500000000000000" pitchFamily="2" charset="0"/>
              </a:rPr>
              <a:t> and click </a:t>
            </a:r>
            <a:r>
              <a:rPr lang="en-US" sz="1600" dirty="0">
                <a:latin typeface="Montserrat" panose="00000500000000000000" pitchFamily="2" charset="0"/>
              </a:rPr>
              <a:t>“Format</a:t>
            </a:r>
            <a:r>
              <a:rPr lang="en-US" sz="1600" baseline="0" dirty="0">
                <a:latin typeface="Montserrat" panose="00000500000000000000" pitchFamily="2" charset="0"/>
              </a:rPr>
              <a:t> Background” to change the background image for this slide. </a:t>
            </a:r>
            <a:endParaRPr lang="en-US" sz="16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11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s 1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8475133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5190" y="6353089"/>
            <a:ext cx="1968761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14269" y="6353089"/>
            <a:ext cx="5063366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s 2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4067467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5416052" y="1816230"/>
            <a:ext cx="4067467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485190" y="6353089"/>
            <a:ext cx="1968761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14269" y="6353089"/>
            <a:ext cx="5063366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7670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s 3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2751851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3892305" y="1825625"/>
            <a:ext cx="2729573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485190" y="6353089"/>
            <a:ext cx="1968761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14269" y="6353089"/>
            <a:ext cx="5063366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6753946" y="1827510"/>
            <a:ext cx="2729573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18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hevron 1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8591939" cy="1325563"/>
          </a:xfrm>
        </p:spPr>
        <p:txBody>
          <a:bodyPr/>
          <a:lstStyle>
            <a:lvl1pPr>
              <a:defRPr>
                <a:solidFill>
                  <a:srgbClr val="CC003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66" y="1825625"/>
            <a:ext cx="8475133" cy="4351338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2316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31627" y="6353089"/>
            <a:ext cx="4117274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8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4849" cy="365125"/>
          </a:xfrm>
          <a:prstGeom prst="rect">
            <a:avLst/>
          </a:prstGeom>
        </p:spPr>
        <p:txBody>
          <a:bodyPr anchor="b"/>
          <a:lstStyle>
            <a:lvl1pPr>
              <a:defRPr sz="1050">
                <a:latin typeface="Montserrat" panose="00000500000000000000" pitchFamily="2" charset="0"/>
              </a:defRPr>
            </a:lvl1pPr>
          </a:lstStyle>
          <a:p>
            <a:fld id="{A7FC29F9-B2AA-4D5A-BB94-65AD0CF5396A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44212" y="6356350"/>
            <a:ext cx="4901822" cy="365125"/>
          </a:xfrm>
          <a:prstGeom prst="rect">
            <a:avLst/>
          </a:prstGeom>
        </p:spPr>
        <p:txBody>
          <a:bodyPr anchor="b"/>
          <a:lstStyle>
            <a:lvl1pPr algn="ctr">
              <a:defRPr sz="105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04040" y="6356350"/>
            <a:ext cx="2744849" cy="365125"/>
          </a:xfrm>
          <a:prstGeom prst="rect">
            <a:avLst/>
          </a:prstGeom>
        </p:spPr>
        <p:txBody>
          <a:bodyPr anchor="b"/>
          <a:lstStyle>
            <a:lvl1pPr algn="r">
              <a:defRPr sz="1050">
                <a:latin typeface="Montserrat" panose="00000500000000000000" pitchFamily="2" charset="0"/>
              </a:defRPr>
            </a:lvl1pPr>
          </a:lstStyle>
          <a:p>
            <a:fld id="{0977BA7C-4142-4A85-AA07-8AF883AFF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3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3" r:id="rId3"/>
    <p:sldLayoutId id="2147483674" r:id="rId4"/>
    <p:sldLayoutId id="2147483675" r:id="rId5"/>
    <p:sldLayoutId id="2147483666" r:id="rId6"/>
    <p:sldLayoutId id="2147483667" r:id="rId7"/>
    <p:sldLayoutId id="2147483668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71" r:id="rId15"/>
    <p:sldLayoutId id="2147483672" r:id="rId16"/>
    <p:sldLayoutId id="2147483649" r:id="rId17"/>
    <p:sldLayoutId id="2147483651" r:id="rId18"/>
    <p:sldLayoutId id="2147483650" r:id="rId19"/>
    <p:sldLayoutId id="2147483652" r:id="rId20"/>
    <p:sldLayoutId id="2147483653" r:id="rId21"/>
    <p:sldLayoutId id="2147483654" r:id="rId22"/>
    <p:sldLayoutId id="2147483655" r:id="rId23"/>
    <p:sldLayoutId id="2147483656" r:id="rId24"/>
    <p:sldLayoutId id="2147483657" r:id="rId25"/>
    <p:sldLayoutId id="2147483658" r:id="rId26"/>
    <p:sldLayoutId id="214748365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C0033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Z4gcPpgGLec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7479" y="2547593"/>
            <a:ext cx="6337041" cy="1765179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utgers Health School of Nursing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9224" y="581042"/>
            <a:ext cx="4407388" cy="1037032"/>
          </a:xfrm>
          <a:prstGeom prst="rect">
            <a:avLst/>
          </a:prstGeom>
        </p:spPr>
      </p:pic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3343468" y="3076239"/>
            <a:ext cx="5505061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437748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8" y="2567149"/>
            <a:ext cx="6942660" cy="1325563"/>
          </a:xfrm>
        </p:spPr>
        <p:txBody>
          <a:bodyPr/>
          <a:lstStyle/>
          <a:p>
            <a:r>
              <a:rPr lang="en-US" dirty="0"/>
              <a:t>Title – Black 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4468" y="4217435"/>
            <a:ext cx="6943725" cy="793265"/>
          </a:xfrm>
        </p:spPr>
        <p:txBody>
          <a:bodyPr/>
          <a:lstStyle/>
          <a:p>
            <a:r>
              <a:rPr lang="en-US" dirty="0"/>
              <a:t>Subtitle – Black Background</a:t>
            </a:r>
          </a:p>
        </p:txBody>
      </p:sp>
    </p:spTree>
    <p:extLst>
      <p:ext uri="{BB962C8B-B14F-4D97-AF65-F5344CB8AC3E}">
        <p14:creationId xmlns:p14="http://schemas.microsoft.com/office/powerpoint/2010/main" val="232414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/>
          <a:p>
            <a:r>
              <a:rPr lang="en-US" dirty="0"/>
              <a:t>Slide with One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8475133" cy="4351338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178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4067467" cy="4351338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416052" y="1816230"/>
            <a:ext cx="4067467" cy="4351338"/>
          </a:xfrm>
        </p:spPr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/>
          <a:p>
            <a:r>
              <a:rPr lang="en-US" dirty="0"/>
              <a:t>Slide with Two Columns</a:t>
            </a:r>
          </a:p>
        </p:txBody>
      </p:sp>
    </p:spTree>
    <p:extLst>
      <p:ext uri="{BB962C8B-B14F-4D97-AF65-F5344CB8AC3E}">
        <p14:creationId xmlns:p14="http://schemas.microsoft.com/office/powerpoint/2010/main" val="4080783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386" y="1825625"/>
            <a:ext cx="2751851" cy="4351338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3892305" y="1825625"/>
            <a:ext cx="2729573" cy="4351338"/>
          </a:xfrm>
        </p:spPr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6753946" y="1827510"/>
            <a:ext cx="2729573" cy="4351338"/>
          </a:xfrm>
        </p:spPr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91580" y="363713"/>
            <a:ext cx="8591939" cy="1325563"/>
          </a:xfrm>
        </p:spPr>
        <p:txBody>
          <a:bodyPr/>
          <a:lstStyle/>
          <a:p>
            <a:r>
              <a:rPr lang="en-US" dirty="0"/>
              <a:t>Slide with Three Columns</a:t>
            </a:r>
          </a:p>
        </p:txBody>
      </p:sp>
    </p:spTree>
    <p:extLst>
      <p:ext uri="{BB962C8B-B14F-4D97-AF65-F5344CB8AC3E}">
        <p14:creationId xmlns:p14="http://schemas.microsoft.com/office/powerpoint/2010/main" val="2887141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8" y="2567149"/>
            <a:ext cx="6942660" cy="1325563"/>
          </a:xfrm>
        </p:spPr>
        <p:txBody>
          <a:bodyPr/>
          <a:lstStyle/>
          <a:p>
            <a:r>
              <a:rPr lang="en-US" dirty="0"/>
              <a:t>Title – Red 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4468" y="4217435"/>
            <a:ext cx="6943725" cy="793265"/>
          </a:xfrm>
        </p:spPr>
        <p:txBody>
          <a:bodyPr/>
          <a:lstStyle/>
          <a:p>
            <a:r>
              <a:rPr lang="en-US" dirty="0"/>
              <a:t>Subtitle – Red Background</a:t>
            </a:r>
          </a:p>
        </p:txBody>
      </p:sp>
    </p:spTree>
    <p:extLst>
      <p:ext uri="{BB962C8B-B14F-4D97-AF65-F5344CB8AC3E}">
        <p14:creationId xmlns:p14="http://schemas.microsoft.com/office/powerpoint/2010/main" val="602388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8591939" cy="1325563"/>
          </a:xfrm>
        </p:spPr>
        <p:txBody>
          <a:bodyPr/>
          <a:lstStyle/>
          <a:p>
            <a:r>
              <a:rPr lang="en-US" dirty="0"/>
              <a:t>Slide with One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66" y="1825625"/>
            <a:ext cx="8475133" cy="4351338"/>
          </a:xfrm>
        </p:spPr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3848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8591939" cy="1325563"/>
          </a:xfrm>
        </p:spPr>
        <p:txBody>
          <a:bodyPr/>
          <a:lstStyle/>
          <a:p>
            <a:r>
              <a:rPr lang="en-US" dirty="0"/>
              <a:t>Slide with Two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67" y="1825625"/>
            <a:ext cx="4056398" cy="4351338"/>
          </a:xfrm>
        </p:spPr>
        <p:txBody>
          <a:bodyPr>
            <a:norm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246590" y="1825625"/>
            <a:ext cx="4056398" cy="4351338"/>
          </a:xfrm>
        </p:spPr>
        <p:txBody>
          <a:bodyPr>
            <a:normAutofit/>
          </a:bodyPr>
          <a:lstStyle/>
          <a:p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329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78073"/>
            <a:ext cx="9037840" cy="1325563"/>
          </a:xfrm>
        </p:spPr>
        <p:txBody>
          <a:bodyPr/>
          <a:lstStyle/>
          <a:p>
            <a:r>
              <a:rPr lang="en-US" dirty="0"/>
              <a:t>Slide with Three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022" y="1825625"/>
            <a:ext cx="2744849" cy="4351338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868860" y="1825625"/>
            <a:ext cx="2744849" cy="4351338"/>
          </a:xfrm>
        </p:spPr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4"/>
          </p:nvPr>
        </p:nvSpPr>
        <p:spPr>
          <a:xfrm>
            <a:off x="9004040" y="1825625"/>
            <a:ext cx="2744849" cy="4351338"/>
          </a:xfrm>
        </p:spPr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91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with One Column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6782" y="2655946"/>
            <a:ext cx="7158436" cy="3623168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569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with Two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339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663" y="986969"/>
            <a:ext cx="8020170" cy="14673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6000" dirty="0">
                <a:solidFill>
                  <a:srgbClr val="CC0033"/>
                </a:solidFill>
                <a:latin typeface="Montserrat" panose="00000500000000000000" pitchFamily="2" charset="0"/>
              </a:rPr>
              <a:t>Historical </a:t>
            </a:r>
            <a:br>
              <a:rPr lang="en-US" sz="6000" dirty="0">
                <a:solidFill>
                  <a:srgbClr val="CC0033"/>
                </a:solidFill>
                <a:latin typeface="Montserrat" panose="00000500000000000000" pitchFamily="2" charset="0"/>
              </a:rPr>
            </a:br>
            <a:r>
              <a:rPr lang="en-US" sz="6000" dirty="0">
                <a:solidFill>
                  <a:srgbClr val="CC0033"/>
                </a:solidFill>
                <a:latin typeface="Montserrat" panose="00000500000000000000" pitchFamily="2" charset="0"/>
              </a:rPr>
              <a:t>Briefing</a:t>
            </a:r>
          </a:p>
        </p:txBody>
      </p:sp>
      <p:grpSp>
        <p:nvGrpSpPr>
          <p:cNvPr id="21" name="Group 20" descr="1956 Rutgers College of Nursing Established"/>
          <p:cNvGrpSpPr/>
          <p:nvPr/>
        </p:nvGrpSpPr>
        <p:grpSpPr>
          <a:xfrm>
            <a:off x="638792" y="3489271"/>
            <a:ext cx="2776538" cy="1199852"/>
            <a:chOff x="376238" y="5164078"/>
            <a:chExt cx="2776538" cy="119985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3" name="Rectangle 22"/>
            <p:cNvSpPr/>
            <p:nvPr/>
          </p:nvSpPr>
          <p:spPr>
            <a:xfrm>
              <a:off x="376238" y="5164078"/>
              <a:ext cx="2776538" cy="119985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39339" y="5274163"/>
              <a:ext cx="2650333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1956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Rutgers College of Nursing established</a:t>
              </a:r>
            </a:p>
          </p:txBody>
        </p:sp>
      </p:grpSp>
      <p:grpSp>
        <p:nvGrpSpPr>
          <p:cNvPr id="26" name="Group 25" descr="1992 UMDNJ* School of Nursing Established"/>
          <p:cNvGrpSpPr/>
          <p:nvPr/>
        </p:nvGrpSpPr>
        <p:grpSpPr>
          <a:xfrm>
            <a:off x="4009451" y="3500097"/>
            <a:ext cx="2776538" cy="1199852"/>
            <a:chOff x="376238" y="5164078"/>
            <a:chExt cx="2776538" cy="119985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" name="Rectangle 27"/>
            <p:cNvSpPr/>
            <p:nvPr/>
          </p:nvSpPr>
          <p:spPr>
            <a:xfrm>
              <a:off x="376238" y="5164078"/>
              <a:ext cx="2776538" cy="11998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9339" y="5279915"/>
              <a:ext cx="2650333" cy="8771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1992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UMDNJ* School of Nursing established</a:t>
              </a:r>
            </a:p>
          </p:txBody>
        </p:sp>
      </p:grpSp>
      <p:grpSp>
        <p:nvGrpSpPr>
          <p:cNvPr id="19" name="Group 18" descr="2013 New Jersey Medical and HEalth Sciences Education Restructuring Act goes into effect, integration UMDNJ with Rutgers"/>
          <p:cNvGrpSpPr/>
          <p:nvPr/>
        </p:nvGrpSpPr>
        <p:grpSpPr>
          <a:xfrm>
            <a:off x="7328743" y="1212980"/>
            <a:ext cx="3650501" cy="1729872"/>
            <a:chOff x="376238" y="5164078"/>
            <a:chExt cx="2776538" cy="1571178"/>
          </a:xfrm>
          <a:solidFill>
            <a:srgbClr val="008190"/>
          </a:solidFill>
        </p:grpSpPr>
        <p:sp>
          <p:nvSpPr>
            <p:cNvPr id="6" name="Rectangle 5"/>
            <p:cNvSpPr/>
            <p:nvPr/>
          </p:nvSpPr>
          <p:spPr>
            <a:xfrm>
              <a:off x="376238" y="5164078"/>
              <a:ext cx="2776538" cy="15711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9797" y="5275767"/>
              <a:ext cx="2084526" cy="13837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2013</a:t>
              </a:r>
            </a:p>
            <a:p>
              <a:r>
                <a:rPr lang="en-US" sz="14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New Jersey Medical and Health Sciences Education Restructuring Act goes into effect, integrating UMDNJ with Rutgers</a:t>
              </a:r>
            </a:p>
          </p:txBody>
        </p:sp>
      </p:grpSp>
      <p:grpSp>
        <p:nvGrpSpPr>
          <p:cNvPr id="14" name="Group 13" descr="2014 After a year of harmonization efoorts, the newly merged Rutgers School of NUrsing is formed and becomes one of 8 schools comprising RBHS**"/>
          <p:cNvGrpSpPr/>
          <p:nvPr/>
        </p:nvGrpSpPr>
        <p:grpSpPr>
          <a:xfrm>
            <a:off x="7328744" y="3132808"/>
            <a:ext cx="4090987" cy="1948851"/>
            <a:chOff x="7315116" y="3146418"/>
            <a:chExt cx="4090987" cy="1947243"/>
          </a:xfrm>
        </p:grpSpPr>
        <p:sp>
          <p:nvSpPr>
            <p:cNvPr id="10" name="Rectangle 9"/>
            <p:cNvSpPr/>
            <p:nvPr/>
          </p:nvSpPr>
          <p:spPr>
            <a:xfrm>
              <a:off x="7315116" y="3146418"/>
              <a:ext cx="4090987" cy="1947243"/>
            </a:xfrm>
            <a:prstGeom prst="rect">
              <a:avLst/>
            </a:prstGeom>
            <a:solidFill>
              <a:srgbClr val="CC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6452" y="3283013"/>
              <a:ext cx="3849651" cy="1737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Montserrat" panose="00000500000000000000" pitchFamily="2" charset="0"/>
                </a:rPr>
                <a:t>2014</a:t>
              </a:r>
            </a:p>
            <a:p>
              <a:r>
                <a:rPr lang="en-US" sz="16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After a year of harmonization efforts, the newly merged Rutgers School of Nursing is formed and becomes one of 8 schools comprising RBHS**</a:t>
              </a:r>
            </a:p>
          </p:txBody>
        </p:sp>
      </p:grpSp>
      <p:cxnSp>
        <p:nvCxnSpPr>
          <p:cNvPr id="1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2" y="5598277"/>
            <a:ext cx="11268075" cy="0"/>
          </a:xfrm>
          <a:prstGeom prst="line">
            <a:avLst/>
          </a:prstGeom>
          <a:ln w="127000">
            <a:solidFill>
              <a:srgbClr val="CC0033"/>
            </a:solidFill>
            <a:headEnd type="none" w="lg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23" idx="2"/>
          </p:cNvCxnSpPr>
          <p:nvPr/>
        </p:nvCxnSpPr>
        <p:spPr>
          <a:xfrm>
            <a:off x="2027061" y="4689123"/>
            <a:ext cx="0" cy="9091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397720" y="4689124"/>
            <a:ext cx="0" cy="7695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2"/>
          </p:cNvCxnSpPr>
          <p:nvPr/>
        </p:nvCxnSpPr>
        <p:spPr>
          <a:xfrm>
            <a:off x="9374238" y="5081659"/>
            <a:ext cx="0" cy="4856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8458" y="5369677"/>
            <a:ext cx="457202" cy="4572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9119" y="5369677"/>
            <a:ext cx="457202" cy="4572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7080" y="5368450"/>
            <a:ext cx="457202" cy="4572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12571" y="240346"/>
            <a:ext cx="1986756" cy="1986754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5715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10" idx="0"/>
          </p:cNvCxnSpPr>
          <p:nvPr/>
        </p:nvCxnSpPr>
        <p:spPr>
          <a:xfrm>
            <a:off x="9374238" y="2942852"/>
            <a:ext cx="0" cy="1899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764" y="6083098"/>
            <a:ext cx="5071658" cy="569455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730038" y="6153528"/>
            <a:ext cx="5202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" panose="00000500000000000000" pitchFamily="2" charset="0"/>
              </a:rPr>
              <a:t>* University of Medicine and Dentistry of New Jersey</a:t>
            </a:r>
          </a:p>
          <a:p>
            <a:r>
              <a:rPr lang="en-US" sz="1200" dirty="0">
                <a:latin typeface="Montserrat" panose="00000500000000000000" pitchFamily="2" charset="0"/>
              </a:rPr>
              <a:t>** Rutgers Biomedical and Health Sciences</a:t>
            </a:r>
          </a:p>
        </p:txBody>
      </p:sp>
    </p:spTree>
    <p:extLst>
      <p:ext uri="{BB962C8B-B14F-4D97-AF65-F5344CB8AC3E}">
        <p14:creationId xmlns:p14="http://schemas.microsoft.com/office/powerpoint/2010/main" val="4211299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with Three Columns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05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with Image (Right)</a:t>
            </a:r>
          </a:p>
        </p:txBody>
      </p:sp>
    </p:spTree>
    <p:extLst>
      <p:ext uri="{BB962C8B-B14F-4D97-AF65-F5344CB8AC3E}">
        <p14:creationId xmlns:p14="http://schemas.microsoft.com/office/powerpoint/2010/main" val="470411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Slide with Image (Left)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endParaRPr lang="en-US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90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with Image (Left) </a:t>
            </a:r>
          </a:p>
        </p:txBody>
      </p:sp>
    </p:spTree>
    <p:extLst>
      <p:ext uri="{BB962C8B-B14F-4D97-AF65-F5344CB8AC3E}">
        <p14:creationId xmlns:p14="http://schemas.microsoft.com/office/powerpoint/2010/main" val="2483743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US" dirty="0"/>
              <a:t>Slide with Image (Right)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endParaRPr lang="en-US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290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656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46315" y="643733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CC0033"/>
                </a:solidFill>
                <a:latin typeface="Montserrat" panose="00000500000000000000" pitchFamily="2" charset="0"/>
              </a:rPr>
              <a:t>Where We Are</a:t>
            </a:r>
          </a:p>
        </p:txBody>
      </p:sp>
      <p:pic>
        <p:nvPicPr>
          <p:cNvPr id="4" name="Content Placeholder 3" descr="3 Campus Locations - North, Central, and South Jersey - Newark, New Brunswick, &amp; Blackwood marked on a Silhouette of New Jersey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1941484"/>
            <a:ext cx="8977313" cy="3270671"/>
          </a:xfrm>
        </p:spPr>
      </p:pic>
      <p:sp>
        <p:nvSpPr>
          <p:cNvPr id="6" name="Oval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51691" y="4738380"/>
            <a:ext cx="1885950" cy="1885950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381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3686" y="2418839"/>
            <a:ext cx="1885950" cy="188595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381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51691" y="300142"/>
            <a:ext cx="1885950" cy="1885950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38100">
            <a:solidFill>
              <a:srgbClr val="CC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8" idx="4"/>
          </p:cNvCxnSpPr>
          <p:nvPr/>
        </p:nvCxnSpPr>
        <p:spPr>
          <a:xfrm flipV="1">
            <a:off x="7365076" y="2186092"/>
            <a:ext cx="2329590" cy="773239"/>
          </a:xfrm>
          <a:prstGeom prst="bentConnector2">
            <a:avLst/>
          </a:prstGeom>
          <a:ln w="25400">
            <a:solidFill>
              <a:srgbClr val="CC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281949" y="3237696"/>
            <a:ext cx="2511737" cy="0"/>
          </a:xfrm>
          <a:prstGeom prst="straightConnector1">
            <a:avLst/>
          </a:prstGeom>
          <a:ln w="25400">
            <a:solidFill>
              <a:srgbClr val="CC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6" idx="0"/>
          </p:cNvCxnSpPr>
          <p:nvPr/>
        </p:nvCxnSpPr>
        <p:spPr>
          <a:xfrm>
            <a:off x="6733309" y="3890356"/>
            <a:ext cx="2961357" cy="848024"/>
          </a:xfrm>
          <a:prstGeom prst="bentConnector2">
            <a:avLst/>
          </a:prstGeom>
          <a:ln w="25400">
            <a:solidFill>
              <a:srgbClr val="CC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69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2DC5441-E19C-54D7-DDBD-B8FF7F283907}"/>
              </a:ext>
            </a:extLst>
          </p:cNvPr>
          <p:cNvSpPr/>
          <p:nvPr/>
        </p:nvSpPr>
        <p:spPr>
          <a:xfrm>
            <a:off x="7078029" y="5208608"/>
            <a:ext cx="4617535" cy="677599"/>
          </a:xfrm>
          <a:prstGeom prst="rect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&#10;(number inserted)&#10;Student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734" y="2215644"/>
            <a:ext cx="2519253" cy="36783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55E688-C96B-C0DB-234B-8A8F74C67B76}"/>
              </a:ext>
            </a:extLst>
          </p:cNvPr>
          <p:cNvSpPr txBox="1"/>
          <p:nvPr/>
        </p:nvSpPr>
        <p:spPr>
          <a:xfrm>
            <a:off x="944254" y="3639297"/>
            <a:ext cx="2124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Medium" pitchFamily="2" charset="0"/>
              </a:rPr>
              <a:t>1,900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114751-2665-5862-EAF6-9397E0073859}"/>
              </a:ext>
            </a:extLst>
          </p:cNvPr>
          <p:cNvSpPr txBox="1"/>
          <p:nvPr/>
        </p:nvSpPr>
        <p:spPr>
          <a:xfrm>
            <a:off x="5326693" y="5066490"/>
            <a:ext cx="1467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Medium" pitchFamily="2" charset="0"/>
              </a:rPr>
              <a:t>15,000+</a:t>
            </a:r>
          </a:p>
        </p:txBody>
      </p:sp>
      <p:pic>
        <p:nvPicPr>
          <p:cNvPr id="4" name="Content Placeholder 3" descr="alumni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6031" y="4146618"/>
            <a:ext cx="1613086" cy="174732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F4787B-5D71-6642-2330-448DC0A0C84E}"/>
              </a:ext>
            </a:extLst>
          </p:cNvPr>
          <p:cNvSpPr txBox="1"/>
          <p:nvPr/>
        </p:nvSpPr>
        <p:spPr>
          <a:xfrm>
            <a:off x="3534014" y="5066491"/>
            <a:ext cx="1467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Medium" pitchFamily="2" charset="0"/>
              </a:rPr>
              <a:t>200+</a:t>
            </a:r>
          </a:p>
        </p:txBody>
      </p:sp>
      <p:pic>
        <p:nvPicPr>
          <p:cNvPr id="3" name="Picture 2" descr="clinical site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1735" y="4147060"/>
            <a:ext cx="1544399" cy="17391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18FD9-D5F4-668E-3DE9-A5C2FFC0BDC1}"/>
              </a:ext>
            </a:extLst>
          </p:cNvPr>
          <p:cNvSpPr txBox="1"/>
          <p:nvPr/>
        </p:nvSpPr>
        <p:spPr>
          <a:xfrm>
            <a:off x="3529964" y="3114676"/>
            <a:ext cx="1467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Medium" pitchFamily="2" charset="0"/>
              </a:rPr>
              <a:t>95+</a:t>
            </a:r>
          </a:p>
        </p:txBody>
      </p:sp>
      <p:pic>
        <p:nvPicPr>
          <p:cNvPr id="6" name="Picture 5" descr="full-time facult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1735" y="2217408"/>
            <a:ext cx="1547360" cy="1737386"/>
          </a:xfrm>
          <a:prstGeom prst="rect">
            <a:avLst/>
          </a:prstGeom>
        </p:spPr>
      </p:pic>
      <p:sp>
        <p:nvSpPr>
          <p:cNvPr id="9" name="Title 29"/>
          <p:cNvSpPr txBox="1">
            <a:spLocks noGrp="1"/>
          </p:cNvSpPr>
          <p:nvPr>
            <p:ph type="title" idx="4294967295"/>
          </p:nvPr>
        </p:nvSpPr>
        <p:spPr>
          <a:xfrm>
            <a:off x="446315" y="64373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C0033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By the Numbers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17892" y="6140295"/>
            <a:ext cx="5728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Montserrat" panose="00000500000000000000" pitchFamily="2" charset="0"/>
              </a:rPr>
              <a:t>* Last updated July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F5708-5166-7F89-5D0A-711D1EA27BA3}"/>
              </a:ext>
            </a:extLst>
          </p:cNvPr>
          <p:cNvSpPr txBox="1"/>
          <p:nvPr/>
        </p:nvSpPr>
        <p:spPr>
          <a:xfrm>
            <a:off x="5356229" y="2566002"/>
            <a:ext cx="1467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Montserrat Medium" pitchFamily="2" charset="0"/>
              </a:rPr>
              <a:t>96%</a:t>
            </a:r>
          </a:p>
        </p:txBody>
      </p:sp>
      <p:pic>
        <p:nvPicPr>
          <p:cNvPr id="7" name="Picture 6" descr="NCLEX Pass rate - 1st time test takers 20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9982" y="2216086"/>
            <a:ext cx="1545184" cy="17400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A94157-E1AA-D553-300E-B82F6261C80B}"/>
              </a:ext>
            </a:extLst>
          </p:cNvPr>
          <p:cNvSpPr txBox="1"/>
          <p:nvPr/>
        </p:nvSpPr>
        <p:spPr>
          <a:xfrm>
            <a:off x="5308604" y="3548183"/>
            <a:ext cx="1467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Medium" pitchFamily="2" charset="0"/>
              </a:rPr>
              <a:t>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397F0-57CF-AC75-310A-479ACB75A29C}"/>
              </a:ext>
            </a:extLst>
          </p:cNvPr>
          <p:cNvSpPr txBox="1"/>
          <p:nvPr/>
        </p:nvSpPr>
        <p:spPr>
          <a:xfrm>
            <a:off x="5286818" y="2440187"/>
            <a:ext cx="154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 Medium" pitchFamily="2" charset="0"/>
              </a:rPr>
              <a:t>90%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2A96B0-B61B-A098-8B8E-A94483E8606F}"/>
              </a:ext>
            </a:extLst>
          </p:cNvPr>
          <p:cNvSpPr txBox="1"/>
          <p:nvPr/>
        </p:nvSpPr>
        <p:spPr>
          <a:xfrm>
            <a:off x="5395379" y="5016633"/>
            <a:ext cx="154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ontserrat Medium" pitchFamily="2" charset="0"/>
              </a:rPr>
              <a:t>15,000+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3481AD-4B16-052D-A022-C107A519CD9A}"/>
              </a:ext>
            </a:extLst>
          </p:cNvPr>
          <p:cNvSpPr txBox="1"/>
          <p:nvPr/>
        </p:nvSpPr>
        <p:spPr>
          <a:xfrm>
            <a:off x="3536085" y="5004935"/>
            <a:ext cx="146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ontserrat Medium" pitchFamily="2" charset="0"/>
              </a:rPr>
              <a:t>200+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4AE98F-A21E-D469-687A-B2C9C128DE37}"/>
              </a:ext>
            </a:extLst>
          </p:cNvPr>
          <p:cNvSpPr txBox="1"/>
          <p:nvPr/>
        </p:nvSpPr>
        <p:spPr>
          <a:xfrm>
            <a:off x="3646687" y="3053121"/>
            <a:ext cx="146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ontserrat Medium" pitchFamily="2" charset="0"/>
              </a:rPr>
              <a:t>95+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DDF7D6-5E06-E0D2-5513-09C9259754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029" y="1946046"/>
            <a:ext cx="4617535" cy="31204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B5807F4-3368-F0F7-88C9-C8A32F31D1EA}"/>
              </a:ext>
            </a:extLst>
          </p:cNvPr>
          <p:cNvSpPr txBox="1"/>
          <p:nvPr/>
        </p:nvSpPr>
        <p:spPr>
          <a:xfrm>
            <a:off x="9677400" y="2865211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16%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B53887-AB57-481E-A743-55BBBD569861}"/>
              </a:ext>
            </a:extLst>
          </p:cNvPr>
          <p:cNvSpPr txBox="1"/>
          <p:nvPr/>
        </p:nvSpPr>
        <p:spPr>
          <a:xfrm>
            <a:off x="9677399" y="3176947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29%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43BD30-30E9-48FA-0486-46164E516140}"/>
              </a:ext>
            </a:extLst>
          </p:cNvPr>
          <p:cNvSpPr txBox="1"/>
          <p:nvPr/>
        </p:nvSpPr>
        <p:spPr>
          <a:xfrm>
            <a:off x="9700179" y="3472968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27%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1216E4-CA3D-D1E8-B481-4D2C405DC027}"/>
              </a:ext>
            </a:extLst>
          </p:cNvPr>
          <p:cNvSpPr txBox="1"/>
          <p:nvPr/>
        </p:nvSpPr>
        <p:spPr>
          <a:xfrm>
            <a:off x="9700179" y="3797536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26%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FC9620-FE42-3020-7CB4-8022BBD605E6}"/>
              </a:ext>
            </a:extLst>
          </p:cNvPr>
          <p:cNvSpPr txBox="1"/>
          <p:nvPr/>
        </p:nvSpPr>
        <p:spPr>
          <a:xfrm>
            <a:off x="9700178" y="4107445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0000700000000000000" pitchFamily="2" charset="0"/>
              </a:rPr>
              <a:t>14%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428A2F-4CD1-4D54-293F-BFFC065A1B39}"/>
              </a:ext>
            </a:extLst>
          </p:cNvPr>
          <p:cNvSpPr txBox="1"/>
          <p:nvPr/>
        </p:nvSpPr>
        <p:spPr>
          <a:xfrm>
            <a:off x="9700177" y="4410838"/>
            <a:ext cx="52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Montserrat SemiBold" panose="020F0502020204030204" pitchFamily="2" charset="0"/>
              </a:rPr>
              <a:t>4%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239FDC-7BAE-4498-3B83-25D2E71E2226}"/>
              </a:ext>
            </a:extLst>
          </p:cNvPr>
          <p:cNvSpPr txBox="1"/>
          <p:nvPr/>
        </p:nvSpPr>
        <p:spPr>
          <a:xfrm>
            <a:off x="7800975" y="3597481"/>
            <a:ext cx="878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Montserrat Medium" pitchFamily="2" charset="0"/>
              </a:rPr>
              <a:t>1,900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733855-06D5-CD8E-174A-EE82658790F4}"/>
              </a:ext>
            </a:extLst>
          </p:cNvPr>
          <p:cNvSpPr txBox="1"/>
          <p:nvPr/>
        </p:nvSpPr>
        <p:spPr>
          <a:xfrm>
            <a:off x="7168691" y="5335446"/>
            <a:ext cx="440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Medium" pitchFamily="2" charset="0"/>
              </a:rPr>
              <a:t>50M+ 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2" charset="0"/>
              </a:rPr>
              <a:t>in grant funds</a:t>
            </a:r>
          </a:p>
        </p:txBody>
      </p:sp>
    </p:spTree>
    <p:extLst>
      <p:ext uri="{BB962C8B-B14F-4D97-AF65-F5344CB8AC3E}">
        <p14:creationId xmlns:p14="http://schemas.microsoft.com/office/powerpoint/2010/main" val="372129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AC7153F-DD3D-8C98-D9C7-F10B02C8C3C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  <a:defRPr/>
            </a:pPr>
            <a:r>
              <a:rPr lang="en-US" sz="4000" kern="1200" dirty="0">
                <a:solidFill>
                  <a:srgbClr val="CC0033"/>
                </a:solidFill>
                <a:latin typeface="Montserrat" panose="00000500000000000000" pitchFamily="2" charset="0"/>
                <a:ea typeface="+mj-ea"/>
                <a:cs typeface="+mj-cs"/>
              </a:rPr>
              <a:t>Rutgers Nursing Edge</a:t>
            </a:r>
          </a:p>
        </p:txBody>
      </p:sp>
      <p:pic>
        <p:nvPicPr>
          <p:cNvPr id="4" name="Online Media 3" title="Rutgers Nursing Edge">
            <a:hlinkClick r:id="" action="ppaction://media"/>
            <a:extLst>
              <a:ext uri="{FF2B5EF4-FFF2-40B4-BE49-F238E27FC236}">
                <a16:creationId xmlns:a16="http://schemas.microsoft.com/office/drawing/2014/main" id="{C8F0F3E0-F18F-050A-43DD-90CDC2099BE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5258" y="1825625"/>
            <a:ext cx="7701483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11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9"/>
          <p:cNvSpPr txBox="1">
            <a:spLocks noGrp="1"/>
          </p:cNvSpPr>
          <p:nvPr>
            <p:ph type="title" idx="4294967295"/>
          </p:nvPr>
        </p:nvSpPr>
        <p:spPr>
          <a:xfrm>
            <a:off x="899904" y="506994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Rankings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E7AB-1798-C7C8-48FE-F863D81D3F47}"/>
              </a:ext>
            </a:extLst>
          </p:cNvPr>
          <p:cNvGrpSpPr/>
          <p:nvPr/>
        </p:nvGrpSpPr>
        <p:grpSpPr>
          <a:xfrm>
            <a:off x="4280171" y="2596501"/>
            <a:ext cx="1658157" cy="1646452"/>
            <a:chOff x="3188700" y="2512767"/>
            <a:chExt cx="1658157" cy="164645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97F4295-0EAC-F1B1-E531-15484E54B8F8}"/>
                </a:ext>
              </a:extLst>
            </p:cNvPr>
            <p:cNvSpPr/>
            <p:nvPr/>
          </p:nvSpPr>
          <p:spPr>
            <a:xfrm>
              <a:off x="3188700" y="2512767"/>
              <a:ext cx="1646451" cy="164645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" name="Oval 7" descr="AAMN Best Schools for Men in Nursing"/>
            <p:cNvSpPr/>
            <p:nvPr/>
          </p:nvSpPr>
          <p:spPr>
            <a:xfrm>
              <a:off x="3200405" y="2512767"/>
              <a:ext cx="1646452" cy="1646452"/>
            </a:xfrm>
            <a:prstGeom prst="ellipse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175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215022" y="6508157"/>
            <a:ext cx="57281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Montserrat" panose="00000500000000000000" pitchFamily="2" charset="0"/>
              </a:rPr>
              <a:t>* Last updated April 2026</a:t>
            </a:r>
          </a:p>
        </p:txBody>
      </p:sp>
      <p:pic>
        <p:nvPicPr>
          <p:cNvPr id="9" name="Picture 8" descr="Top 10% Bachelor of Science in Nursing Programs - U.S. News &amp; World Report, Best Colleges 2026">
            <a:extLst>
              <a:ext uri="{FF2B5EF4-FFF2-40B4-BE49-F238E27FC236}">
                <a16:creationId xmlns:a16="http://schemas.microsoft.com/office/drawing/2014/main" id="{528EB7AB-D3D7-7587-19C3-19CF6B88C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750" y="977208"/>
            <a:ext cx="1646452" cy="1646452"/>
          </a:xfrm>
          <a:prstGeom prst="rect">
            <a:avLst/>
          </a:prstGeom>
        </p:spPr>
      </p:pic>
      <p:pic>
        <p:nvPicPr>
          <p:cNvPr id="5" name="Picture 4" descr="Insight into Academia - HIgher Education Excellence and Distinction Award, 2025 - Health Professions School">
            <a:extLst>
              <a:ext uri="{FF2B5EF4-FFF2-40B4-BE49-F238E27FC236}">
                <a16:creationId xmlns:a16="http://schemas.microsoft.com/office/drawing/2014/main" id="{64A4C22B-8EEA-666C-377F-F3B37D1F24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04" y="2400816"/>
            <a:ext cx="2015203" cy="20152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DA0D49-28F0-FA33-1202-D584CB63A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42" y="1050606"/>
            <a:ext cx="1639995" cy="1639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02435D-10F5-21A5-B687-2B3D11BB4E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2" y="983665"/>
            <a:ext cx="1639995" cy="1639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01C438-A733-B064-D61D-2AE4AB3C0E50}"/>
              </a:ext>
            </a:extLst>
          </p:cNvPr>
          <p:cNvSpPr txBox="1"/>
          <p:nvPr/>
        </p:nvSpPr>
        <p:spPr>
          <a:xfrm>
            <a:off x="506994" y="328463"/>
            <a:ext cx="1120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Home to </a:t>
            </a:r>
            <a:r>
              <a:rPr lang="en-US" sz="3200" b="1" dirty="0"/>
              <a:t>New Jersey’s #1 nursing programs</a:t>
            </a:r>
            <a:r>
              <a:rPr lang="en-US" sz="3200" dirty="0"/>
              <a:t>, including:</a:t>
            </a:r>
          </a:p>
        </p:txBody>
      </p:sp>
    </p:spTree>
    <p:extLst>
      <p:ext uri="{BB962C8B-B14F-4D97-AF65-F5344CB8AC3E}">
        <p14:creationId xmlns:p14="http://schemas.microsoft.com/office/powerpoint/2010/main" val="370724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401" y="2860257"/>
            <a:ext cx="1587513" cy="1587513"/>
          </a:xfrm>
          <a:prstGeom prst="rect">
            <a:avLst/>
          </a:prstGeom>
        </p:spPr>
      </p:pic>
      <p:pic>
        <p:nvPicPr>
          <p:cNvPr id="24" name="Pictur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365" y="2822343"/>
            <a:ext cx="1587513" cy="1587513"/>
          </a:xfrm>
          <a:prstGeom prst="rect">
            <a:avLst/>
          </a:prstGeom>
        </p:spPr>
      </p:pic>
      <p:pic>
        <p:nvPicPr>
          <p:cNvPr id="25" name="Picture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383" y="2824595"/>
            <a:ext cx="1587513" cy="1588630"/>
          </a:xfrm>
          <a:prstGeom prst="rect">
            <a:avLst/>
          </a:prstGeom>
        </p:spPr>
      </p:pic>
      <p:sp>
        <p:nvSpPr>
          <p:cNvPr id="9" name="Title 1"/>
          <p:cNvSpPr txBox="1">
            <a:spLocks noGrp="1"/>
          </p:cNvSpPr>
          <p:nvPr>
            <p:ph type="title" idx="4294967295"/>
          </p:nvPr>
        </p:nvSpPr>
        <p:spPr>
          <a:xfrm>
            <a:off x="2711049" y="252510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C0033"/>
                </a:solidFill>
                <a:effectLst/>
                <a:uLnTx/>
                <a:uFillTx/>
                <a:latin typeface="Montserrat" panose="00000500000000000000" pitchFamily="2" charset="0"/>
                <a:ea typeface="+mj-ea"/>
                <a:cs typeface="+mj-cs"/>
              </a:rPr>
              <a:t>Program Offerings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761849" y="1026014"/>
            <a:ext cx="10515600" cy="1011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2400" i="1" dirty="0"/>
              <a:t>Degrees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3395" y="1995374"/>
            <a:ext cx="28025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b="1" dirty="0">
                <a:latin typeface="Montserrat" panose="00000500000000000000" pitchFamily="2" charset="0"/>
              </a:rPr>
              <a:t>Bachelor’s</a:t>
            </a:r>
          </a:p>
          <a:p>
            <a:pPr algn="ctr"/>
            <a:r>
              <a:rPr lang="en-US" sz="1100" dirty="0">
                <a:latin typeface="Montserrat" panose="00000500000000000000" pitchFamily="2" charset="0"/>
              </a:rPr>
              <a:t>Bachelor of Science </a:t>
            </a:r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latin typeface="Montserrat" panose="00000500000000000000" pitchFamily="2" charset="0"/>
              </a:rPr>
              <a:t>in Nursing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634065" y="4612244"/>
            <a:ext cx="1999226" cy="193172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sz="1400" dirty="0"/>
              <a:t>Traditional 4-year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2+2 Program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Second-Degree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RN to BS in Nursing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0859" y="1996697"/>
            <a:ext cx="280255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b="1" dirty="0">
                <a:latin typeface="Montserrat" panose="00000500000000000000" pitchFamily="2" charset="0"/>
              </a:rPr>
              <a:t>Master’s</a:t>
            </a:r>
          </a:p>
          <a:p>
            <a:pPr algn="ctr">
              <a:spcAft>
                <a:spcPts val="400"/>
              </a:spcAft>
            </a:pPr>
            <a:r>
              <a:rPr lang="en-US" sz="1100" dirty="0">
                <a:latin typeface="Montserrat" panose="00000500000000000000" pitchFamily="2" charset="0"/>
              </a:rPr>
              <a:t>Master of Science </a:t>
            </a:r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latin typeface="Montserrat" panose="00000500000000000000" pitchFamily="2" charset="0"/>
              </a:rPr>
              <a:t>in Nursing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928458" y="4612244"/>
            <a:ext cx="2577307" cy="1931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400" dirty="0"/>
              <a:t>Educational </a:t>
            </a:r>
            <a:br>
              <a:rPr lang="en-US" sz="1400" dirty="0"/>
            </a:br>
            <a:r>
              <a:rPr lang="en-US" sz="1400" dirty="0"/>
              <a:t>Technology</a:t>
            </a:r>
          </a:p>
          <a:p>
            <a:pPr>
              <a:lnSpc>
                <a:spcPct val="114000"/>
              </a:lnSpc>
            </a:pPr>
            <a:r>
              <a:rPr lang="en-US" sz="1400"/>
              <a:t>Informatics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Leadership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Midwifery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90841" y="1992809"/>
            <a:ext cx="280255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b="1" dirty="0">
                <a:latin typeface="Montserrat" panose="00000500000000000000" pitchFamily="2" charset="0"/>
              </a:rPr>
              <a:t>DNP</a:t>
            </a:r>
          </a:p>
          <a:p>
            <a:pPr algn="ctr">
              <a:spcAft>
                <a:spcPts val="400"/>
              </a:spcAft>
            </a:pPr>
            <a:r>
              <a:rPr lang="en-US" sz="1100" dirty="0">
                <a:latin typeface="Montserrat" panose="00000500000000000000" pitchFamily="2" charset="0"/>
              </a:rPr>
              <a:t>Doctor of Nursing </a:t>
            </a:r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latin typeface="Montserrat" panose="00000500000000000000" pitchFamily="2" charset="0"/>
              </a:rPr>
              <a:t>Practice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7269760" y="4612244"/>
            <a:ext cx="2390369" cy="1931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400" dirty="0"/>
              <a:t>Post-Bachelor’s DNP</a:t>
            </a:r>
          </a:p>
          <a:p>
            <a:pPr marL="457200" lvl="1">
              <a:lnSpc>
                <a:spcPct val="114000"/>
              </a:lnSpc>
              <a:buClr>
                <a:srgbClr val="CC0033"/>
              </a:buClr>
              <a:buFont typeface="Courier New" panose="02070309020205020404" pitchFamily="49" charset="0"/>
              <a:buChar char="o"/>
            </a:pPr>
            <a:r>
              <a:rPr lang="en-US" sz="1200" dirty="0"/>
              <a:t>12 specialties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Post-Master’s DNP</a:t>
            </a:r>
          </a:p>
          <a:p>
            <a:pPr marL="457200" lvl="1">
              <a:lnSpc>
                <a:spcPct val="114000"/>
              </a:lnSpc>
              <a:buClr>
                <a:srgbClr val="CC0033"/>
              </a:buClr>
              <a:buFont typeface="Courier New" panose="02070309020205020404" pitchFamily="49" charset="0"/>
              <a:buChar char="o"/>
            </a:pPr>
            <a:r>
              <a:rPr lang="en-US" sz="1200" dirty="0"/>
              <a:t>Practice (Executive Weekend Model)</a:t>
            </a:r>
          </a:p>
          <a:p>
            <a:pPr marL="457200" lvl="1">
              <a:lnSpc>
                <a:spcPct val="114000"/>
              </a:lnSpc>
              <a:buClr>
                <a:srgbClr val="CC0033"/>
              </a:buClr>
              <a:buFont typeface="Courier New" panose="02070309020205020404" pitchFamily="49" charset="0"/>
              <a:buChar char="o"/>
            </a:pPr>
            <a:r>
              <a:rPr lang="en-US" sz="1200" dirty="0"/>
              <a:t>Leadership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10823" y="1999986"/>
            <a:ext cx="2802559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en-US" b="1" dirty="0">
                <a:latin typeface="Montserrat" panose="00000500000000000000" pitchFamily="2" charset="0"/>
              </a:rPr>
              <a:t>PhD</a:t>
            </a:r>
          </a:p>
          <a:p>
            <a:pPr algn="ctr">
              <a:spcAft>
                <a:spcPts val="400"/>
              </a:spcAft>
            </a:pPr>
            <a:r>
              <a:rPr lang="en-US" sz="1100" dirty="0">
                <a:latin typeface="Montserrat" panose="00000500000000000000" pitchFamily="2" charset="0"/>
              </a:rPr>
              <a:t>PhD in Nursing </a:t>
            </a:r>
            <a:br>
              <a:rPr lang="en-US" sz="1100" dirty="0">
                <a:latin typeface="Montserrat" panose="00000500000000000000" pitchFamily="2" charset="0"/>
              </a:rPr>
            </a:br>
            <a:r>
              <a:rPr lang="en-US" sz="1100" dirty="0">
                <a:latin typeface="Montserrat" panose="00000500000000000000" pitchFamily="2" charset="0"/>
              </a:rPr>
              <a:t>Science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9714629" y="4600761"/>
            <a:ext cx="2390369" cy="1931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400" dirty="0"/>
              <a:t>Renowned Faculty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Abundant Resources</a:t>
            </a:r>
          </a:p>
          <a:p>
            <a:pPr>
              <a:lnSpc>
                <a:spcPct val="114000"/>
              </a:lnSpc>
            </a:pPr>
            <a:r>
              <a:rPr lang="en-US" sz="1400" dirty="0"/>
              <a:t>A World of Opportunity</a:t>
            </a:r>
          </a:p>
          <a:p>
            <a:pPr>
              <a:lnSpc>
                <a:spcPct val="114000"/>
              </a:lnSpc>
            </a:pPr>
            <a:endParaRPr lang="en-US" sz="140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47" y="2810860"/>
            <a:ext cx="1587513" cy="158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07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1049" y="25251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CC0033"/>
                </a:solidFill>
              </a:rPr>
              <a:t>Program Offerings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761849" y="1026014"/>
            <a:ext cx="10515600" cy="1011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sz="2400" i="1" dirty="0"/>
              <a:t>Certificates &amp; Continuing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3760" y="4616074"/>
            <a:ext cx="3956858" cy="1931728"/>
          </a:xfrm>
        </p:spPr>
        <p:txBody>
          <a:bodyPr/>
          <a:lstStyle/>
          <a:p>
            <a:r>
              <a:rPr lang="en-US" sz="1800" dirty="0"/>
              <a:t>School Nurse Certificate</a:t>
            </a:r>
          </a:p>
          <a:p>
            <a:r>
              <a:rPr lang="en-US" sz="1800" dirty="0"/>
              <a:t>Post-Master’s Certificates</a:t>
            </a:r>
          </a:p>
          <a:p>
            <a:r>
              <a:rPr lang="en-US" sz="1800" dirty="0"/>
              <a:t>Non-Degree Study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00941" y="4616074"/>
            <a:ext cx="4152995" cy="1385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1800" dirty="0"/>
              <a:t>Online &amp; In-Person Courses</a:t>
            </a:r>
          </a:p>
          <a:p>
            <a:pPr>
              <a:lnSpc>
                <a:spcPct val="114000"/>
              </a:lnSpc>
            </a:pPr>
            <a:r>
              <a:rPr lang="en-US" sz="1800" dirty="0"/>
              <a:t>Select courses available free </a:t>
            </a:r>
            <a:br>
              <a:rPr lang="en-US" sz="1800" dirty="0"/>
            </a:br>
            <a:r>
              <a:rPr lang="en-US" sz="1800" dirty="0"/>
              <a:t>of charge</a:t>
            </a:r>
          </a:p>
          <a:p>
            <a:pPr>
              <a:lnSpc>
                <a:spcPct val="114000"/>
              </a:lnSpc>
            </a:pPr>
            <a:r>
              <a:rPr lang="en-US" sz="1800" dirty="0"/>
              <a:t>Professional Development</a:t>
            </a:r>
          </a:p>
          <a:p>
            <a:endParaRPr lang="en-US" sz="1800" dirty="0"/>
          </a:p>
        </p:txBody>
      </p:sp>
      <p:sp>
        <p:nvSpPr>
          <p:cNvPr id="5" name="Oval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5581" y="2455616"/>
            <a:ext cx="2244437" cy="2244437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7041" y="2455616"/>
            <a:ext cx="2244437" cy="2244437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232509" y="2184400"/>
            <a:ext cx="387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190"/>
                </a:solidFill>
                <a:latin typeface="Montserrat" panose="00000500000000000000" pitchFamily="2" charset="0"/>
              </a:rPr>
              <a:t>Continuing Education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71123" y="2184400"/>
            <a:ext cx="387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8190"/>
                </a:solidFill>
                <a:latin typeface="Montserrat" panose="00000500000000000000" pitchFamily="2" charset="0"/>
              </a:rPr>
              <a:t>Certificates</a:t>
            </a:r>
          </a:p>
        </p:txBody>
      </p:sp>
    </p:spTree>
    <p:extLst>
      <p:ext uri="{BB962C8B-B14F-4D97-AF65-F5344CB8AC3E}">
        <p14:creationId xmlns:p14="http://schemas.microsoft.com/office/powerpoint/2010/main" val="2216151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Research at SON</a:t>
            </a:r>
          </a:p>
        </p:txBody>
      </p:sp>
      <p:pic>
        <p:nvPicPr>
          <p:cNvPr id="4" name="Picture 3" descr="World-renowned research facult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11" y="3012562"/>
            <a:ext cx="2572500" cy="2574116"/>
          </a:xfrm>
          <a:prstGeom prst="rect">
            <a:avLst/>
          </a:prstGeom>
        </p:spPr>
      </p:pic>
      <p:pic>
        <p:nvPicPr>
          <p:cNvPr id="5" name="Picture 4" descr="$56.1M in Grant Fund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360" y="3017262"/>
            <a:ext cx="2556138" cy="2564716"/>
          </a:xfrm>
          <a:prstGeom prst="rect">
            <a:avLst/>
          </a:prstGeom>
        </p:spPr>
      </p:pic>
      <p:pic>
        <p:nvPicPr>
          <p:cNvPr id="6" name="Picture 5" descr="Committed to nursing science and practic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72" y="3014929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7192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- Re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22447</TotalTime>
  <Words>1184</Words>
  <Application>Microsoft Office PowerPoint</Application>
  <PresentationFormat>Widescreen</PresentationFormat>
  <Paragraphs>139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Calibri</vt:lpstr>
      <vt:lpstr>Montserrat SemiBold</vt:lpstr>
      <vt:lpstr>Courier New</vt:lpstr>
      <vt:lpstr>Montserrat</vt:lpstr>
      <vt:lpstr>Arial</vt:lpstr>
      <vt:lpstr>Montserrat Medium</vt:lpstr>
      <vt:lpstr>Title - Red</vt:lpstr>
      <vt:lpstr>OVERVIEW</vt:lpstr>
      <vt:lpstr>Historical  Briefing</vt:lpstr>
      <vt:lpstr>Where We Are</vt:lpstr>
      <vt:lpstr>By the Numbers</vt:lpstr>
      <vt:lpstr>PowerPoint Presentation</vt:lpstr>
      <vt:lpstr>Rankings</vt:lpstr>
      <vt:lpstr>Program Offerings</vt:lpstr>
      <vt:lpstr>Program Offerings</vt:lpstr>
      <vt:lpstr>Research at SON</vt:lpstr>
      <vt:lpstr>Title – Black Background</vt:lpstr>
      <vt:lpstr>Slide with One Column</vt:lpstr>
      <vt:lpstr>Slide with Two Columns</vt:lpstr>
      <vt:lpstr>Slide with Three Columns</vt:lpstr>
      <vt:lpstr>Title – Red Background</vt:lpstr>
      <vt:lpstr>Slide with One Column</vt:lpstr>
      <vt:lpstr>Slide with Two Columns</vt:lpstr>
      <vt:lpstr>Slide with Three Columns</vt:lpstr>
      <vt:lpstr>Slide with One Column</vt:lpstr>
      <vt:lpstr>Slide with Two Columns</vt:lpstr>
      <vt:lpstr>Slide with Three Columns</vt:lpstr>
      <vt:lpstr>Title with Image (Right)</vt:lpstr>
      <vt:lpstr>PowerPoint Presentation</vt:lpstr>
      <vt:lpstr>Title with Image (Left) </vt:lpstr>
      <vt:lpstr>PowerPoint Presentation</vt:lpstr>
      <vt:lpstr>PowerPoint Presentation</vt:lpstr>
    </vt:vector>
  </TitlesOfParts>
  <Company>Office of Information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Mui, Dorothy</dc:creator>
  <cp:lastModifiedBy>Thomas DiStefano</cp:lastModifiedBy>
  <cp:revision>212</cp:revision>
  <dcterms:created xsi:type="dcterms:W3CDTF">2021-01-22T14:01:29Z</dcterms:created>
  <dcterms:modified xsi:type="dcterms:W3CDTF">2026-07-23T12:40:05Z</dcterms:modified>
</cp:coreProperties>
</file>