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anose="00000500000000000000" pitchFamily="50" charset="0"/>
      <p:regular r:id="rId27"/>
      <p:bold r:id="rId28"/>
      <p:italic r:id="rId29"/>
      <p:boldItalic r:id="rId30"/>
    </p:embeddedFont>
    <p:embeddedFont>
      <p:font typeface="Montserrat Medium" panose="00000600000000000000" pitchFamily="50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0799" autoAdjust="0"/>
  </p:normalViewPr>
  <p:slideViewPr>
    <p:cSldViewPr snapToGrid="0">
      <p:cViewPr varScale="1">
        <p:scale>
          <a:sx n="106" d="100"/>
          <a:sy n="106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utgers Health School of Nursing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itle 6"/>
          <p:cNvSpPr txBox="1">
            <a:spLocks noGrp="1"/>
          </p:cNvSpPr>
          <p:nvPr>
            <p:ph type="title" idx="4294967295"/>
          </p:nvPr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21" name="Group 20" descr="1956 Rutgers College of Nursing Established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 descr="1992 UMDNJ* School of Nursing Established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grpSp>
        <p:nvGrpSpPr>
          <p:cNvPr id="19" name="Group 18" descr="2013 New Jersey Medical and HEalth Sciences Education Restructuring Act goes into effect, integration UMDNJ with Rutgers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 descr="2014 After a year of harmonization efoorts, the newly merged Rutgers School of NUrsing is formed and becomes one of 8 schools comprising RBHS**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 descr="3 Campus Locations - North, Central, and South Jersey - Newark, New Brunswick, &amp; Blackwood marked on a Silhouette of New Jersey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&#10;(number inserted)&#10;Studen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34" y="2215644"/>
            <a:ext cx="2519253" cy="3678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5E688-C96B-C0DB-234B-8A8F74C67B76}"/>
              </a:ext>
            </a:extLst>
          </p:cNvPr>
          <p:cNvSpPr txBox="1"/>
          <p:nvPr/>
        </p:nvSpPr>
        <p:spPr>
          <a:xfrm>
            <a:off x="944254" y="3639297"/>
            <a:ext cx="2124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1,800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114751-2665-5862-EAF6-9397E0073859}"/>
              </a:ext>
            </a:extLst>
          </p:cNvPr>
          <p:cNvSpPr txBox="1"/>
          <p:nvPr/>
        </p:nvSpPr>
        <p:spPr>
          <a:xfrm>
            <a:off x="5326693" y="5066490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15,000+</a:t>
            </a:r>
          </a:p>
        </p:txBody>
      </p:sp>
      <p:pic>
        <p:nvPicPr>
          <p:cNvPr id="4" name="Content Placeholder 3" descr="alumni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31" y="4146618"/>
            <a:ext cx="1613086" cy="17473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F4787B-5D71-6642-2330-448DC0A0C84E}"/>
              </a:ext>
            </a:extLst>
          </p:cNvPr>
          <p:cNvSpPr txBox="1"/>
          <p:nvPr/>
        </p:nvSpPr>
        <p:spPr>
          <a:xfrm>
            <a:off x="3534014" y="5066491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pic>
        <p:nvPicPr>
          <p:cNvPr id="3" name="Picture 2" descr="clinical sit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4147060"/>
            <a:ext cx="1544399" cy="1739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C18FD9-D5F4-668E-3DE9-A5C2FFC0BDC1}"/>
              </a:ext>
            </a:extLst>
          </p:cNvPr>
          <p:cNvSpPr txBox="1"/>
          <p:nvPr/>
        </p:nvSpPr>
        <p:spPr>
          <a:xfrm>
            <a:off x="3529964" y="3114676"/>
            <a:ext cx="1467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0"/>
              </a:rPr>
              <a:t>95+</a:t>
            </a:r>
          </a:p>
        </p:txBody>
      </p:sp>
      <p:pic>
        <p:nvPicPr>
          <p:cNvPr id="6" name="Picture 5" descr="full-time facult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735" y="2217408"/>
            <a:ext cx="1547360" cy="1737386"/>
          </a:xfrm>
          <a:prstGeom prst="rect">
            <a:avLst/>
          </a:prstGeom>
        </p:spPr>
      </p:pic>
      <p:sp>
        <p:nvSpPr>
          <p:cNvPr id="9" name="Title 29"/>
          <p:cNvSpPr txBox="1">
            <a:spLocks noGrp="1"/>
          </p:cNvSpPr>
          <p:nvPr>
            <p:ph type="title" idx="4294967295"/>
          </p:nvPr>
        </p:nvSpPr>
        <p:spPr>
          <a:xfrm>
            <a:off x="446315" y="64373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April 2026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F5708-5166-7F89-5D0A-711D1EA27BA3}"/>
              </a:ext>
            </a:extLst>
          </p:cNvPr>
          <p:cNvSpPr txBox="1"/>
          <p:nvPr/>
        </p:nvSpPr>
        <p:spPr>
          <a:xfrm>
            <a:off x="5356229" y="2566002"/>
            <a:ext cx="146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ontserrat Medium" pitchFamily="2" charset="0"/>
              </a:rPr>
              <a:t>96%</a:t>
            </a:r>
          </a:p>
        </p:txBody>
      </p:sp>
      <p:pic>
        <p:nvPicPr>
          <p:cNvPr id="7" name="Picture 6" descr="NCLEX Pass rate - 1st time test takers 20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982" y="2216086"/>
            <a:ext cx="1545184" cy="17400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A94157-E1AA-D553-300E-B82F6261C80B}"/>
              </a:ext>
            </a:extLst>
          </p:cNvPr>
          <p:cNvSpPr txBox="1"/>
          <p:nvPr/>
        </p:nvSpPr>
        <p:spPr>
          <a:xfrm>
            <a:off x="5308604" y="3548183"/>
            <a:ext cx="1467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Montserrat Medium" pitchFamily="2" charset="0"/>
              </a:rPr>
              <a:t>2025</a:t>
            </a:r>
          </a:p>
        </p:txBody>
      </p:sp>
      <p:pic>
        <p:nvPicPr>
          <p:cNvPr id="17" name="Picture 16" descr="A graph of students and ethnic minority groups&#10;&#10;1,800+ students, 16% Male, 29% Caucasian, 27% Asian/Pacific Islander, 26% Hispanic, 14% African American, 4% Multi-Racial.  THe Total population of students from Racial/Ethnic Minority Groups = 71%">
            <a:extLst>
              <a:ext uri="{FF2B5EF4-FFF2-40B4-BE49-F238E27FC236}">
                <a16:creationId xmlns:a16="http://schemas.microsoft.com/office/drawing/2014/main" id="{DC816491-F52E-5966-487A-6F3B9A269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0" y="1969296"/>
            <a:ext cx="4372346" cy="3949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E397F0-57CF-AC75-310A-479ACB75A29C}"/>
              </a:ext>
            </a:extLst>
          </p:cNvPr>
          <p:cNvSpPr txBox="1"/>
          <p:nvPr/>
        </p:nvSpPr>
        <p:spPr>
          <a:xfrm>
            <a:off x="5286818" y="2440187"/>
            <a:ext cx="154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Medium" pitchFamily="2" charset="0"/>
              </a:rPr>
              <a:t>90%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2A96B0-B61B-A098-8B8E-A94483E8606F}"/>
              </a:ext>
            </a:extLst>
          </p:cNvPr>
          <p:cNvSpPr txBox="1"/>
          <p:nvPr/>
        </p:nvSpPr>
        <p:spPr>
          <a:xfrm>
            <a:off x="5395379" y="5016633"/>
            <a:ext cx="154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Medium" pitchFamily="2" charset="0"/>
              </a:rPr>
              <a:t>15,000+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481AD-4B16-052D-A022-C107A519CD9A}"/>
              </a:ext>
            </a:extLst>
          </p:cNvPr>
          <p:cNvSpPr txBox="1"/>
          <p:nvPr/>
        </p:nvSpPr>
        <p:spPr>
          <a:xfrm>
            <a:off x="3536085" y="5004935"/>
            <a:ext cx="146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Medium" pitchFamily="2" charset="0"/>
              </a:rPr>
              <a:t>200+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4AE98F-A21E-D469-687A-B2C9C128DE37}"/>
              </a:ext>
            </a:extLst>
          </p:cNvPr>
          <p:cNvSpPr txBox="1"/>
          <p:nvPr/>
        </p:nvSpPr>
        <p:spPr>
          <a:xfrm>
            <a:off x="3646687" y="3053121"/>
            <a:ext cx="146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 Medium" pitchFamily="2" charset="0"/>
              </a:rPr>
              <a:t>95+</a:t>
            </a:r>
          </a:p>
        </p:txBody>
      </p:sp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9"/>
          <p:cNvSpPr txBox="1">
            <a:spLocks noGrp="1"/>
          </p:cNvSpPr>
          <p:nvPr>
            <p:ph type="title" idx="4294967295"/>
          </p:nvPr>
        </p:nvSpPr>
        <p:spPr>
          <a:xfrm>
            <a:off x="899904" y="506994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Rankings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EEE7AB-1798-C7C8-48FE-F863D81D3F47}"/>
              </a:ext>
            </a:extLst>
          </p:cNvPr>
          <p:cNvGrpSpPr/>
          <p:nvPr/>
        </p:nvGrpSpPr>
        <p:grpSpPr>
          <a:xfrm>
            <a:off x="4280171" y="2596501"/>
            <a:ext cx="1658157" cy="1646452"/>
            <a:chOff x="3188700" y="2512767"/>
            <a:chExt cx="1658157" cy="16464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7F4295-0EAC-F1B1-E531-15484E54B8F8}"/>
                </a:ext>
              </a:extLst>
            </p:cNvPr>
            <p:cNvSpPr/>
            <p:nvPr/>
          </p:nvSpPr>
          <p:spPr>
            <a:xfrm>
              <a:off x="3188700" y="2512767"/>
              <a:ext cx="1646451" cy="164645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Oval 7" descr="AAMN Best Schools for Men in Nursing"/>
            <p:cNvSpPr/>
            <p:nvPr/>
          </p:nvSpPr>
          <p:spPr>
            <a:xfrm>
              <a:off x="3200405" y="2512767"/>
              <a:ext cx="1646452" cy="1646452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updated April 2026</a:t>
            </a:r>
          </a:p>
        </p:txBody>
      </p:sp>
      <p:pic>
        <p:nvPicPr>
          <p:cNvPr id="9" name="Picture 8" descr="Top 10% Bachelor of Science in Nursing Programs - U.S. News &amp; World Report, Best Colleges 2026">
            <a:extLst>
              <a:ext uri="{FF2B5EF4-FFF2-40B4-BE49-F238E27FC236}">
                <a16:creationId xmlns:a16="http://schemas.microsoft.com/office/drawing/2014/main" id="{528EB7AB-D3D7-7587-19C3-19CF6B88C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750" y="977208"/>
            <a:ext cx="1646452" cy="1646452"/>
          </a:xfrm>
          <a:prstGeom prst="rect">
            <a:avLst/>
          </a:prstGeom>
        </p:spPr>
      </p:pic>
      <p:pic>
        <p:nvPicPr>
          <p:cNvPr id="5" name="Picture 4" descr="Insight into Academia - HIgher Education Excellence and Distinction Award, 2025 - Health Professions School">
            <a:extLst>
              <a:ext uri="{FF2B5EF4-FFF2-40B4-BE49-F238E27FC236}">
                <a16:creationId xmlns:a16="http://schemas.microsoft.com/office/drawing/2014/main" id="{64A4C22B-8EEA-666C-377F-F3B37D1F24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04" y="2400816"/>
            <a:ext cx="2015203" cy="2015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A0D49-28F0-FA33-1202-D584CB63A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42" y="1050606"/>
            <a:ext cx="1639995" cy="1639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02435D-10F5-21A5-B687-2B3D11BB4E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2" y="983665"/>
            <a:ext cx="1639995" cy="16399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01C438-A733-B064-D61D-2AE4AB3C0E50}"/>
              </a:ext>
            </a:extLst>
          </p:cNvPr>
          <p:cNvSpPr txBox="1"/>
          <p:nvPr/>
        </p:nvSpPr>
        <p:spPr>
          <a:xfrm>
            <a:off x="506994" y="328463"/>
            <a:ext cx="1120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Home to </a:t>
            </a:r>
            <a:r>
              <a:rPr lang="en-US" sz="3200" b="1" dirty="0"/>
              <a:t>New Jersey’s #1 nursing programs</a:t>
            </a:r>
            <a:r>
              <a:rPr lang="en-US" sz="3200" dirty="0"/>
              <a:t>, including:</a:t>
            </a:r>
          </a:p>
        </p:txBody>
      </p:sp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2711049" y="252510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Program Offerings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Nurse-Midwifery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12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  <p:pic>
        <p:nvPicPr>
          <p:cNvPr id="14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 descr="World-renowned research facult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 descr="$56.1M in Grant Fund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360" y="3017262"/>
            <a:ext cx="2556138" cy="2564716"/>
          </a:xfrm>
          <a:prstGeom prst="rect">
            <a:avLst/>
          </a:prstGeom>
        </p:spPr>
      </p:pic>
      <p:pic>
        <p:nvPicPr>
          <p:cNvPr id="6" name="Picture 5" descr="Committed to nursing science and practi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21414</TotalTime>
  <Words>1164</Words>
  <Application>Microsoft Office PowerPoint</Application>
  <PresentationFormat>Widescreen</PresentationFormat>
  <Paragraphs>129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Montserrat</vt:lpstr>
      <vt:lpstr>Montserrat Medium</vt:lpstr>
      <vt:lpstr>Courier New</vt:lpstr>
      <vt:lpstr>Arial</vt:lpstr>
      <vt:lpstr>Calibri</vt:lpstr>
      <vt:lpstr>Title - Red</vt:lpstr>
      <vt:lpstr>OVERVIEW</vt:lpstr>
      <vt:lpstr>Historical  Briefing</vt:lpstr>
      <vt:lpstr>Where We Are</vt:lpstr>
      <vt:lpstr>By the Numbers</vt:lpstr>
      <vt:lpstr>Rankings</vt:lpstr>
      <vt:lpstr>Program Offerings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Thomas DiStefano</cp:lastModifiedBy>
  <cp:revision>206</cp:revision>
  <dcterms:created xsi:type="dcterms:W3CDTF">2021-01-22T14:01:29Z</dcterms:created>
  <dcterms:modified xsi:type="dcterms:W3CDTF">2026-04-07T17:56:38Z</dcterms:modified>
</cp:coreProperties>
</file>