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1" r:id="rId4"/>
    <p:sldMasterId id="2147483702" r:id="rId5"/>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9144000" cy="5143500" type="screen16x9"/>
  <p:notesSz cx="6858000" cy="9144000"/>
  <p:embeddedFontLst>
    <p:embeddedFont>
      <p:font typeface="Lato" panose="020F0502020204030203"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Open Sans Medium" panose="020B0604020202020204" charset="0"/>
      <p:regular r:id="rId25"/>
      <p:bold r:id="rId26"/>
      <p:italic r:id="rId27"/>
      <p:boldItalic r:id="rId28"/>
    </p:embeddedFont>
    <p:embeddedFont>
      <p:font typeface="Open Sans SemiBold" panose="020B070603080402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Roboto Light" panose="02000000000000000000" pitchFamily="2" charset="0"/>
      <p:regular r:id="rId37"/>
      <p:bold r:id="rId38"/>
      <p:italic r:id="rId39"/>
      <p:boldItalic r:id="rId40"/>
    </p:embeddedFont>
    <p:embeddedFont>
      <p:font typeface="Roboto Medium" panose="02000000000000000000" pitchFamily="2" charset="0"/>
      <p:regular r:id="rId41"/>
      <p:bold r:id="rId42"/>
      <p:italic r:id="rId43"/>
      <p:boldItalic r:id="rId44"/>
    </p:embeddedFont>
    <p:embeddedFont>
      <p:font typeface="Verdana" panose="020B0604030504040204"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00899F-DB3D-464D-8822-DD30D647D428}">
  <a:tblStyle styleId="{FC00899F-DB3D-464D-8822-DD30D647D42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12D82F2C-EE27-42DE-8B95-63FF8034B3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5F588B-B643-44D0-953F-30D012FD6F6D}"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font" Target="fonts/font31.fntdata"/><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notesMaster" Target="notesMasters/notesMaster1.xml"/><Relationship Id="rId29" Type="http://schemas.openxmlformats.org/officeDocument/2006/relationships/font" Target="fonts/font13.fntdata"/><Relationship Id="rId11" Type="http://schemas.openxmlformats.org/officeDocument/2006/relationships/slide" Target="slides/slide6.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font" Target="fonts/font29.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font" Target="fonts/font32.fntdata"/><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font" Target="fonts/font30.fntdata"/><Relationship Id="rId20" Type="http://schemas.openxmlformats.org/officeDocument/2006/relationships/font" Target="fonts/font4.fntdata"/><Relationship Id="rId41" Type="http://schemas.openxmlformats.org/officeDocument/2006/relationships/font" Target="fonts/font25.fntdata"/><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af01a939e4_0_1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af01a939e4_0_15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We call Candex the fast track because it is the fast, easy &amp; compliant way to make low value or one time purchases.</a:t>
            </a:r>
            <a:endParaRPr sz="1000">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sz="1000">
              <a:solidFill>
                <a:schemeClr val="dk1"/>
              </a:solidFill>
              <a:highlight>
                <a:srgbClr val="FFE599"/>
              </a:highlight>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1747d654e9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1747d654e9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e993192a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35e993192ac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e993192a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e993192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When the </a:t>
            </a:r>
            <a:r>
              <a:rPr lang="en-US" sz="1000" dirty="0">
                <a:solidFill>
                  <a:schemeClr val="dk1"/>
                </a:solidFill>
              </a:rPr>
              <a:t>supplier</a:t>
            </a:r>
            <a:r>
              <a:rPr lang="en" sz="1000" dirty="0">
                <a:solidFill>
                  <a:schemeClr val="dk1"/>
                </a:solidFill>
              </a:rPr>
              <a:t> clicks view order, this is the registration page that they will see. They can select their language and fill in some pretty easy information which usually takes under a minute.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e993192ac_1_4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e993192ac_1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The seller will then enter their legal details and bank account or they can invite someone from their finance department to do the same.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5e993192ac_1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5e993192ac_1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The seller will then enter their legal details and bank account or they can invite someone from their finance department to do the same.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35e993192ac_1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35e993192ac_1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The seller will then enter their legal details and bank account or they can invite someone from their finance department to do the same.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35e993192ac_1_6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35e993192ac_1_6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dirty="0">
                <a:solidFill>
                  <a:schemeClr val="dk1"/>
                </a:solidFill>
              </a:rPr>
              <a:t>If you do login to Candex, </a:t>
            </a:r>
            <a:r>
              <a:rPr lang="en" sz="1000" dirty="0">
                <a:solidFill>
                  <a:schemeClr val="dk1"/>
                </a:solidFill>
                <a:latin typeface="Roboto"/>
                <a:ea typeface="Roboto"/>
                <a:cs typeface="Roboto"/>
                <a:sym typeface="Roboto"/>
              </a:rPr>
              <a:t>a wall of history compiles on each order and important notifications are sent to Buyers’ and Sellers’ emails.   Candex reminds vigorously for the required actions of the Sellers</a:t>
            </a:r>
            <a:endParaRPr sz="1000"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00" dirty="0">
                <a:solidFill>
                  <a:schemeClr val="dk1"/>
                </a:solidFill>
                <a:latin typeface="Roboto"/>
                <a:ea typeface="Roboto"/>
                <a:cs typeface="Roboto"/>
                <a:sym typeface="Roboto"/>
              </a:rPr>
              <a:t>and Candex proactively notifies Buyers if order acceptance has not occurred in 10 days</a:t>
            </a:r>
            <a:endParaRPr sz="1000"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5e993192ac_1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2" name="Google Shape;682;g35e993192ac_1_7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35e993192ac_1_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5" name="Google Shape;775;g35e993192ac_1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chemeClr val="dk1"/>
                </a:solidFill>
              </a:rPr>
              <a:t>If you do login to Candex, </a:t>
            </a:r>
            <a:r>
              <a:rPr lang="en" sz="1000">
                <a:solidFill>
                  <a:schemeClr val="dk1"/>
                </a:solidFill>
                <a:latin typeface="Roboto"/>
                <a:ea typeface="Roboto"/>
                <a:cs typeface="Roboto"/>
                <a:sym typeface="Roboto"/>
              </a:rPr>
              <a:t>a wall of history compiles on each order and important notifications are sent to Buyers’ and Sellers’ emails.   Candex reminds vigorously for the required actions of the Sellers</a:t>
            </a:r>
            <a:endParaRPr sz="10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and Candex proactively notifies Buyers if order acceptance has not occurred in 10 days</a:t>
            </a:r>
            <a:endParaRPr sz="1000">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141B4D"/>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2"/>
          <p:cNvSpPr txBox="1">
            <a:spLocks noGrp="1"/>
          </p:cNvSpPr>
          <p:nvPr>
            <p:ph type="ctrTitle"/>
          </p:nvPr>
        </p:nvSpPr>
        <p:spPr>
          <a:xfrm>
            <a:off x="390525" y="2478625"/>
            <a:ext cx="8222100" cy="7137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a:endParaRPr/>
          </a:p>
        </p:txBody>
      </p:sp>
      <p:pic>
        <p:nvPicPr>
          <p:cNvPr id="12" name="Google Shape;12;p2"/>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13" name="Google Shape;13;p2"/>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4;p2"/>
          <p:cNvPicPr preferRelativeResize="0"/>
          <p:nvPr/>
        </p:nvPicPr>
        <p:blipFill>
          <a:blip r:embed="rId3">
            <a:alphaModFix/>
          </a:blip>
          <a:stretch>
            <a:fillRect/>
          </a:stretch>
        </p:blipFill>
        <p:spPr>
          <a:xfrm>
            <a:off x="529725" y="1609625"/>
            <a:ext cx="3133100" cy="563975"/>
          </a:xfrm>
          <a:prstGeom prst="rect">
            <a:avLst/>
          </a:prstGeom>
          <a:noFill/>
          <a:ln>
            <a:noFill/>
          </a:ln>
        </p:spPr>
      </p:pic>
      <p:cxnSp>
        <p:nvCxnSpPr>
          <p:cNvPr id="15" name="Google Shape;15;p2"/>
          <p:cNvCxnSpPr/>
          <p:nvPr/>
        </p:nvCxnSpPr>
        <p:spPr>
          <a:xfrm>
            <a:off x="530728" y="2496976"/>
            <a:ext cx="965700" cy="0"/>
          </a:xfrm>
          <a:prstGeom prst="straightConnector1">
            <a:avLst/>
          </a:prstGeom>
          <a:noFill/>
          <a:ln w="28575" cap="flat" cmpd="sng">
            <a:solidFill>
              <a:srgbClr val="66B2E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 right">
  <p:cSld name="SECTION_TITLE_AND_DESCRIPTION_1_1">
    <p:spTree>
      <p:nvGrpSpPr>
        <p:cNvPr id="1" name="Shape 60"/>
        <p:cNvGrpSpPr/>
        <p:nvPr/>
      </p:nvGrpSpPr>
      <p:grpSpPr>
        <a:xfrm>
          <a:off x="0" y="0"/>
          <a:ext cx="0" cy="0"/>
          <a:chOff x="0" y="0"/>
          <a:chExt cx="0" cy="0"/>
        </a:xfrm>
      </p:grpSpPr>
      <p:sp>
        <p:nvSpPr>
          <p:cNvPr id="61" name="Google Shape;61;p11"/>
          <p:cNvSpPr/>
          <p:nvPr/>
        </p:nvSpPr>
        <p:spPr>
          <a:xfrm flipH="1">
            <a:off x="4571913"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txBox="1">
            <a:spLocks noGrp="1"/>
          </p:cNvSpPr>
          <p:nvPr>
            <p:ph type="title"/>
          </p:nvPr>
        </p:nvSpPr>
        <p:spPr>
          <a:xfrm>
            <a:off x="289000" y="90175"/>
            <a:ext cx="4045200" cy="114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63" name="Google Shape;63;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1"/>
          <p:cNvSpPr/>
          <p:nvPr/>
        </p:nvSpPr>
        <p:spPr>
          <a:xfrm>
            <a:off x="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1"/>
          <p:cNvSpPr txBox="1">
            <a:spLocks noGrp="1"/>
          </p:cNvSpPr>
          <p:nvPr>
            <p:ph type="body" idx="1"/>
          </p:nvPr>
        </p:nvSpPr>
        <p:spPr>
          <a:xfrm>
            <a:off x="289000" y="1257600"/>
            <a:ext cx="4045200" cy="3672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1600"/>
              </a:spcBef>
              <a:spcAft>
                <a:spcPts val="0"/>
              </a:spcAft>
              <a:buClr>
                <a:srgbClr val="FFFFFF"/>
              </a:buClr>
              <a:buSzPts val="1400"/>
              <a:buChar char="○"/>
              <a:defRPr>
                <a:solidFill>
                  <a:srgbClr val="FFFFFF"/>
                </a:solidFill>
              </a:defRPr>
            </a:lvl2pPr>
            <a:lvl3pPr marL="1371600" lvl="2" indent="-317500" rtl="0">
              <a:spcBef>
                <a:spcPts val="1600"/>
              </a:spcBef>
              <a:spcAft>
                <a:spcPts val="0"/>
              </a:spcAft>
              <a:buClr>
                <a:srgbClr val="FFFFFF"/>
              </a:buClr>
              <a:buSzPts val="1400"/>
              <a:buChar char="■"/>
              <a:defRPr>
                <a:solidFill>
                  <a:srgbClr val="FFFFFF"/>
                </a:solidFill>
              </a:defRPr>
            </a:lvl3pPr>
            <a:lvl4pPr marL="1828800" lvl="3" indent="-317500" rtl="0">
              <a:spcBef>
                <a:spcPts val="1600"/>
              </a:spcBef>
              <a:spcAft>
                <a:spcPts val="0"/>
              </a:spcAft>
              <a:buClr>
                <a:srgbClr val="FFFFFF"/>
              </a:buClr>
              <a:buSzPts val="1400"/>
              <a:buChar char="●"/>
              <a:defRPr>
                <a:solidFill>
                  <a:srgbClr val="FFFFFF"/>
                </a:solidFill>
              </a:defRPr>
            </a:lvl4pPr>
            <a:lvl5pPr marL="2286000" lvl="4" indent="-317500" rtl="0">
              <a:spcBef>
                <a:spcPts val="1600"/>
              </a:spcBef>
              <a:spcAft>
                <a:spcPts val="0"/>
              </a:spcAft>
              <a:buClr>
                <a:srgbClr val="FFFFFF"/>
              </a:buClr>
              <a:buSzPts val="1400"/>
              <a:buChar char="○"/>
              <a:defRPr>
                <a:solidFill>
                  <a:srgbClr val="FFFFFF"/>
                </a:solidFill>
              </a:defRPr>
            </a:lvl5pPr>
            <a:lvl6pPr marL="2743200" lvl="5" indent="-317500" rtl="0">
              <a:spcBef>
                <a:spcPts val="1600"/>
              </a:spcBef>
              <a:spcAft>
                <a:spcPts val="0"/>
              </a:spcAft>
              <a:buClr>
                <a:srgbClr val="FFFFFF"/>
              </a:buClr>
              <a:buSzPts val="1400"/>
              <a:buChar char="■"/>
              <a:defRPr>
                <a:solidFill>
                  <a:srgbClr val="FFFFFF"/>
                </a:solidFill>
              </a:defRPr>
            </a:lvl6pPr>
            <a:lvl7pPr marL="3200400" lvl="6" indent="-317500" rtl="0">
              <a:spcBef>
                <a:spcPts val="16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6"/>
        <p:cNvGrpSpPr/>
        <p:nvPr/>
      </p:nvGrpSpPr>
      <p:grpSpPr>
        <a:xfrm>
          <a:off x="0" y="0"/>
          <a:ext cx="0" cy="0"/>
          <a:chOff x="0" y="0"/>
          <a:chExt cx="0" cy="0"/>
        </a:xfrm>
      </p:grpSpPr>
      <p:sp>
        <p:nvSpPr>
          <p:cNvPr id="67" name="Google Shape;67;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 Blue 1">
  <p:cSld name="TITLE_ONLY_2_2_3">
    <p:spTree>
      <p:nvGrpSpPr>
        <p:cNvPr id="1" name="Shape 68"/>
        <p:cNvGrpSpPr/>
        <p:nvPr/>
      </p:nvGrpSpPr>
      <p:grpSpPr>
        <a:xfrm>
          <a:off x="0" y="0"/>
          <a:ext cx="0" cy="0"/>
          <a:chOff x="0" y="0"/>
          <a:chExt cx="0" cy="0"/>
        </a:xfrm>
      </p:grpSpPr>
      <p:sp>
        <p:nvSpPr>
          <p:cNvPr id="69" name="Google Shape;69;p1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3"/>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 name="Google Shape;71;p13"/>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72" name="Google Shape;72;p13"/>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 Blue 1 1 1">
  <p:cSld name="TITLE_ONLY_2_2_4_1">
    <p:spTree>
      <p:nvGrpSpPr>
        <p:cNvPr id="1" name="Shape 78"/>
        <p:cNvGrpSpPr/>
        <p:nvPr/>
      </p:nvGrpSpPr>
      <p:grpSpPr>
        <a:xfrm>
          <a:off x="0" y="0"/>
          <a:ext cx="0" cy="0"/>
          <a:chOff x="0" y="0"/>
          <a:chExt cx="0" cy="0"/>
        </a:xfrm>
      </p:grpSpPr>
      <p:sp>
        <p:nvSpPr>
          <p:cNvPr id="79" name="Google Shape;79;p1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0" name="Google Shape;80;p15"/>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 name="Google Shape;81;p15"/>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82" name="Google Shape;82;p15"/>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 Blue 1 1 2">
  <p:cSld name="TITLE_ONLY_2_2_4_2">
    <p:spTree>
      <p:nvGrpSpPr>
        <p:cNvPr id="1" name="Shape 83"/>
        <p:cNvGrpSpPr/>
        <p:nvPr/>
      </p:nvGrpSpPr>
      <p:grpSpPr>
        <a:xfrm>
          <a:off x="0" y="0"/>
          <a:ext cx="0" cy="0"/>
          <a:chOff x="0" y="0"/>
          <a:chExt cx="0" cy="0"/>
        </a:xfrm>
      </p:grpSpPr>
      <p:sp>
        <p:nvSpPr>
          <p:cNvPr id="84" name="Google Shape;84;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16"/>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 Blue 1 2">
  <p:cSld name="TITLE_ONLY_2_2_5">
    <p:bg>
      <p:bgPr>
        <a:solidFill>
          <a:schemeClr val="bg1"/>
        </a:soli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7"/>
          <p:cNvSpPr/>
          <p:nvPr/>
        </p:nvSpPr>
        <p:spPr>
          <a:xfrm>
            <a:off x="0" y="-7087"/>
            <a:ext cx="9144000" cy="52200"/>
          </a:xfrm>
          <a:prstGeom prst="rect">
            <a:avLst/>
          </a:prstGeom>
          <a:solidFill>
            <a:srgbClr val="CC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 Blue 1 2 1">
  <p:cSld name="TITLE_ONLY_2_2_2_1">
    <p:spTree>
      <p:nvGrpSpPr>
        <p:cNvPr id="1" name="Shape 89"/>
        <p:cNvGrpSpPr/>
        <p:nvPr/>
      </p:nvGrpSpPr>
      <p:grpSpPr>
        <a:xfrm>
          <a:off x="0" y="0"/>
          <a:ext cx="0" cy="0"/>
          <a:chOff x="0" y="0"/>
          <a:chExt cx="0" cy="0"/>
        </a:xfrm>
      </p:grpSpPr>
      <p:sp>
        <p:nvSpPr>
          <p:cNvPr id="90" name="Google Shape;90;p1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1" name="Google Shape;91;p18"/>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 Blue 1 3">
  <p:cSld name="TITLE_ONLY_2_2_6">
    <p:spTree>
      <p:nvGrpSpPr>
        <p:cNvPr id="1" name="Shape 92"/>
        <p:cNvGrpSpPr/>
        <p:nvPr/>
      </p:nvGrpSpPr>
      <p:grpSpPr>
        <a:xfrm>
          <a:off x="0" y="0"/>
          <a:ext cx="0" cy="0"/>
          <a:chOff x="0" y="0"/>
          <a:chExt cx="0" cy="0"/>
        </a:xfrm>
      </p:grpSpPr>
      <p:sp>
        <p:nvSpPr>
          <p:cNvPr id="93" name="Google Shape;93;p19"/>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9"/>
          <p:cNvSpPr txBox="1">
            <a:spLocks noGrp="1"/>
          </p:cNvSpPr>
          <p:nvPr>
            <p:ph type="sldNum" idx="12"/>
          </p:nvPr>
        </p:nvSpPr>
        <p:spPr>
          <a:xfrm>
            <a:off x="8729550" y="4749900"/>
            <a:ext cx="342600" cy="393600"/>
          </a:xfrm>
          <a:prstGeom prst="rect">
            <a:avLst/>
          </a:prstGeom>
          <a:solidFill>
            <a:srgbClr val="444B78"/>
          </a:solidFill>
        </p:spPr>
        <p:txBody>
          <a:bodyPr spcFirstLastPara="1" wrap="square" lIns="91425" tIns="91425" rIns="91425" bIns="91425" anchor="ctr" anchorCtr="0">
            <a:noAutofit/>
          </a:bodyPr>
          <a:lstStyle>
            <a:lvl1pPr lvl="0" algn="ctr" rtl="0">
              <a:buNone/>
              <a:defRPr>
                <a:solidFill>
                  <a:srgbClr val="FFFFFF"/>
                </a:solidFill>
              </a:defRPr>
            </a:lvl1pPr>
            <a:lvl2pPr lvl="1" algn="ctr" rtl="0">
              <a:buNone/>
              <a:defRPr>
                <a:solidFill>
                  <a:srgbClr val="FFFFFF"/>
                </a:solidFill>
              </a:defRPr>
            </a:lvl2pPr>
            <a:lvl3pPr lvl="2" algn="ctr" rtl="0">
              <a:buNone/>
              <a:defRPr>
                <a:solidFill>
                  <a:srgbClr val="FFFFFF"/>
                </a:solidFill>
              </a:defRPr>
            </a:lvl3pPr>
            <a:lvl4pPr lvl="3" algn="ctr" rtl="0">
              <a:buNone/>
              <a:defRPr>
                <a:solidFill>
                  <a:srgbClr val="FFFFFF"/>
                </a:solidFill>
              </a:defRPr>
            </a:lvl4pPr>
            <a:lvl5pPr lvl="4" algn="ctr" rtl="0">
              <a:buNone/>
              <a:defRPr>
                <a:solidFill>
                  <a:srgbClr val="FFFFFF"/>
                </a:solidFill>
              </a:defRPr>
            </a:lvl5pPr>
            <a:lvl6pPr lvl="5" algn="ctr" rtl="0">
              <a:buNone/>
              <a:defRPr>
                <a:solidFill>
                  <a:srgbClr val="FFFFFF"/>
                </a:solidFill>
              </a:defRPr>
            </a:lvl6pPr>
            <a:lvl7pPr lvl="6" algn="ctr" rtl="0">
              <a:buNone/>
              <a:defRPr>
                <a:solidFill>
                  <a:srgbClr val="FFFFFF"/>
                </a:solidFill>
              </a:defRPr>
            </a:lvl7pPr>
            <a:lvl8pPr lvl="7" algn="ctr" rtl="0">
              <a:buNone/>
              <a:defRPr>
                <a:solidFill>
                  <a:srgbClr val="FFFFFF"/>
                </a:solidFill>
              </a:defRPr>
            </a:lvl8pPr>
            <a:lvl9pPr lvl="8" algn="ctr" rtl="0">
              <a:buNone/>
              <a:defRPr>
                <a:solidFill>
                  <a:srgbClr val="FFFFFF"/>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Blue 1 3 1">
  <p:cSld name="TITLE_ONLY_2_2_6_1">
    <p:spTree>
      <p:nvGrpSpPr>
        <p:cNvPr id="1" name="Shape 95"/>
        <p:cNvGrpSpPr/>
        <p:nvPr/>
      </p:nvGrpSpPr>
      <p:grpSpPr>
        <a:xfrm>
          <a:off x="0" y="0"/>
          <a:ext cx="0" cy="0"/>
          <a:chOff x="0" y="0"/>
          <a:chExt cx="0" cy="0"/>
        </a:xfrm>
      </p:grpSpPr>
      <p:pic>
        <p:nvPicPr>
          <p:cNvPr id="96" name="Google Shape;96;p20"/>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97" name="Google Shape;97;p20"/>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0"/>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99" name="Google Shape;99;p20"/>
          <p:cNvSpPr txBox="1">
            <a:spLocks noGrp="1"/>
          </p:cNvSpPr>
          <p:nvPr>
            <p:ph type="sldNum" idx="12"/>
          </p:nvPr>
        </p:nvSpPr>
        <p:spPr>
          <a:xfrm>
            <a:off x="8700950" y="4749900"/>
            <a:ext cx="371100" cy="393600"/>
          </a:xfrm>
          <a:prstGeom prst="rect">
            <a:avLst/>
          </a:prstGeom>
          <a:solidFill>
            <a:srgbClr val="444B78"/>
          </a:solidFill>
        </p:spPr>
        <p:txBody>
          <a:bodyPr spcFirstLastPara="1" wrap="square" lIns="91425" tIns="91425" rIns="91425" bIns="91425" anchor="ctr" anchorCtr="0">
            <a:noAutofit/>
          </a:bodyPr>
          <a:lstStyle>
            <a:lvl1pPr lvl="0" algn="ctr" rtl="0">
              <a:buNone/>
              <a:defRPr sz="1000">
                <a:solidFill>
                  <a:srgbClr val="B3C1D6"/>
                </a:solidFill>
                <a:latin typeface="Roboto"/>
                <a:ea typeface="Roboto"/>
                <a:cs typeface="Roboto"/>
                <a:sym typeface="Roboto"/>
              </a:defRPr>
            </a:lvl1pPr>
            <a:lvl2pPr lvl="1" algn="ctr" rtl="0">
              <a:buNone/>
              <a:defRPr sz="1000">
                <a:solidFill>
                  <a:srgbClr val="B3C1D6"/>
                </a:solidFill>
                <a:latin typeface="Roboto"/>
                <a:ea typeface="Roboto"/>
                <a:cs typeface="Roboto"/>
                <a:sym typeface="Roboto"/>
              </a:defRPr>
            </a:lvl2pPr>
            <a:lvl3pPr lvl="2" algn="ctr" rtl="0">
              <a:buNone/>
              <a:defRPr sz="1000">
                <a:solidFill>
                  <a:srgbClr val="B3C1D6"/>
                </a:solidFill>
                <a:latin typeface="Roboto"/>
                <a:ea typeface="Roboto"/>
                <a:cs typeface="Roboto"/>
                <a:sym typeface="Roboto"/>
              </a:defRPr>
            </a:lvl3pPr>
            <a:lvl4pPr lvl="3" algn="ctr" rtl="0">
              <a:buNone/>
              <a:defRPr sz="1000">
                <a:solidFill>
                  <a:srgbClr val="B3C1D6"/>
                </a:solidFill>
                <a:latin typeface="Roboto"/>
                <a:ea typeface="Roboto"/>
                <a:cs typeface="Roboto"/>
                <a:sym typeface="Roboto"/>
              </a:defRPr>
            </a:lvl4pPr>
            <a:lvl5pPr lvl="4" algn="ctr" rtl="0">
              <a:buNone/>
              <a:defRPr sz="1000">
                <a:solidFill>
                  <a:srgbClr val="B3C1D6"/>
                </a:solidFill>
                <a:latin typeface="Roboto"/>
                <a:ea typeface="Roboto"/>
                <a:cs typeface="Roboto"/>
                <a:sym typeface="Roboto"/>
              </a:defRPr>
            </a:lvl5pPr>
            <a:lvl6pPr lvl="5" algn="ctr" rtl="0">
              <a:buNone/>
              <a:defRPr sz="1000">
                <a:solidFill>
                  <a:srgbClr val="B3C1D6"/>
                </a:solidFill>
                <a:latin typeface="Roboto"/>
                <a:ea typeface="Roboto"/>
                <a:cs typeface="Roboto"/>
                <a:sym typeface="Roboto"/>
              </a:defRPr>
            </a:lvl6pPr>
            <a:lvl7pPr lvl="6" algn="ctr" rtl="0">
              <a:buNone/>
              <a:defRPr sz="1000">
                <a:solidFill>
                  <a:srgbClr val="B3C1D6"/>
                </a:solidFill>
                <a:latin typeface="Roboto"/>
                <a:ea typeface="Roboto"/>
                <a:cs typeface="Roboto"/>
                <a:sym typeface="Roboto"/>
              </a:defRPr>
            </a:lvl7pPr>
            <a:lvl8pPr lvl="7" algn="ctr" rtl="0">
              <a:buNone/>
              <a:defRPr sz="1000">
                <a:solidFill>
                  <a:srgbClr val="B3C1D6"/>
                </a:solidFill>
                <a:latin typeface="Roboto"/>
                <a:ea typeface="Roboto"/>
                <a:cs typeface="Roboto"/>
                <a:sym typeface="Roboto"/>
              </a:defRPr>
            </a:lvl8pPr>
            <a:lvl9pPr lvl="8" algn="ctr" rtl="0">
              <a:buNone/>
              <a:defRPr sz="1000">
                <a:solidFill>
                  <a:srgbClr val="B3C1D6"/>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Blue 1 1 3">
  <p:cSld name="TITLE_ONLY_2_2_1">
    <p:spTree>
      <p:nvGrpSpPr>
        <p:cNvPr id="1" name="Shape 100"/>
        <p:cNvGrpSpPr/>
        <p:nvPr/>
      </p:nvGrpSpPr>
      <p:grpSpPr>
        <a:xfrm>
          <a:off x="0" y="0"/>
          <a:ext cx="0" cy="0"/>
          <a:chOff x="0" y="0"/>
          <a:chExt cx="0" cy="0"/>
        </a:xfrm>
      </p:grpSpPr>
      <p:sp>
        <p:nvSpPr>
          <p:cNvPr id="101" name="Google Shape;101;p21"/>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1"/>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103" name="Google Shape;103;p21"/>
          <p:cNvSpPr txBox="1">
            <a:spLocks noGrp="1"/>
          </p:cNvSpPr>
          <p:nvPr>
            <p:ph type="sldNum" idx="12"/>
          </p:nvPr>
        </p:nvSpPr>
        <p:spPr>
          <a:xfrm>
            <a:off x="8700950" y="4749900"/>
            <a:ext cx="371100" cy="393600"/>
          </a:xfrm>
          <a:prstGeom prst="rect">
            <a:avLst/>
          </a:prstGeom>
          <a:solidFill>
            <a:srgbClr val="444B78"/>
          </a:solidFill>
        </p:spPr>
        <p:txBody>
          <a:bodyPr spcFirstLastPara="1" wrap="square" lIns="91425" tIns="91425" rIns="91425" bIns="91425" anchor="ctr" anchorCtr="0">
            <a:noAutofit/>
          </a:bodyPr>
          <a:lstStyle>
            <a:lvl1pPr lvl="0" algn="ctr" rtl="0">
              <a:buNone/>
              <a:defRPr sz="1000">
                <a:solidFill>
                  <a:srgbClr val="B3C1D6"/>
                </a:solidFill>
                <a:latin typeface="Roboto"/>
                <a:ea typeface="Roboto"/>
                <a:cs typeface="Roboto"/>
                <a:sym typeface="Roboto"/>
              </a:defRPr>
            </a:lvl1pPr>
            <a:lvl2pPr lvl="1" algn="ctr" rtl="0">
              <a:buNone/>
              <a:defRPr sz="1000">
                <a:solidFill>
                  <a:srgbClr val="B3C1D6"/>
                </a:solidFill>
                <a:latin typeface="Roboto"/>
                <a:ea typeface="Roboto"/>
                <a:cs typeface="Roboto"/>
                <a:sym typeface="Roboto"/>
              </a:defRPr>
            </a:lvl2pPr>
            <a:lvl3pPr lvl="2" algn="ctr" rtl="0">
              <a:buNone/>
              <a:defRPr sz="1000">
                <a:solidFill>
                  <a:srgbClr val="B3C1D6"/>
                </a:solidFill>
                <a:latin typeface="Roboto"/>
                <a:ea typeface="Roboto"/>
                <a:cs typeface="Roboto"/>
                <a:sym typeface="Roboto"/>
              </a:defRPr>
            </a:lvl3pPr>
            <a:lvl4pPr lvl="3" algn="ctr" rtl="0">
              <a:buNone/>
              <a:defRPr sz="1000">
                <a:solidFill>
                  <a:srgbClr val="B3C1D6"/>
                </a:solidFill>
                <a:latin typeface="Roboto"/>
                <a:ea typeface="Roboto"/>
                <a:cs typeface="Roboto"/>
                <a:sym typeface="Roboto"/>
              </a:defRPr>
            </a:lvl4pPr>
            <a:lvl5pPr lvl="4" algn="ctr" rtl="0">
              <a:buNone/>
              <a:defRPr sz="1000">
                <a:solidFill>
                  <a:srgbClr val="B3C1D6"/>
                </a:solidFill>
                <a:latin typeface="Roboto"/>
                <a:ea typeface="Roboto"/>
                <a:cs typeface="Roboto"/>
                <a:sym typeface="Roboto"/>
              </a:defRPr>
            </a:lvl5pPr>
            <a:lvl6pPr lvl="5" algn="ctr" rtl="0">
              <a:buNone/>
              <a:defRPr sz="1000">
                <a:solidFill>
                  <a:srgbClr val="B3C1D6"/>
                </a:solidFill>
                <a:latin typeface="Roboto"/>
                <a:ea typeface="Roboto"/>
                <a:cs typeface="Roboto"/>
                <a:sym typeface="Roboto"/>
              </a:defRPr>
            </a:lvl6pPr>
            <a:lvl7pPr lvl="6" algn="ctr" rtl="0">
              <a:buNone/>
              <a:defRPr sz="1000">
                <a:solidFill>
                  <a:srgbClr val="B3C1D6"/>
                </a:solidFill>
                <a:latin typeface="Roboto"/>
                <a:ea typeface="Roboto"/>
                <a:cs typeface="Roboto"/>
                <a:sym typeface="Roboto"/>
              </a:defRPr>
            </a:lvl7pPr>
            <a:lvl8pPr lvl="7" algn="ctr" rtl="0">
              <a:buNone/>
              <a:defRPr sz="1000">
                <a:solidFill>
                  <a:srgbClr val="B3C1D6"/>
                </a:solidFill>
                <a:latin typeface="Roboto"/>
                <a:ea typeface="Roboto"/>
                <a:cs typeface="Roboto"/>
                <a:sym typeface="Roboto"/>
              </a:defRPr>
            </a:lvl8pPr>
            <a:lvl9pPr lvl="8" algn="ctr" rtl="0">
              <a:buNone/>
              <a:defRPr sz="1000">
                <a:solidFill>
                  <a:srgbClr val="B3C1D6"/>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60950" y="1684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8" name="Google Shape;18;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3"/>
          <p:cNvSpPr/>
          <p:nvPr/>
        </p:nvSpPr>
        <p:spPr>
          <a:xfrm>
            <a:off x="0" y="0"/>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3"/>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21" name="Google Shape;21;p3"/>
          <p:cNvSpPr txBox="1">
            <a:spLocks noGrp="1"/>
          </p:cNvSpPr>
          <p:nvPr>
            <p:ph type="subTitle" idx="1"/>
          </p:nvPr>
        </p:nvSpPr>
        <p:spPr>
          <a:xfrm>
            <a:off x="460950" y="2601850"/>
            <a:ext cx="8221800" cy="57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66B2E1"/>
              </a:buClr>
              <a:buSzPts val="2100"/>
              <a:buNone/>
              <a:defRPr sz="2100">
                <a:solidFill>
                  <a:srgbClr val="66B2E1"/>
                </a:solidFill>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 Blue 1 4">
  <p:cSld name="TITLE_ONLY_2_2_7">
    <p:spTree>
      <p:nvGrpSpPr>
        <p:cNvPr id="1" name="Shape 104"/>
        <p:cNvGrpSpPr/>
        <p:nvPr/>
      </p:nvGrpSpPr>
      <p:grpSpPr>
        <a:xfrm>
          <a:off x="0" y="0"/>
          <a:ext cx="0" cy="0"/>
          <a:chOff x="0" y="0"/>
          <a:chExt cx="0" cy="0"/>
        </a:xfrm>
      </p:grpSpPr>
      <p:sp>
        <p:nvSpPr>
          <p:cNvPr id="105" name="Google Shape;105;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22"/>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 Blue 1 2 2">
  <p:cSld name="TITLE_ONLY_2_2_2_2">
    <p:spTree>
      <p:nvGrpSpPr>
        <p:cNvPr id="1" name="Shape 107"/>
        <p:cNvGrpSpPr/>
        <p:nvPr/>
      </p:nvGrpSpPr>
      <p:grpSpPr>
        <a:xfrm>
          <a:off x="0" y="0"/>
          <a:ext cx="0" cy="0"/>
          <a:chOff x="0" y="0"/>
          <a:chExt cx="0" cy="0"/>
        </a:xfrm>
      </p:grpSpPr>
      <p:sp>
        <p:nvSpPr>
          <p:cNvPr id="108" name="Google Shape;108;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9" name="Google Shape;109;p23"/>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10"/>
        <p:cNvGrpSpPr/>
        <p:nvPr/>
      </p:nvGrpSpPr>
      <p:grpSpPr>
        <a:xfrm>
          <a:off x="0" y="0"/>
          <a:ext cx="0" cy="0"/>
          <a:chOff x="0" y="0"/>
          <a:chExt cx="0" cy="0"/>
        </a:xfrm>
      </p:grpSpPr>
      <p:sp>
        <p:nvSpPr>
          <p:cNvPr id="111" name="Google Shape;111;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2" name="Google Shape;112;p24"/>
          <p:cNvSpPr txBox="1">
            <a:spLocks noGrp="1"/>
          </p:cNvSpPr>
          <p:nvPr>
            <p:ph type="title"/>
          </p:nvPr>
        </p:nvSpPr>
        <p:spPr>
          <a:xfrm>
            <a:off x="-150" y="925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13" name="Google Shape;113;p24"/>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 name="Google Shape;114;p24"/>
          <p:cNvPicPr preferRelativeResize="0"/>
          <p:nvPr/>
        </p:nvPicPr>
        <p:blipFill>
          <a:blip r:embed="rId2">
            <a:alphaModFix amt="6000"/>
          </a:blip>
          <a:stretch>
            <a:fillRect/>
          </a:stretch>
        </p:blipFill>
        <p:spPr>
          <a:xfrm>
            <a:off x="6495177" y="450350"/>
            <a:ext cx="3335726" cy="42428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Blue 1 1 1 1">
  <p:cSld name="TITLE_ONLY_2_2_1_1_1_2">
    <p:spTree>
      <p:nvGrpSpPr>
        <p:cNvPr id="1" name="Shape 115"/>
        <p:cNvGrpSpPr/>
        <p:nvPr/>
      </p:nvGrpSpPr>
      <p:grpSpPr>
        <a:xfrm>
          <a:off x="0" y="0"/>
          <a:ext cx="0" cy="0"/>
          <a:chOff x="0" y="0"/>
          <a:chExt cx="0" cy="0"/>
        </a:xfrm>
      </p:grpSpPr>
      <p:pic>
        <p:nvPicPr>
          <p:cNvPr id="116" name="Google Shape;116;p25"/>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117" name="Google Shape;117;p2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25"/>
          <p:cNvSpPr/>
          <p:nvPr/>
        </p:nvSpPr>
        <p:spPr>
          <a:xfrm>
            <a:off x="0" y="-5929"/>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5"/>
          <p:cNvSpPr txBox="1">
            <a:spLocks noGrp="1"/>
          </p:cNvSpPr>
          <p:nvPr>
            <p:ph type="title"/>
          </p:nvPr>
        </p:nvSpPr>
        <p:spPr>
          <a:xfrm>
            <a:off x="226075" y="0"/>
            <a:ext cx="1826700" cy="5143500"/>
          </a:xfrm>
          <a:prstGeom prst="rect">
            <a:avLst/>
          </a:prstGeom>
        </p:spPr>
        <p:txBody>
          <a:bodyPr spcFirstLastPara="1" wrap="square" lIns="91425" tIns="914400" rIns="91425" bIns="91425" anchor="t"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 Blue 1 2 1 1">
  <p:cSld name="TITLE_ONLY_2_2_2">
    <p:spTree>
      <p:nvGrpSpPr>
        <p:cNvPr id="1" name="Shape 120"/>
        <p:cNvGrpSpPr/>
        <p:nvPr/>
      </p:nvGrpSpPr>
      <p:grpSpPr>
        <a:xfrm>
          <a:off x="0" y="0"/>
          <a:ext cx="0" cy="0"/>
          <a:chOff x="0" y="0"/>
          <a:chExt cx="0" cy="0"/>
        </a:xfrm>
      </p:grpSpPr>
      <p:sp>
        <p:nvSpPr>
          <p:cNvPr id="121" name="Google Shape;121;p2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26"/>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 right 1">
  <p:cSld name="SECTION_TITLE_AND_DESCRIPTION_1_1_1">
    <p:spTree>
      <p:nvGrpSpPr>
        <p:cNvPr id="1" name="Shape 123"/>
        <p:cNvGrpSpPr/>
        <p:nvPr/>
      </p:nvGrpSpPr>
      <p:grpSpPr>
        <a:xfrm>
          <a:off x="0" y="0"/>
          <a:ext cx="0" cy="0"/>
          <a:chOff x="0" y="0"/>
          <a:chExt cx="0" cy="0"/>
        </a:xfrm>
      </p:grpSpPr>
      <p:sp>
        <p:nvSpPr>
          <p:cNvPr id="124" name="Google Shape;124;p2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27"/>
          <p:cNvSpPr/>
          <p:nvPr/>
        </p:nvSpPr>
        <p:spPr>
          <a:xfrm>
            <a:off x="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7"/>
          <p:cNvSpPr txBox="1">
            <a:spLocks noGrp="1"/>
          </p:cNvSpPr>
          <p:nvPr>
            <p:ph type="sldNum" idx="2"/>
          </p:nvPr>
        </p:nvSpPr>
        <p:spPr>
          <a:xfrm>
            <a:off x="8700950" y="4749900"/>
            <a:ext cx="371100" cy="393600"/>
          </a:xfrm>
          <a:prstGeom prst="rect">
            <a:avLst/>
          </a:prstGeom>
          <a:solidFill>
            <a:srgbClr val="444B78"/>
          </a:solidFill>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 Blue 1 1">
  <p:cSld name="Blank - Blue 1 1">
    <p:spTree>
      <p:nvGrpSpPr>
        <p:cNvPr id="1" name="Shape 73"/>
        <p:cNvGrpSpPr/>
        <p:nvPr/>
      </p:nvGrpSpPr>
      <p:grpSpPr>
        <a:xfrm>
          <a:off x="0" y="0"/>
          <a:ext cx="0" cy="0"/>
          <a:chOff x="0" y="0"/>
          <a:chExt cx="0" cy="0"/>
        </a:xfrm>
      </p:grpSpPr>
      <p:sp>
        <p:nvSpPr>
          <p:cNvPr id="74" name="Google Shape;74;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5" name="Google Shape;75;p14"/>
          <p:cNvSpPr/>
          <p:nvPr/>
        </p:nvSpPr>
        <p:spPr>
          <a:xfrm>
            <a:off x="0" y="-7087"/>
            <a:ext cx="9144000" cy="52200"/>
          </a:xfrm>
          <a:prstGeom prst="rect">
            <a:avLst/>
          </a:prstGeom>
          <a:solidFill>
            <a:srgbClr val="CC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76;p14"/>
          <p:cNvPicPr preferRelativeResize="0"/>
          <p:nvPr/>
        </p:nvPicPr>
        <p:blipFill rotWithShape="1">
          <a:blip r:embed="rId2">
            <a:alphaModFix amt="40000"/>
          </a:blip>
          <a:srcRect l="329" t="3375" r="-330" b="2329"/>
          <a:stretch/>
        </p:blipFill>
        <p:spPr>
          <a:xfrm rot="10800000">
            <a:off x="302" y="782933"/>
            <a:ext cx="9143698" cy="5074075"/>
          </a:xfrm>
          <a:prstGeom prst="rect">
            <a:avLst/>
          </a:prstGeom>
          <a:noFill/>
          <a:ln>
            <a:noFill/>
          </a:ln>
        </p:spPr>
      </p:pic>
      <p:sp>
        <p:nvSpPr>
          <p:cNvPr id="77" name="Google Shape;77;p14"/>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extLst>
      <p:ext uri="{BB962C8B-B14F-4D97-AF65-F5344CB8AC3E}">
        <p14:creationId xmlns:p14="http://schemas.microsoft.com/office/powerpoint/2010/main" val="3564397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141B4D"/>
        </a:solidFill>
        <a:effectLst/>
      </p:bgPr>
    </p:bg>
    <p:spTree>
      <p:nvGrpSpPr>
        <p:cNvPr id="1" name="Shape 131"/>
        <p:cNvGrpSpPr/>
        <p:nvPr/>
      </p:nvGrpSpPr>
      <p:grpSpPr>
        <a:xfrm>
          <a:off x="0" y="0"/>
          <a:ext cx="0" cy="0"/>
          <a:chOff x="0" y="0"/>
          <a:chExt cx="0" cy="0"/>
        </a:xfrm>
      </p:grpSpPr>
      <p:sp>
        <p:nvSpPr>
          <p:cNvPr id="132" name="Google Shape;132;p2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33" name="Google Shape;133;p29"/>
          <p:cNvSpPr txBox="1">
            <a:spLocks noGrp="1"/>
          </p:cNvSpPr>
          <p:nvPr>
            <p:ph type="ctrTitle"/>
          </p:nvPr>
        </p:nvSpPr>
        <p:spPr>
          <a:xfrm>
            <a:off x="0" y="3926425"/>
            <a:ext cx="9144000" cy="713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2000"/>
              <a:buNone/>
              <a:defRPr sz="2000">
                <a:solidFill>
                  <a:srgbClr val="FFFFFF"/>
                </a:solidFill>
              </a:defRPr>
            </a:lvl1pPr>
            <a:lvl2pPr lvl="1" algn="ctr" rtl="0">
              <a:spcBef>
                <a:spcPts val="0"/>
              </a:spcBef>
              <a:spcAft>
                <a:spcPts val="0"/>
              </a:spcAft>
              <a:buClr>
                <a:srgbClr val="141B4D"/>
              </a:buClr>
              <a:buSzPts val="3600"/>
              <a:buNone/>
              <a:defRPr sz="3600">
                <a:solidFill>
                  <a:srgbClr val="141B4D"/>
                </a:solidFill>
              </a:defRPr>
            </a:lvl2pPr>
            <a:lvl3pPr lvl="2" algn="ctr" rtl="0">
              <a:spcBef>
                <a:spcPts val="0"/>
              </a:spcBef>
              <a:spcAft>
                <a:spcPts val="0"/>
              </a:spcAft>
              <a:buClr>
                <a:srgbClr val="141B4D"/>
              </a:buClr>
              <a:buSzPts val="3600"/>
              <a:buNone/>
              <a:defRPr sz="3600">
                <a:solidFill>
                  <a:srgbClr val="141B4D"/>
                </a:solidFill>
              </a:defRPr>
            </a:lvl3pPr>
            <a:lvl4pPr lvl="3" algn="ctr" rtl="0">
              <a:spcBef>
                <a:spcPts val="0"/>
              </a:spcBef>
              <a:spcAft>
                <a:spcPts val="0"/>
              </a:spcAft>
              <a:buClr>
                <a:srgbClr val="141B4D"/>
              </a:buClr>
              <a:buSzPts val="3600"/>
              <a:buNone/>
              <a:defRPr sz="3600">
                <a:solidFill>
                  <a:srgbClr val="141B4D"/>
                </a:solidFill>
              </a:defRPr>
            </a:lvl4pPr>
            <a:lvl5pPr lvl="4" algn="ctr" rtl="0">
              <a:spcBef>
                <a:spcPts val="0"/>
              </a:spcBef>
              <a:spcAft>
                <a:spcPts val="0"/>
              </a:spcAft>
              <a:buClr>
                <a:srgbClr val="141B4D"/>
              </a:buClr>
              <a:buSzPts val="3600"/>
              <a:buNone/>
              <a:defRPr sz="3600">
                <a:solidFill>
                  <a:srgbClr val="141B4D"/>
                </a:solidFill>
              </a:defRPr>
            </a:lvl5pPr>
            <a:lvl6pPr lvl="5" algn="ctr" rtl="0">
              <a:spcBef>
                <a:spcPts val="0"/>
              </a:spcBef>
              <a:spcAft>
                <a:spcPts val="0"/>
              </a:spcAft>
              <a:buClr>
                <a:srgbClr val="141B4D"/>
              </a:buClr>
              <a:buSzPts val="3600"/>
              <a:buNone/>
              <a:defRPr sz="3600">
                <a:solidFill>
                  <a:srgbClr val="141B4D"/>
                </a:solidFill>
              </a:defRPr>
            </a:lvl6pPr>
            <a:lvl7pPr lvl="6" algn="ctr" rtl="0">
              <a:spcBef>
                <a:spcPts val="0"/>
              </a:spcBef>
              <a:spcAft>
                <a:spcPts val="0"/>
              </a:spcAft>
              <a:buClr>
                <a:srgbClr val="141B4D"/>
              </a:buClr>
              <a:buSzPts val="3600"/>
              <a:buNone/>
              <a:defRPr sz="3600">
                <a:solidFill>
                  <a:srgbClr val="141B4D"/>
                </a:solidFill>
              </a:defRPr>
            </a:lvl7pPr>
            <a:lvl8pPr lvl="7" algn="ctr" rtl="0">
              <a:spcBef>
                <a:spcPts val="0"/>
              </a:spcBef>
              <a:spcAft>
                <a:spcPts val="0"/>
              </a:spcAft>
              <a:buClr>
                <a:srgbClr val="141B4D"/>
              </a:buClr>
              <a:buSzPts val="3600"/>
              <a:buNone/>
              <a:defRPr sz="3600">
                <a:solidFill>
                  <a:srgbClr val="141B4D"/>
                </a:solidFill>
              </a:defRPr>
            </a:lvl8pPr>
            <a:lvl9pPr lvl="8" algn="ctr" rtl="0">
              <a:spcBef>
                <a:spcPts val="0"/>
              </a:spcBef>
              <a:spcAft>
                <a:spcPts val="0"/>
              </a:spcAft>
              <a:buClr>
                <a:srgbClr val="141B4D"/>
              </a:buClr>
              <a:buSzPts val="3600"/>
              <a:buNone/>
              <a:defRPr sz="3600">
                <a:solidFill>
                  <a:srgbClr val="141B4D"/>
                </a:solidFill>
              </a:defRPr>
            </a:lvl9pPr>
          </a:lstStyle>
          <a:p>
            <a:endParaRPr/>
          </a:p>
        </p:txBody>
      </p:sp>
      <p:pic>
        <p:nvPicPr>
          <p:cNvPr id="134" name="Google Shape;134;p29"/>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135" name="Google Shape;135;p29"/>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6" name="Google Shape;136;p29"/>
          <p:cNvPicPr preferRelativeResize="0"/>
          <p:nvPr/>
        </p:nvPicPr>
        <p:blipFill>
          <a:blip r:embed="rId3">
            <a:alphaModFix/>
          </a:blip>
          <a:stretch>
            <a:fillRect/>
          </a:stretch>
        </p:blipFill>
        <p:spPr>
          <a:xfrm>
            <a:off x="3005450" y="1838225"/>
            <a:ext cx="3133100" cy="563975"/>
          </a:xfrm>
          <a:prstGeom prst="rect">
            <a:avLst/>
          </a:prstGeom>
          <a:noFill/>
          <a:ln>
            <a:noFill/>
          </a:ln>
        </p:spPr>
      </p:pic>
      <p:sp>
        <p:nvSpPr>
          <p:cNvPr id="137" name="Google Shape;137;p29"/>
          <p:cNvSpPr txBox="1"/>
          <p:nvPr/>
        </p:nvSpPr>
        <p:spPr>
          <a:xfrm>
            <a:off x="7175" y="2415793"/>
            <a:ext cx="9136800" cy="7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66B2E1"/>
                </a:solidFill>
                <a:latin typeface="Roboto"/>
                <a:ea typeface="Roboto"/>
                <a:cs typeface="Roboto"/>
                <a:sym typeface="Roboto"/>
              </a:rPr>
              <a:t>The fast track</a:t>
            </a:r>
            <a:endParaRPr sz="3000">
              <a:solidFill>
                <a:srgbClr val="66B2E1"/>
              </a:solidFill>
              <a:latin typeface="Roboto"/>
              <a:ea typeface="Roboto"/>
              <a:cs typeface="Roboto"/>
              <a:sym typeface="Robot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31"/>
          <p:cNvSpPr/>
          <p:nvPr/>
        </p:nvSpPr>
        <p:spPr>
          <a:xfrm rot="10800000" flipH="1">
            <a:off x="0" y="741000"/>
            <a:ext cx="9143700" cy="4402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7" name="Google Shape;147;p31"/>
          <p:cNvSpPr txBox="1">
            <a:spLocks noGrp="1"/>
          </p:cNvSpPr>
          <p:nvPr>
            <p:ph type="title"/>
          </p:nvPr>
        </p:nvSpPr>
        <p:spPr>
          <a:xfrm>
            <a:off x="-150" y="925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48" name="Google Shape;148;p31"/>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 White 1">
  <p:cSld name="TITLE_ONLY_2">
    <p:spTree>
      <p:nvGrpSpPr>
        <p:cNvPr id="1" name="Shape 149"/>
        <p:cNvGrpSpPr/>
        <p:nvPr/>
      </p:nvGrpSpPr>
      <p:grpSpPr>
        <a:xfrm>
          <a:off x="0" y="0"/>
          <a:ext cx="0" cy="0"/>
          <a:chOff x="0" y="0"/>
          <a:chExt cx="0" cy="0"/>
        </a:xfrm>
      </p:grpSpPr>
      <p:sp>
        <p:nvSpPr>
          <p:cNvPr id="150" name="Google Shape;150;p32"/>
          <p:cNvSpPr/>
          <p:nvPr/>
        </p:nvSpPr>
        <p:spPr>
          <a:xfrm rot="10800000" flipH="1">
            <a:off x="0" y="-6600"/>
            <a:ext cx="9143700" cy="515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32"/>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4"/>
          <p:cNvSpPr/>
          <p:nvPr/>
        </p:nvSpPr>
        <p:spPr>
          <a:xfrm rot="10800000" flipH="1">
            <a:off x="0" y="741000"/>
            <a:ext cx="9143700" cy="4402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4"/>
          <p:cNvSpPr txBox="1">
            <a:spLocks noGrp="1"/>
          </p:cNvSpPr>
          <p:nvPr>
            <p:ph type="title"/>
          </p:nvPr>
        </p:nvSpPr>
        <p:spPr>
          <a:xfrm>
            <a:off x="-150" y="925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6" name="Google Shape;26;p4"/>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p:cSld name="TITLE_ONLY_2_3">
    <p:spTree>
      <p:nvGrpSpPr>
        <p:cNvPr id="1" name="Shape 153"/>
        <p:cNvGrpSpPr/>
        <p:nvPr/>
      </p:nvGrpSpPr>
      <p:grpSpPr>
        <a:xfrm>
          <a:off x="0" y="0"/>
          <a:ext cx="0" cy="0"/>
          <a:chOff x="0" y="0"/>
          <a:chExt cx="0" cy="0"/>
        </a:xfrm>
      </p:grpSpPr>
      <p:sp>
        <p:nvSpPr>
          <p:cNvPr id="154" name="Google Shape;154;p33"/>
          <p:cNvSpPr/>
          <p:nvPr/>
        </p:nvSpPr>
        <p:spPr>
          <a:xfrm rot="10800000" flipH="1">
            <a:off x="0" y="-6600"/>
            <a:ext cx="9143700" cy="515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 Blue 1">
  <p:cSld name="TITLE_ONLY_2_2">
    <p:spTree>
      <p:nvGrpSpPr>
        <p:cNvPr id="1" name="Shape 156"/>
        <p:cNvGrpSpPr/>
        <p:nvPr/>
      </p:nvGrpSpPr>
      <p:grpSpPr>
        <a:xfrm>
          <a:off x="0" y="0"/>
          <a:ext cx="0" cy="0"/>
          <a:chOff x="0" y="0"/>
          <a:chExt cx="0" cy="0"/>
        </a:xfrm>
      </p:grpSpPr>
      <p:sp>
        <p:nvSpPr>
          <p:cNvPr id="157" name="Google Shape;157;p3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8" name="Google Shape;158;p34"/>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 Blue 2">
  <p:cSld name="TITLE_ONLY_2_2_1">
    <p:spTree>
      <p:nvGrpSpPr>
        <p:cNvPr id="1" name="Shape 159"/>
        <p:cNvGrpSpPr/>
        <p:nvPr/>
      </p:nvGrpSpPr>
      <p:grpSpPr>
        <a:xfrm>
          <a:off x="0" y="0"/>
          <a:ext cx="0" cy="0"/>
          <a:chOff x="0" y="0"/>
          <a:chExt cx="0" cy="0"/>
        </a:xfrm>
      </p:grpSpPr>
      <p:sp>
        <p:nvSpPr>
          <p:cNvPr id="160" name="Google Shape;160;p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61" name="Google Shape;161;p35"/>
          <p:cNvPicPr preferRelativeResize="0"/>
          <p:nvPr/>
        </p:nvPicPr>
        <p:blipFill>
          <a:blip r:embed="rId2">
            <a:alphaModFix amt="6000"/>
          </a:blip>
          <a:stretch>
            <a:fillRect/>
          </a:stretch>
        </p:blipFill>
        <p:spPr>
          <a:xfrm>
            <a:off x="6495177" y="450350"/>
            <a:ext cx="3335726" cy="4242800"/>
          </a:xfrm>
          <a:prstGeom prst="rect">
            <a:avLst/>
          </a:prstGeom>
          <a:noFill/>
          <a:ln>
            <a:noFill/>
          </a:ln>
        </p:spPr>
      </p:pic>
      <p:sp>
        <p:nvSpPr>
          <p:cNvPr id="162" name="Google Shape;162;p35"/>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63"/>
        <p:cNvGrpSpPr/>
        <p:nvPr/>
      </p:nvGrpSpPr>
      <p:grpSpPr>
        <a:xfrm>
          <a:off x="0" y="0"/>
          <a:ext cx="0" cy="0"/>
          <a:chOff x="0" y="0"/>
          <a:chExt cx="0" cy="0"/>
        </a:xfrm>
      </p:grpSpPr>
      <p:sp>
        <p:nvSpPr>
          <p:cNvPr id="164" name="Google Shape;164;p3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65" name="Google Shape;165;p36"/>
          <p:cNvSpPr txBox="1">
            <a:spLocks noGrp="1"/>
          </p:cNvSpPr>
          <p:nvPr>
            <p:ph type="title"/>
          </p:nvPr>
        </p:nvSpPr>
        <p:spPr>
          <a:xfrm>
            <a:off x="-150" y="925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66" name="Google Shape;166;p36"/>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7" name="Google Shape;167;p36"/>
          <p:cNvPicPr preferRelativeResize="0"/>
          <p:nvPr/>
        </p:nvPicPr>
        <p:blipFill>
          <a:blip r:embed="rId2">
            <a:alphaModFix amt="6000"/>
          </a:blip>
          <a:stretch>
            <a:fillRect/>
          </a:stretch>
        </p:blipFill>
        <p:spPr>
          <a:xfrm>
            <a:off x="6495177" y="450350"/>
            <a:ext cx="3335726" cy="42428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 Big Title Block 1">
  <p:cSld name="TITLE_ONLY_2_1">
    <p:spTree>
      <p:nvGrpSpPr>
        <p:cNvPr id="1" name="Shape 168"/>
        <p:cNvGrpSpPr/>
        <p:nvPr/>
      </p:nvGrpSpPr>
      <p:grpSpPr>
        <a:xfrm>
          <a:off x="0" y="0"/>
          <a:ext cx="0" cy="0"/>
          <a:chOff x="0" y="0"/>
          <a:chExt cx="0" cy="0"/>
        </a:xfrm>
      </p:grpSpPr>
      <p:sp>
        <p:nvSpPr>
          <p:cNvPr id="169" name="Google Shape;169;p3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37"/>
          <p:cNvSpPr/>
          <p:nvPr/>
        </p:nvSpPr>
        <p:spPr>
          <a:xfrm rot="10800000" flipH="1">
            <a:off x="0" y="3007800"/>
            <a:ext cx="9144000" cy="213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7"/>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172" name="Google Shape;172;p37"/>
          <p:cNvSpPr/>
          <p:nvPr/>
        </p:nvSpPr>
        <p:spPr>
          <a:xfrm rot="10800000">
            <a:off x="4402800" y="3000135"/>
            <a:ext cx="338400" cy="202500"/>
          </a:xfrm>
          <a:prstGeom prst="triangle">
            <a:avLst>
              <a:gd name="adj" fmla="val 47776"/>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7"/>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 Big Title Block 1 1">
  <p:cSld name="TITLE_ONLY_2_1_1">
    <p:spTree>
      <p:nvGrpSpPr>
        <p:cNvPr id="1" name="Shape 174"/>
        <p:cNvGrpSpPr/>
        <p:nvPr/>
      </p:nvGrpSpPr>
      <p:grpSpPr>
        <a:xfrm>
          <a:off x="0" y="0"/>
          <a:ext cx="0" cy="0"/>
          <a:chOff x="0" y="0"/>
          <a:chExt cx="0" cy="0"/>
        </a:xfrm>
      </p:grpSpPr>
      <p:sp>
        <p:nvSpPr>
          <p:cNvPr id="175" name="Google Shape;175;p3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38"/>
          <p:cNvSpPr/>
          <p:nvPr/>
        </p:nvSpPr>
        <p:spPr>
          <a:xfrm rot="10800000" flipH="1">
            <a:off x="0" y="1585275"/>
            <a:ext cx="9144000" cy="3564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8"/>
          <p:cNvSpPr txBox="1">
            <a:spLocks noGrp="1"/>
          </p:cNvSpPr>
          <p:nvPr>
            <p:ph type="title"/>
          </p:nvPr>
        </p:nvSpPr>
        <p:spPr>
          <a:xfrm>
            <a:off x="-150" y="473550"/>
            <a:ext cx="9144000" cy="60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3000"/>
              <a:buNone/>
              <a:defRPr sz="30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178" name="Google Shape;178;p38"/>
          <p:cNvSpPr/>
          <p:nvPr/>
        </p:nvSpPr>
        <p:spPr>
          <a:xfrm rot="10800000">
            <a:off x="4402800" y="1583543"/>
            <a:ext cx="338400" cy="202500"/>
          </a:xfrm>
          <a:prstGeom prst="triangle">
            <a:avLst>
              <a:gd name="adj" fmla="val 47776"/>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8"/>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0"/>
        <p:cNvGrpSpPr/>
        <p:nvPr/>
      </p:nvGrpSpPr>
      <p:grpSpPr>
        <a:xfrm>
          <a:off x="0" y="0"/>
          <a:ext cx="0" cy="0"/>
          <a:chOff x="0" y="0"/>
          <a:chExt cx="0" cy="0"/>
        </a:xfrm>
      </p:grpSpPr>
      <p:sp>
        <p:nvSpPr>
          <p:cNvPr id="181" name="Google Shape;181;p39"/>
          <p:cNvSpPr txBox="1"/>
          <p:nvPr/>
        </p:nvSpPr>
        <p:spPr>
          <a:xfrm rot="10800000" flipH="1">
            <a:off x="2278475" y="25"/>
            <a:ext cx="6865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9"/>
          <p:cNvSpPr txBox="1">
            <a:spLocks noGrp="1"/>
          </p:cNvSpPr>
          <p:nvPr>
            <p:ph type="title"/>
          </p:nvPr>
        </p:nvSpPr>
        <p:spPr>
          <a:xfrm>
            <a:off x="226077" y="586400"/>
            <a:ext cx="1826700" cy="953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83" name="Google Shape;183;p3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p39"/>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5"/>
        <p:cNvGrpSpPr/>
        <p:nvPr/>
      </p:nvGrpSpPr>
      <p:grpSpPr>
        <a:xfrm>
          <a:off x="0" y="0"/>
          <a:ext cx="0" cy="0"/>
          <a:chOff x="0" y="0"/>
          <a:chExt cx="0" cy="0"/>
        </a:xfrm>
      </p:grpSpPr>
      <p:sp>
        <p:nvSpPr>
          <p:cNvPr id="186" name="Google Shape;186;p40"/>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66B2E1"/>
              </a:buClr>
              <a:buSzPts val="6000"/>
              <a:buNone/>
              <a:defRPr sz="6000">
                <a:solidFill>
                  <a:srgbClr val="66B2E1"/>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187" name="Google Shape;187;p4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40"/>
          <p:cNvSpPr/>
          <p:nvPr/>
        </p:nvSpPr>
        <p:spPr>
          <a:xfrm>
            <a:off x="0" y="0"/>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40"/>
          <p:cNvPicPr preferRelativeResize="0"/>
          <p:nvPr/>
        </p:nvPicPr>
        <p:blipFill>
          <a:blip r:embed="rId2">
            <a:alphaModFix amt="6000"/>
          </a:blip>
          <a:stretch>
            <a:fillRect/>
          </a:stretch>
        </p:blipFill>
        <p:spPr>
          <a:xfrm>
            <a:off x="6495177" y="450350"/>
            <a:ext cx="3335726" cy="42428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 left">
  <p:cSld name="SECTION_TITLE_AND_DESCRIPTION">
    <p:spTree>
      <p:nvGrpSpPr>
        <p:cNvPr id="1" name="Shape 190"/>
        <p:cNvGrpSpPr/>
        <p:nvPr/>
      </p:nvGrpSpPr>
      <p:grpSpPr>
        <a:xfrm>
          <a:off x="0" y="0"/>
          <a:ext cx="0" cy="0"/>
          <a:chOff x="0" y="0"/>
          <a:chExt cx="0" cy="0"/>
        </a:xfrm>
      </p:grpSpPr>
      <p:sp>
        <p:nvSpPr>
          <p:cNvPr id="191" name="Google Shape;191;p41"/>
          <p:cNvSpPr/>
          <p:nvPr/>
        </p:nvSpPr>
        <p:spPr>
          <a:xfrm flipH="1">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193" name="Google Shape;193;p41"/>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4" name="Google Shape;194;p4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195" name="Google Shape;195;p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96" name="Google Shape;196;p41"/>
          <p:cNvSpPr/>
          <p:nvPr/>
        </p:nvSpPr>
        <p:spPr>
          <a:xfrm>
            <a:off x="456720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 right">
  <p:cSld name="SECTION_TITLE_AND_DESCRIPTION_1">
    <p:spTree>
      <p:nvGrpSpPr>
        <p:cNvPr id="1" name="Shape 197"/>
        <p:cNvGrpSpPr/>
        <p:nvPr/>
      </p:nvGrpSpPr>
      <p:grpSpPr>
        <a:xfrm>
          <a:off x="0" y="0"/>
          <a:ext cx="0" cy="0"/>
          <a:chOff x="0" y="0"/>
          <a:chExt cx="0" cy="0"/>
        </a:xfrm>
      </p:grpSpPr>
      <p:sp>
        <p:nvSpPr>
          <p:cNvPr id="198" name="Google Shape;198;p42"/>
          <p:cNvSpPr/>
          <p:nvPr/>
        </p:nvSpPr>
        <p:spPr>
          <a:xfrm flipH="1">
            <a:off x="4571913"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2"/>
          <p:cNvSpPr txBox="1">
            <a:spLocks noGrp="1"/>
          </p:cNvSpPr>
          <p:nvPr>
            <p:ph type="title"/>
          </p:nvPr>
        </p:nvSpPr>
        <p:spPr>
          <a:xfrm>
            <a:off x="212788" y="852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200" name="Google Shape;200;p42"/>
          <p:cNvSpPr txBox="1">
            <a:spLocks noGrp="1"/>
          </p:cNvSpPr>
          <p:nvPr>
            <p:ph type="subTitle" idx="1"/>
          </p:nvPr>
        </p:nvSpPr>
        <p:spPr>
          <a:xfrm>
            <a:off x="212788" y="23222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6B2E1"/>
              </a:buClr>
              <a:buSzPts val="2100"/>
              <a:buNone/>
              <a:defRPr sz="2100">
                <a:solidFill>
                  <a:srgbClr val="66B2E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1" name="Google Shape;201;p4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02" name="Google Shape;202;p42"/>
          <p:cNvSpPr/>
          <p:nvPr/>
        </p:nvSpPr>
        <p:spPr>
          <a:xfrm>
            <a:off x="456720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 Big Title Block 1">
  <p:cSld name="TITLE_ONLY_2_1">
    <p:spTree>
      <p:nvGrpSpPr>
        <p:cNvPr id="1" name="Shape 27"/>
        <p:cNvGrpSpPr/>
        <p:nvPr/>
      </p:nvGrpSpPr>
      <p:grpSpPr>
        <a:xfrm>
          <a:off x="0" y="0"/>
          <a:ext cx="0" cy="0"/>
          <a:chOff x="0" y="0"/>
          <a:chExt cx="0" cy="0"/>
        </a:xfrm>
      </p:grpSpPr>
      <p:sp>
        <p:nvSpPr>
          <p:cNvPr id="28" name="Google Shape;28;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5"/>
          <p:cNvSpPr/>
          <p:nvPr/>
        </p:nvSpPr>
        <p:spPr>
          <a:xfrm rot="10800000" flipH="1">
            <a:off x="0" y="3007800"/>
            <a:ext cx="9144000" cy="213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
        <p:nvSpPr>
          <p:cNvPr id="31" name="Google Shape;31;p5"/>
          <p:cNvSpPr/>
          <p:nvPr/>
        </p:nvSpPr>
        <p:spPr>
          <a:xfrm rot="10800000">
            <a:off x="4402800" y="3000135"/>
            <a:ext cx="338400" cy="202500"/>
          </a:xfrm>
          <a:prstGeom prst="triangle">
            <a:avLst>
              <a:gd name="adj" fmla="val 47776"/>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0" y="-4"/>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 right">
  <p:cSld name="SECTION_TITLE_AND_DESCRIPTION_1_1">
    <p:spTree>
      <p:nvGrpSpPr>
        <p:cNvPr id="1" name="Shape 203"/>
        <p:cNvGrpSpPr/>
        <p:nvPr/>
      </p:nvGrpSpPr>
      <p:grpSpPr>
        <a:xfrm>
          <a:off x="0" y="0"/>
          <a:ext cx="0" cy="0"/>
          <a:chOff x="0" y="0"/>
          <a:chExt cx="0" cy="0"/>
        </a:xfrm>
      </p:grpSpPr>
      <p:sp>
        <p:nvSpPr>
          <p:cNvPr id="204" name="Google Shape;204;p43"/>
          <p:cNvSpPr/>
          <p:nvPr/>
        </p:nvSpPr>
        <p:spPr>
          <a:xfrm flipH="1">
            <a:off x="4571913"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3"/>
          <p:cNvSpPr txBox="1">
            <a:spLocks noGrp="1"/>
          </p:cNvSpPr>
          <p:nvPr>
            <p:ph type="title"/>
          </p:nvPr>
        </p:nvSpPr>
        <p:spPr>
          <a:xfrm>
            <a:off x="289000" y="90175"/>
            <a:ext cx="4045200" cy="114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206" name="Google Shape;206;p4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07" name="Google Shape;207;p43"/>
          <p:cNvSpPr/>
          <p:nvPr/>
        </p:nvSpPr>
        <p:spPr>
          <a:xfrm>
            <a:off x="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3"/>
          <p:cNvSpPr txBox="1">
            <a:spLocks noGrp="1"/>
          </p:cNvSpPr>
          <p:nvPr>
            <p:ph type="body" idx="1"/>
          </p:nvPr>
        </p:nvSpPr>
        <p:spPr>
          <a:xfrm>
            <a:off x="289000" y="1257600"/>
            <a:ext cx="4045200" cy="3672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17500" rtl="0">
              <a:spcBef>
                <a:spcPts val="1600"/>
              </a:spcBef>
              <a:spcAft>
                <a:spcPts val="0"/>
              </a:spcAft>
              <a:buClr>
                <a:srgbClr val="FFFFFF"/>
              </a:buClr>
              <a:buSzPts val="1400"/>
              <a:buChar char="○"/>
              <a:defRPr>
                <a:solidFill>
                  <a:srgbClr val="FFFFFF"/>
                </a:solidFill>
              </a:defRPr>
            </a:lvl2pPr>
            <a:lvl3pPr marL="1371600" lvl="2" indent="-317500" rtl="0">
              <a:spcBef>
                <a:spcPts val="1600"/>
              </a:spcBef>
              <a:spcAft>
                <a:spcPts val="0"/>
              </a:spcAft>
              <a:buClr>
                <a:srgbClr val="FFFFFF"/>
              </a:buClr>
              <a:buSzPts val="1400"/>
              <a:buChar char="■"/>
              <a:defRPr>
                <a:solidFill>
                  <a:srgbClr val="FFFFFF"/>
                </a:solidFill>
              </a:defRPr>
            </a:lvl3pPr>
            <a:lvl4pPr marL="1828800" lvl="3" indent="-317500" rtl="0">
              <a:spcBef>
                <a:spcPts val="1600"/>
              </a:spcBef>
              <a:spcAft>
                <a:spcPts val="0"/>
              </a:spcAft>
              <a:buClr>
                <a:srgbClr val="FFFFFF"/>
              </a:buClr>
              <a:buSzPts val="1400"/>
              <a:buChar char="●"/>
              <a:defRPr>
                <a:solidFill>
                  <a:srgbClr val="FFFFFF"/>
                </a:solidFill>
              </a:defRPr>
            </a:lvl4pPr>
            <a:lvl5pPr marL="2286000" lvl="4" indent="-317500" rtl="0">
              <a:spcBef>
                <a:spcPts val="1600"/>
              </a:spcBef>
              <a:spcAft>
                <a:spcPts val="0"/>
              </a:spcAft>
              <a:buClr>
                <a:srgbClr val="FFFFFF"/>
              </a:buClr>
              <a:buSzPts val="1400"/>
              <a:buChar char="○"/>
              <a:defRPr>
                <a:solidFill>
                  <a:srgbClr val="FFFFFF"/>
                </a:solidFill>
              </a:defRPr>
            </a:lvl5pPr>
            <a:lvl6pPr marL="2743200" lvl="5" indent="-317500" rtl="0">
              <a:spcBef>
                <a:spcPts val="1600"/>
              </a:spcBef>
              <a:spcAft>
                <a:spcPts val="0"/>
              </a:spcAft>
              <a:buClr>
                <a:srgbClr val="FFFFFF"/>
              </a:buClr>
              <a:buSzPts val="1400"/>
              <a:buChar char="■"/>
              <a:defRPr>
                <a:solidFill>
                  <a:srgbClr val="FFFFFF"/>
                </a:solidFill>
              </a:defRPr>
            </a:lvl6pPr>
            <a:lvl7pPr marL="3200400" lvl="6" indent="-317500" rtl="0">
              <a:spcBef>
                <a:spcPts val="1600"/>
              </a:spcBef>
              <a:spcAft>
                <a:spcPts val="0"/>
              </a:spcAft>
              <a:buClr>
                <a:srgbClr val="FFFFFF"/>
              </a:buClr>
              <a:buSzPts val="1400"/>
              <a:buChar char="●"/>
              <a:defRPr>
                <a:solidFill>
                  <a:srgbClr val="FFFFFF"/>
                </a:solidFill>
              </a:defRPr>
            </a:lvl7pPr>
            <a:lvl8pPr marL="3657600" lvl="7" indent="-317500" rtl="0">
              <a:spcBef>
                <a:spcPts val="1600"/>
              </a:spcBef>
              <a:spcAft>
                <a:spcPts val="0"/>
              </a:spcAft>
              <a:buClr>
                <a:srgbClr val="FFFFFF"/>
              </a:buClr>
              <a:buSzPts val="1400"/>
              <a:buChar char="○"/>
              <a:defRPr>
                <a:solidFill>
                  <a:srgbClr val="FFFFFF"/>
                </a:solidFill>
              </a:defRPr>
            </a:lvl8pPr>
            <a:lvl9pPr marL="4114800" lvl="8" indent="-317500" rtl="0">
              <a:spcBef>
                <a:spcPts val="1600"/>
              </a:spcBef>
              <a:spcAft>
                <a:spcPts val="160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 White 2" type="blank">
  <p:cSld name="BLANK">
    <p:bg>
      <p:bgPr>
        <a:solidFill>
          <a:schemeClr val="accent4"/>
        </a:solidFill>
        <a:effectLst/>
      </p:bgPr>
    </p:bg>
    <p:spTree>
      <p:nvGrpSpPr>
        <p:cNvPr id="1" name="Shape 209"/>
        <p:cNvGrpSpPr/>
        <p:nvPr/>
      </p:nvGrpSpPr>
      <p:grpSpPr>
        <a:xfrm>
          <a:off x="0" y="0"/>
          <a:ext cx="0" cy="0"/>
          <a:chOff x="0" y="0"/>
          <a:chExt cx="0" cy="0"/>
        </a:xfrm>
      </p:grpSpPr>
      <p:sp>
        <p:nvSpPr>
          <p:cNvPr id="210" name="Google Shape;210;p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1" name="Google Shape;211;p44"/>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ue - Right Side">
  <p:cSld name="BLANK_1">
    <p:bg>
      <p:bgPr>
        <a:solidFill>
          <a:schemeClr val="accent4"/>
        </a:solidFill>
        <a:effectLst/>
      </p:bgPr>
    </p:bg>
    <p:spTree>
      <p:nvGrpSpPr>
        <p:cNvPr id="1" name="Shape 212"/>
        <p:cNvGrpSpPr/>
        <p:nvPr/>
      </p:nvGrpSpPr>
      <p:grpSpPr>
        <a:xfrm>
          <a:off x="0" y="0"/>
          <a:ext cx="0" cy="0"/>
          <a:chOff x="0" y="0"/>
          <a:chExt cx="0" cy="0"/>
        </a:xfrm>
      </p:grpSpPr>
      <p:sp>
        <p:nvSpPr>
          <p:cNvPr id="213" name="Google Shape;213;p45"/>
          <p:cNvSpPr/>
          <p:nvPr/>
        </p:nvSpPr>
        <p:spPr>
          <a:xfrm>
            <a:off x="5031525" y="0"/>
            <a:ext cx="4112400" cy="5143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ue - Left Side">
  <p:cSld name="BLANK_1_1">
    <p:bg>
      <p:bgPr>
        <a:solidFill>
          <a:schemeClr val="accent4"/>
        </a:solidFill>
        <a:effectLst/>
      </p:bgPr>
    </p:bg>
    <p:spTree>
      <p:nvGrpSpPr>
        <p:cNvPr id="1" name="Shape 215"/>
        <p:cNvGrpSpPr/>
        <p:nvPr/>
      </p:nvGrpSpPr>
      <p:grpSpPr>
        <a:xfrm>
          <a:off x="0" y="0"/>
          <a:ext cx="0" cy="0"/>
          <a:chOff x="0" y="0"/>
          <a:chExt cx="0" cy="0"/>
        </a:xfrm>
      </p:grpSpPr>
      <p:sp>
        <p:nvSpPr>
          <p:cNvPr id="216" name="Google Shape;216;p46"/>
          <p:cNvSpPr/>
          <p:nvPr/>
        </p:nvSpPr>
        <p:spPr>
          <a:xfrm>
            <a:off x="0" y="0"/>
            <a:ext cx="2748000" cy="5143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White - Right Side">
  <p:cSld name="BLANK_1_2">
    <p:bg>
      <p:bgPr>
        <a:solidFill>
          <a:schemeClr val="accent4"/>
        </a:solidFill>
        <a:effectLst/>
      </p:bgPr>
    </p:bg>
    <p:spTree>
      <p:nvGrpSpPr>
        <p:cNvPr id="1" name="Shape 218"/>
        <p:cNvGrpSpPr/>
        <p:nvPr/>
      </p:nvGrpSpPr>
      <p:grpSpPr>
        <a:xfrm>
          <a:off x="0" y="0"/>
          <a:ext cx="0" cy="0"/>
          <a:chOff x="0" y="0"/>
          <a:chExt cx="0" cy="0"/>
        </a:xfrm>
      </p:grpSpPr>
      <p:sp>
        <p:nvSpPr>
          <p:cNvPr id="219" name="Google Shape;219;p47"/>
          <p:cNvSpPr/>
          <p:nvPr/>
        </p:nvSpPr>
        <p:spPr>
          <a:xfrm flipH="1">
            <a:off x="-50" y="0"/>
            <a:ext cx="6396000" cy="5143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1" name="Google Shape;221;p47"/>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White - Left Side">
  <p:cSld name="BLANK_1_1_1">
    <p:bg>
      <p:bgPr>
        <a:solidFill>
          <a:schemeClr val="accent4"/>
        </a:solidFill>
        <a:effectLst/>
      </p:bgPr>
    </p:bg>
    <p:spTree>
      <p:nvGrpSpPr>
        <p:cNvPr id="1" name="Shape 222"/>
        <p:cNvGrpSpPr/>
        <p:nvPr/>
      </p:nvGrpSpPr>
      <p:grpSpPr>
        <a:xfrm>
          <a:off x="0" y="0"/>
          <a:ext cx="0" cy="0"/>
          <a:chOff x="0" y="0"/>
          <a:chExt cx="0" cy="0"/>
        </a:xfrm>
      </p:grpSpPr>
      <p:sp>
        <p:nvSpPr>
          <p:cNvPr id="223" name="Google Shape;223;p48"/>
          <p:cNvSpPr/>
          <p:nvPr/>
        </p:nvSpPr>
        <p:spPr>
          <a:xfrm flipH="1">
            <a:off x="2748000" y="0"/>
            <a:ext cx="6396000" cy="5143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 Blue 1 2">
  <p:cSld name="TITLE_ONLY_2_2_2">
    <p:bg>
      <p:bgPr>
        <a:solidFill>
          <a:schemeClr val="bg1"/>
        </a:solidFill>
        <a:effectLst/>
      </p:bgPr>
    </p:bg>
    <p:spTree>
      <p:nvGrpSpPr>
        <p:cNvPr id="1" name="Shape 225"/>
        <p:cNvGrpSpPr/>
        <p:nvPr/>
      </p:nvGrpSpPr>
      <p:grpSpPr>
        <a:xfrm>
          <a:off x="0" y="0"/>
          <a:ext cx="0" cy="0"/>
          <a:chOff x="0" y="0"/>
          <a:chExt cx="0" cy="0"/>
        </a:xfrm>
      </p:grpSpPr>
      <p:sp>
        <p:nvSpPr>
          <p:cNvPr id="226" name="Google Shape;226;p4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7" name="Google Shape;227;p49"/>
          <p:cNvSpPr/>
          <p:nvPr/>
        </p:nvSpPr>
        <p:spPr>
          <a:xfrm>
            <a:off x="0" y="-7087"/>
            <a:ext cx="9144000" cy="52200"/>
          </a:xfrm>
          <a:prstGeom prst="rect">
            <a:avLst/>
          </a:prstGeom>
          <a:solidFill>
            <a:srgbClr val="CC00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 Blue 1 2 2">
  <p:cSld name="TITLE_ONLY_2_2_2_2">
    <p:spTree>
      <p:nvGrpSpPr>
        <p:cNvPr id="1" name="Shape 228"/>
        <p:cNvGrpSpPr/>
        <p:nvPr/>
      </p:nvGrpSpPr>
      <p:grpSpPr>
        <a:xfrm>
          <a:off x="0" y="0"/>
          <a:ext cx="0" cy="0"/>
          <a:chOff x="0" y="0"/>
          <a:chExt cx="0" cy="0"/>
        </a:xfrm>
      </p:grpSpPr>
      <p:sp>
        <p:nvSpPr>
          <p:cNvPr id="229" name="Google Shape;229;p5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0" name="Google Shape;230;p50"/>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 Blue 1 7">
  <p:cSld name="TITLE_ONLY_2_2_6">
    <p:spTree>
      <p:nvGrpSpPr>
        <p:cNvPr id="1" name="Shape 231"/>
        <p:cNvGrpSpPr/>
        <p:nvPr/>
      </p:nvGrpSpPr>
      <p:grpSpPr>
        <a:xfrm>
          <a:off x="0" y="0"/>
          <a:ext cx="0" cy="0"/>
          <a:chOff x="0" y="0"/>
          <a:chExt cx="0" cy="0"/>
        </a:xfrm>
      </p:grpSpPr>
      <p:sp>
        <p:nvSpPr>
          <p:cNvPr id="232" name="Google Shape;232;p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3" name="Google Shape;233;p51"/>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 Blue 1 6">
  <p:cSld name="TITLE_ONLY_2_2_3_1">
    <p:spTree>
      <p:nvGrpSpPr>
        <p:cNvPr id="1" name="Shape 234"/>
        <p:cNvGrpSpPr/>
        <p:nvPr/>
      </p:nvGrpSpPr>
      <p:grpSpPr>
        <a:xfrm>
          <a:off x="0" y="0"/>
          <a:ext cx="0" cy="0"/>
          <a:chOff x="0" y="0"/>
          <a:chExt cx="0" cy="0"/>
        </a:xfrm>
      </p:grpSpPr>
      <p:sp>
        <p:nvSpPr>
          <p:cNvPr id="235" name="Google Shape;235;p5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6" name="Google Shape;236;p52"/>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52"/>
          <p:cNvPicPr preferRelativeResize="0"/>
          <p:nvPr/>
        </p:nvPicPr>
        <p:blipFill rotWithShape="1">
          <a:blip r:embed="rId2">
            <a:alphaModFix amt="40000"/>
          </a:blip>
          <a:srcRect l="329" t="3375" r="-330" b="2329"/>
          <a:stretch/>
        </p:blipFill>
        <p:spPr>
          <a:xfrm rot="10800000">
            <a:off x="150" y="69425"/>
            <a:ext cx="9143698" cy="5074075"/>
          </a:xfrm>
          <a:prstGeom prst="rect">
            <a:avLst/>
          </a:prstGeom>
          <a:noFill/>
          <a:ln>
            <a:noFill/>
          </a:ln>
        </p:spPr>
      </p:pic>
      <p:sp>
        <p:nvSpPr>
          <p:cNvPr id="238" name="Google Shape;238;p52"/>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6"/>
          <p:cNvSpPr txBox="1"/>
          <p:nvPr/>
        </p:nvSpPr>
        <p:spPr>
          <a:xfrm rot="10800000" flipH="1">
            <a:off x="2278475" y="25"/>
            <a:ext cx="6865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26077" y="586400"/>
            <a:ext cx="1826700" cy="9534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600"/>
              <a:buNone/>
              <a:defRPr sz="2600">
                <a:solidFill>
                  <a:srgbClr val="FFFFFF"/>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6"/>
          <p:cNvSpPr/>
          <p:nvPr/>
        </p:nvSpPr>
        <p:spPr>
          <a:xfrm>
            <a:off x="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 Blue 1 1 2 1">
  <p:cSld name="TITLE_ONLY_2_2_4_2_1">
    <p:spTree>
      <p:nvGrpSpPr>
        <p:cNvPr id="1" name="Shape 239"/>
        <p:cNvGrpSpPr/>
        <p:nvPr/>
      </p:nvGrpSpPr>
      <p:grpSpPr>
        <a:xfrm>
          <a:off x="0" y="0"/>
          <a:ext cx="0" cy="0"/>
          <a:chOff x="0" y="0"/>
          <a:chExt cx="0" cy="0"/>
        </a:xfrm>
      </p:grpSpPr>
      <p:sp>
        <p:nvSpPr>
          <p:cNvPr id="240" name="Google Shape;240;p5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1" name="Google Shape;241;p53"/>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3"/>
          <p:cNvSpPr txBox="1">
            <a:spLocks noGrp="1"/>
          </p:cNvSpPr>
          <p:nvPr>
            <p:ph type="title"/>
          </p:nvPr>
        </p:nvSpPr>
        <p:spPr>
          <a:xfrm>
            <a:off x="-150" y="244950"/>
            <a:ext cx="9144000" cy="602700"/>
          </a:xfrm>
          <a:prstGeom prst="rect">
            <a:avLst/>
          </a:prstGeom>
        </p:spPr>
        <p:txBody>
          <a:bodyPr spcFirstLastPara="1" wrap="square" lIns="457200" tIns="91425" rIns="91425" bIns="91425" anchor="ctr"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141B4D"/>
              </a:buClr>
              <a:buSzPts val="1800"/>
              <a:buNone/>
              <a:defRPr sz="1800">
                <a:solidFill>
                  <a:srgbClr val="141B4D"/>
                </a:solidFill>
              </a:defRPr>
            </a:lvl2pPr>
            <a:lvl3pPr lvl="2" rtl="0">
              <a:spcBef>
                <a:spcPts val="0"/>
              </a:spcBef>
              <a:spcAft>
                <a:spcPts val="0"/>
              </a:spcAft>
              <a:buClr>
                <a:srgbClr val="141B4D"/>
              </a:buClr>
              <a:buSzPts val="1800"/>
              <a:buNone/>
              <a:defRPr sz="1800">
                <a:solidFill>
                  <a:srgbClr val="141B4D"/>
                </a:solidFill>
              </a:defRPr>
            </a:lvl3pPr>
            <a:lvl4pPr lvl="3" rtl="0">
              <a:spcBef>
                <a:spcPts val="0"/>
              </a:spcBef>
              <a:spcAft>
                <a:spcPts val="0"/>
              </a:spcAft>
              <a:buClr>
                <a:srgbClr val="141B4D"/>
              </a:buClr>
              <a:buSzPts val="1800"/>
              <a:buNone/>
              <a:defRPr sz="1800">
                <a:solidFill>
                  <a:srgbClr val="141B4D"/>
                </a:solidFill>
              </a:defRPr>
            </a:lvl4pPr>
            <a:lvl5pPr lvl="4" rtl="0">
              <a:spcBef>
                <a:spcPts val="0"/>
              </a:spcBef>
              <a:spcAft>
                <a:spcPts val="0"/>
              </a:spcAft>
              <a:buClr>
                <a:srgbClr val="141B4D"/>
              </a:buClr>
              <a:buSzPts val="1800"/>
              <a:buNone/>
              <a:defRPr sz="1800">
                <a:solidFill>
                  <a:srgbClr val="141B4D"/>
                </a:solidFill>
              </a:defRPr>
            </a:lvl5pPr>
            <a:lvl6pPr lvl="5" rtl="0">
              <a:spcBef>
                <a:spcPts val="0"/>
              </a:spcBef>
              <a:spcAft>
                <a:spcPts val="0"/>
              </a:spcAft>
              <a:buClr>
                <a:srgbClr val="141B4D"/>
              </a:buClr>
              <a:buSzPts val="1800"/>
              <a:buNone/>
              <a:defRPr sz="1800">
                <a:solidFill>
                  <a:srgbClr val="141B4D"/>
                </a:solidFill>
              </a:defRPr>
            </a:lvl6pPr>
            <a:lvl7pPr lvl="6" rtl="0">
              <a:spcBef>
                <a:spcPts val="0"/>
              </a:spcBef>
              <a:spcAft>
                <a:spcPts val="0"/>
              </a:spcAft>
              <a:buClr>
                <a:srgbClr val="141B4D"/>
              </a:buClr>
              <a:buSzPts val="1800"/>
              <a:buNone/>
              <a:defRPr sz="1800">
                <a:solidFill>
                  <a:srgbClr val="141B4D"/>
                </a:solidFill>
              </a:defRPr>
            </a:lvl7pPr>
            <a:lvl8pPr lvl="7" rtl="0">
              <a:spcBef>
                <a:spcPts val="0"/>
              </a:spcBef>
              <a:spcAft>
                <a:spcPts val="0"/>
              </a:spcAft>
              <a:buClr>
                <a:srgbClr val="141B4D"/>
              </a:buClr>
              <a:buSzPts val="1800"/>
              <a:buNone/>
              <a:defRPr sz="1800">
                <a:solidFill>
                  <a:srgbClr val="141B4D"/>
                </a:solidFill>
              </a:defRPr>
            </a:lvl8pPr>
            <a:lvl9pPr lvl="8" rtl="0">
              <a:spcBef>
                <a:spcPts val="0"/>
              </a:spcBef>
              <a:spcAft>
                <a:spcPts val="0"/>
              </a:spcAft>
              <a:buClr>
                <a:srgbClr val="141B4D"/>
              </a:buClr>
              <a:buSzPts val="1800"/>
              <a:buNone/>
              <a:defRPr sz="1800">
                <a:solidFill>
                  <a:srgbClr val="141B4D"/>
                </a:solidFil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 Blue 1 1 2">
  <p:cSld name="TITLE_ONLY_2_2_4_2">
    <p:spTree>
      <p:nvGrpSpPr>
        <p:cNvPr id="1" name="Shape 243"/>
        <p:cNvGrpSpPr/>
        <p:nvPr/>
      </p:nvGrpSpPr>
      <p:grpSpPr>
        <a:xfrm>
          <a:off x="0" y="0"/>
          <a:ext cx="0" cy="0"/>
          <a:chOff x="0" y="0"/>
          <a:chExt cx="0" cy="0"/>
        </a:xfrm>
      </p:grpSpPr>
      <p:sp>
        <p:nvSpPr>
          <p:cNvPr id="244" name="Google Shape;244;p5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5" name="Google Shape;245;p54"/>
          <p:cNvSpPr/>
          <p:nvPr/>
        </p:nvSpPr>
        <p:spPr>
          <a:xfrm>
            <a:off x="0" y="-7087"/>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1">
  <p:cSld name="ONE_COLUMN_TEXT_1">
    <p:spTree>
      <p:nvGrpSpPr>
        <p:cNvPr id="1" name="Shape 38"/>
        <p:cNvGrpSpPr/>
        <p:nvPr/>
      </p:nvGrpSpPr>
      <p:grpSpPr>
        <a:xfrm>
          <a:off x="0" y="0"/>
          <a:ext cx="0" cy="0"/>
          <a:chOff x="0" y="0"/>
          <a:chExt cx="0" cy="0"/>
        </a:xfrm>
      </p:grpSpPr>
      <p:sp>
        <p:nvSpPr>
          <p:cNvPr id="39" name="Google Shape;39;p7"/>
          <p:cNvSpPr txBox="1"/>
          <p:nvPr/>
        </p:nvSpPr>
        <p:spPr>
          <a:xfrm rot="10800000" flipH="1">
            <a:off x="0" y="25"/>
            <a:ext cx="6865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txBox="1">
            <a:spLocks noGrp="1"/>
          </p:cNvSpPr>
          <p:nvPr>
            <p:ph type="title"/>
          </p:nvPr>
        </p:nvSpPr>
        <p:spPr>
          <a:xfrm>
            <a:off x="226077" y="586400"/>
            <a:ext cx="1826700" cy="953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41B4D"/>
              </a:buClr>
              <a:buSzPts val="2600"/>
              <a:buNone/>
              <a:defRPr sz="2600">
                <a:solidFill>
                  <a:srgbClr val="141B4D"/>
                </a:solidFill>
              </a:defRPr>
            </a:lvl1pPr>
            <a:lvl2pPr lvl="1" rtl="0">
              <a:spcBef>
                <a:spcPts val="0"/>
              </a:spcBef>
              <a:spcAft>
                <a:spcPts val="0"/>
              </a:spcAft>
              <a:buClr>
                <a:srgbClr val="141B4D"/>
              </a:buClr>
              <a:buSzPts val="2400"/>
              <a:buNone/>
              <a:defRPr sz="2400">
                <a:solidFill>
                  <a:srgbClr val="141B4D"/>
                </a:solidFill>
              </a:defRPr>
            </a:lvl2pPr>
            <a:lvl3pPr lvl="2" rtl="0">
              <a:spcBef>
                <a:spcPts val="0"/>
              </a:spcBef>
              <a:spcAft>
                <a:spcPts val="0"/>
              </a:spcAft>
              <a:buClr>
                <a:srgbClr val="141B4D"/>
              </a:buClr>
              <a:buSzPts val="2400"/>
              <a:buNone/>
              <a:defRPr sz="2400">
                <a:solidFill>
                  <a:srgbClr val="141B4D"/>
                </a:solidFill>
              </a:defRPr>
            </a:lvl3pPr>
            <a:lvl4pPr lvl="3" rtl="0">
              <a:spcBef>
                <a:spcPts val="0"/>
              </a:spcBef>
              <a:spcAft>
                <a:spcPts val="0"/>
              </a:spcAft>
              <a:buClr>
                <a:srgbClr val="141B4D"/>
              </a:buClr>
              <a:buSzPts val="2400"/>
              <a:buNone/>
              <a:defRPr sz="2400">
                <a:solidFill>
                  <a:srgbClr val="141B4D"/>
                </a:solidFill>
              </a:defRPr>
            </a:lvl4pPr>
            <a:lvl5pPr lvl="4" rtl="0">
              <a:spcBef>
                <a:spcPts val="0"/>
              </a:spcBef>
              <a:spcAft>
                <a:spcPts val="0"/>
              </a:spcAft>
              <a:buClr>
                <a:srgbClr val="141B4D"/>
              </a:buClr>
              <a:buSzPts val="2400"/>
              <a:buNone/>
              <a:defRPr sz="2400">
                <a:solidFill>
                  <a:srgbClr val="141B4D"/>
                </a:solidFill>
              </a:defRPr>
            </a:lvl5pPr>
            <a:lvl6pPr lvl="5" rtl="0">
              <a:spcBef>
                <a:spcPts val="0"/>
              </a:spcBef>
              <a:spcAft>
                <a:spcPts val="0"/>
              </a:spcAft>
              <a:buClr>
                <a:srgbClr val="141B4D"/>
              </a:buClr>
              <a:buSzPts val="2400"/>
              <a:buNone/>
              <a:defRPr sz="2400">
                <a:solidFill>
                  <a:srgbClr val="141B4D"/>
                </a:solidFill>
              </a:defRPr>
            </a:lvl6pPr>
            <a:lvl7pPr lvl="6" rtl="0">
              <a:spcBef>
                <a:spcPts val="0"/>
              </a:spcBef>
              <a:spcAft>
                <a:spcPts val="0"/>
              </a:spcAft>
              <a:buClr>
                <a:srgbClr val="141B4D"/>
              </a:buClr>
              <a:buSzPts val="2400"/>
              <a:buNone/>
              <a:defRPr sz="2400">
                <a:solidFill>
                  <a:srgbClr val="141B4D"/>
                </a:solidFill>
              </a:defRPr>
            </a:lvl7pPr>
            <a:lvl8pPr lvl="7" rtl="0">
              <a:spcBef>
                <a:spcPts val="0"/>
              </a:spcBef>
              <a:spcAft>
                <a:spcPts val="0"/>
              </a:spcAft>
              <a:buClr>
                <a:srgbClr val="141B4D"/>
              </a:buClr>
              <a:buSzPts val="2400"/>
              <a:buNone/>
              <a:defRPr sz="2400">
                <a:solidFill>
                  <a:srgbClr val="141B4D"/>
                </a:solidFill>
              </a:defRPr>
            </a:lvl8pPr>
            <a:lvl9pPr lvl="8" rtl="0">
              <a:spcBef>
                <a:spcPts val="0"/>
              </a:spcBef>
              <a:spcAft>
                <a:spcPts val="0"/>
              </a:spcAft>
              <a:buClr>
                <a:srgbClr val="141B4D"/>
              </a:buClr>
              <a:buSzPts val="2400"/>
              <a:buNone/>
              <a:defRPr sz="2400">
                <a:solidFill>
                  <a:srgbClr val="141B4D"/>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7"/>
          <p:cNvSpPr/>
          <p:nvPr/>
        </p:nvSpPr>
        <p:spPr>
          <a:xfrm>
            <a:off x="9089100"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Clr>
                <a:srgbClr val="66B2E1"/>
              </a:buClr>
              <a:buSzPts val="6000"/>
              <a:buNone/>
              <a:defRPr sz="6000">
                <a:solidFill>
                  <a:srgbClr val="66B2E1"/>
                </a:solidFill>
              </a:defRPr>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5" name="Google Shape;45;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8"/>
          <p:cNvSpPr/>
          <p:nvPr/>
        </p:nvSpPr>
        <p:spPr>
          <a:xfrm>
            <a:off x="0" y="0"/>
            <a:ext cx="9144000" cy="522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8"/>
          <p:cNvPicPr preferRelativeResize="0"/>
          <p:nvPr/>
        </p:nvPicPr>
        <p:blipFill>
          <a:blip r:embed="rId2">
            <a:alphaModFix amt="6000"/>
          </a:blip>
          <a:stretch>
            <a:fillRect/>
          </a:stretch>
        </p:blipFill>
        <p:spPr>
          <a:xfrm>
            <a:off x="6495177" y="450350"/>
            <a:ext cx="3335726" cy="4242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 left">
  <p:cSld name="SECTION_TITLE_AND_DESCRIPTION">
    <p:spTree>
      <p:nvGrpSpPr>
        <p:cNvPr id="1" name="Shape 48"/>
        <p:cNvGrpSpPr/>
        <p:nvPr/>
      </p:nvGrpSpPr>
      <p:grpSpPr>
        <a:xfrm>
          <a:off x="0" y="0"/>
          <a:ext cx="0" cy="0"/>
          <a:chOff x="0" y="0"/>
          <a:chExt cx="0" cy="0"/>
        </a:xfrm>
      </p:grpSpPr>
      <p:sp>
        <p:nvSpPr>
          <p:cNvPr id="49" name="Google Shape;49;p9"/>
          <p:cNvSpPr/>
          <p:nvPr/>
        </p:nvSpPr>
        <p:spPr>
          <a:xfrm flipH="1">
            <a:off x="0"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0" name="Google Shape;50;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9"/>
          <p:cNvSpPr/>
          <p:nvPr/>
        </p:nvSpPr>
        <p:spPr>
          <a:xfrm>
            <a:off x="9087583"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9"/>
          <p:cNvSpPr txBox="1">
            <a:spLocks noGrp="1"/>
          </p:cNvSpPr>
          <p:nvPr>
            <p:ph type="title"/>
          </p:nvPr>
        </p:nvSpPr>
        <p:spPr>
          <a:xfrm>
            <a:off x="263400" y="90175"/>
            <a:ext cx="4045200" cy="1143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41B4D"/>
              </a:buClr>
              <a:buSzPts val="2600"/>
              <a:buNone/>
              <a:defRPr sz="2600">
                <a:solidFill>
                  <a:srgbClr val="141B4D"/>
                </a:solidFill>
              </a:defRPr>
            </a:lvl1pPr>
            <a:lvl2pPr lvl="1" algn="ctr" rtl="0">
              <a:spcBef>
                <a:spcPts val="0"/>
              </a:spcBef>
              <a:spcAft>
                <a:spcPts val="0"/>
              </a:spcAft>
              <a:buClr>
                <a:srgbClr val="141B4D"/>
              </a:buClr>
              <a:buSzPts val="4200"/>
              <a:buNone/>
              <a:defRPr sz="4200">
                <a:solidFill>
                  <a:srgbClr val="141B4D"/>
                </a:solidFill>
              </a:defRPr>
            </a:lvl2pPr>
            <a:lvl3pPr lvl="2" algn="ctr" rtl="0">
              <a:spcBef>
                <a:spcPts val="0"/>
              </a:spcBef>
              <a:spcAft>
                <a:spcPts val="0"/>
              </a:spcAft>
              <a:buClr>
                <a:srgbClr val="141B4D"/>
              </a:buClr>
              <a:buSzPts val="4200"/>
              <a:buNone/>
              <a:defRPr sz="4200">
                <a:solidFill>
                  <a:srgbClr val="141B4D"/>
                </a:solidFill>
              </a:defRPr>
            </a:lvl3pPr>
            <a:lvl4pPr lvl="3" algn="ctr" rtl="0">
              <a:spcBef>
                <a:spcPts val="0"/>
              </a:spcBef>
              <a:spcAft>
                <a:spcPts val="0"/>
              </a:spcAft>
              <a:buClr>
                <a:srgbClr val="141B4D"/>
              </a:buClr>
              <a:buSzPts val="4200"/>
              <a:buNone/>
              <a:defRPr sz="4200">
                <a:solidFill>
                  <a:srgbClr val="141B4D"/>
                </a:solidFill>
              </a:defRPr>
            </a:lvl4pPr>
            <a:lvl5pPr lvl="4" algn="ctr" rtl="0">
              <a:spcBef>
                <a:spcPts val="0"/>
              </a:spcBef>
              <a:spcAft>
                <a:spcPts val="0"/>
              </a:spcAft>
              <a:buClr>
                <a:srgbClr val="141B4D"/>
              </a:buClr>
              <a:buSzPts val="4200"/>
              <a:buNone/>
              <a:defRPr sz="4200">
                <a:solidFill>
                  <a:srgbClr val="141B4D"/>
                </a:solidFill>
              </a:defRPr>
            </a:lvl5pPr>
            <a:lvl6pPr lvl="5" algn="ctr" rtl="0">
              <a:spcBef>
                <a:spcPts val="0"/>
              </a:spcBef>
              <a:spcAft>
                <a:spcPts val="0"/>
              </a:spcAft>
              <a:buClr>
                <a:srgbClr val="141B4D"/>
              </a:buClr>
              <a:buSzPts val="4200"/>
              <a:buNone/>
              <a:defRPr sz="4200">
                <a:solidFill>
                  <a:srgbClr val="141B4D"/>
                </a:solidFill>
              </a:defRPr>
            </a:lvl6pPr>
            <a:lvl7pPr lvl="6" algn="ctr" rtl="0">
              <a:spcBef>
                <a:spcPts val="0"/>
              </a:spcBef>
              <a:spcAft>
                <a:spcPts val="0"/>
              </a:spcAft>
              <a:buClr>
                <a:srgbClr val="141B4D"/>
              </a:buClr>
              <a:buSzPts val="4200"/>
              <a:buNone/>
              <a:defRPr sz="4200">
                <a:solidFill>
                  <a:srgbClr val="141B4D"/>
                </a:solidFill>
              </a:defRPr>
            </a:lvl7pPr>
            <a:lvl8pPr lvl="7" algn="ctr" rtl="0">
              <a:spcBef>
                <a:spcPts val="0"/>
              </a:spcBef>
              <a:spcAft>
                <a:spcPts val="0"/>
              </a:spcAft>
              <a:buClr>
                <a:srgbClr val="141B4D"/>
              </a:buClr>
              <a:buSzPts val="4200"/>
              <a:buNone/>
              <a:defRPr sz="4200">
                <a:solidFill>
                  <a:srgbClr val="141B4D"/>
                </a:solidFill>
              </a:defRPr>
            </a:lvl8pPr>
            <a:lvl9pPr lvl="8" algn="ctr" rtl="0">
              <a:spcBef>
                <a:spcPts val="0"/>
              </a:spcBef>
              <a:spcAft>
                <a:spcPts val="0"/>
              </a:spcAft>
              <a:buClr>
                <a:srgbClr val="141B4D"/>
              </a:buClr>
              <a:buSzPts val="4200"/>
              <a:buNone/>
              <a:defRPr sz="4200">
                <a:solidFill>
                  <a:srgbClr val="141B4D"/>
                </a:solidFill>
              </a:defRPr>
            </a:lvl9pPr>
          </a:lstStyle>
          <a:p>
            <a:endParaRPr/>
          </a:p>
        </p:txBody>
      </p:sp>
      <p:sp>
        <p:nvSpPr>
          <p:cNvPr id="53" name="Google Shape;53;p9"/>
          <p:cNvSpPr txBox="1">
            <a:spLocks noGrp="1"/>
          </p:cNvSpPr>
          <p:nvPr>
            <p:ph type="body" idx="1"/>
          </p:nvPr>
        </p:nvSpPr>
        <p:spPr>
          <a:xfrm>
            <a:off x="263400" y="1257600"/>
            <a:ext cx="4045200" cy="3672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141B4D"/>
              </a:buClr>
              <a:buSzPts val="1800"/>
              <a:buChar char="●"/>
              <a:defRPr>
                <a:solidFill>
                  <a:srgbClr val="141B4D"/>
                </a:solidFill>
              </a:defRPr>
            </a:lvl1pPr>
            <a:lvl2pPr marL="914400" lvl="1" indent="-317500" rtl="0">
              <a:spcBef>
                <a:spcPts val="1600"/>
              </a:spcBef>
              <a:spcAft>
                <a:spcPts val="0"/>
              </a:spcAft>
              <a:buClr>
                <a:srgbClr val="141B4D"/>
              </a:buClr>
              <a:buSzPts val="1400"/>
              <a:buChar char="○"/>
              <a:defRPr>
                <a:solidFill>
                  <a:srgbClr val="141B4D"/>
                </a:solidFill>
              </a:defRPr>
            </a:lvl2pPr>
            <a:lvl3pPr marL="1371600" lvl="2" indent="-317500" rtl="0">
              <a:spcBef>
                <a:spcPts val="1600"/>
              </a:spcBef>
              <a:spcAft>
                <a:spcPts val="0"/>
              </a:spcAft>
              <a:buClr>
                <a:srgbClr val="141B4D"/>
              </a:buClr>
              <a:buSzPts val="1400"/>
              <a:buChar char="■"/>
              <a:defRPr>
                <a:solidFill>
                  <a:srgbClr val="141B4D"/>
                </a:solidFill>
              </a:defRPr>
            </a:lvl3pPr>
            <a:lvl4pPr marL="1828800" lvl="3" indent="-317500" rtl="0">
              <a:spcBef>
                <a:spcPts val="1600"/>
              </a:spcBef>
              <a:spcAft>
                <a:spcPts val="0"/>
              </a:spcAft>
              <a:buClr>
                <a:srgbClr val="141B4D"/>
              </a:buClr>
              <a:buSzPts val="1400"/>
              <a:buChar char="●"/>
              <a:defRPr>
                <a:solidFill>
                  <a:srgbClr val="141B4D"/>
                </a:solidFill>
              </a:defRPr>
            </a:lvl4pPr>
            <a:lvl5pPr marL="2286000" lvl="4" indent="-317500" rtl="0">
              <a:spcBef>
                <a:spcPts val="1600"/>
              </a:spcBef>
              <a:spcAft>
                <a:spcPts val="0"/>
              </a:spcAft>
              <a:buClr>
                <a:srgbClr val="141B4D"/>
              </a:buClr>
              <a:buSzPts val="1400"/>
              <a:buChar char="○"/>
              <a:defRPr>
                <a:solidFill>
                  <a:srgbClr val="141B4D"/>
                </a:solidFill>
              </a:defRPr>
            </a:lvl5pPr>
            <a:lvl6pPr marL="2743200" lvl="5" indent="-317500" rtl="0">
              <a:spcBef>
                <a:spcPts val="1600"/>
              </a:spcBef>
              <a:spcAft>
                <a:spcPts val="0"/>
              </a:spcAft>
              <a:buClr>
                <a:srgbClr val="141B4D"/>
              </a:buClr>
              <a:buSzPts val="1400"/>
              <a:buChar char="■"/>
              <a:defRPr>
                <a:solidFill>
                  <a:srgbClr val="141B4D"/>
                </a:solidFill>
              </a:defRPr>
            </a:lvl6pPr>
            <a:lvl7pPr marL="3200400" lvl="6" indent="-317500" rtl="0">
              <a:spcBef>
                <a:spcPts val="1600"/>
              </a:spcBef>
              <a:spcAft>
                <a:spcPts val="0"/>
              </a:spcAft>
              <a:buClr>
                <a:srgbClr val="141B4D"/>
              </a:buClr>
              <a:buSzPts val="1400"/>
              <a:buChar char="●"/>
              <a:defRPr>
                <a:solidFill>
                  <a:srgbClr val="141B4D"/>
                </a:solidFill>
              </a:defRPr>
            </a:lvl7pPr>
            <a:lvl8pPr marL="3657600" lvl="7" indent="-317500" rtl="0">
              <a:spcBef>
                <a:spcPts val="1600"/>
              </a:spcBef>
              <a:spcAft>
                <a:spcPts val="0"/>
              </a:spcAft>
              <a:buClr>
                <a:srgbClr val="141B4D"/>
              </a:buClr>
              <a:buSzPts val="1400"/>
              <a:buChar char="○"/>
              <a:defRPr>
                <a:solidFill>
                  <a:srgbClr val="141B4D"/>
                </a:solidFill>
              </a:defRPr>
            </a:lvl8pPr>
            <a:lvl9pPr marL="4114800" lvl="8" indent="-317500" rtl="0">
              <a:spcBef>
                <a:spcPts val="1600"/>
              </a:spcBef>
              <a:spcAft>
                <a:spcPts val="1600"/>
              </a:spcAft>
              <a:buClr>
                <a:srgbClr val="141B4D"/>
              </a:buClr>
              <a:buSzPts val="1400"/>
              <a:buChar char="■"/>
              <a:defRPr>
                <a:solidFill>
                  <a:srgbClr val="141B4D"/>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 right">
  <p:cSld name="SECTION_TITLE_AND_DESCRIPTION_1">
    <p:spTree>
      <p:nvGrpSpPr>
        <p:cNvPr id="1" name="Shape 54"/>
        <p:cNvGrpSpPr/>
        <p:nvPr/>
      </p:nvGrpSpPr>
      <p:grpSpPr>
        <a:xfrm>
          <a:off x="0" y="0"/>
          <a:ext cx="0" cy="0"/>
          <a:chOff x="0" y="0"/>
          <a:chExt cx="0" cy="0"/>
        </a:xfrm>
      </p:grpSpPr>
      <p:sp>
        <p:nvSpPr>
          <p:cNvPr id="55" name="Google Shape;55;p10"/>
          <p:cNvSpPr/>
          <p:nvPr/>
        </p:nvSpPr>
        <p:spPr>
          <a:xfrm flipH="1">
            <a:off x="4571913" y="0"/>
            <a:ext cx="4572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title"/>
          </p:nvPr>
        </p:nvSpPr>
        <p:spPr>
          <a:xfrm>
            <a:off x="212788" y="852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2600"/>
              <a:buNone/>
              <a:defRPr sz="2600">
                <a:solidFill>
                  <a:srgbClr val="FFFFFF"/>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57" name="Google Shape;57;p10"/>
          <p:cNvSpPr txBox="1">
            <a:spLocks noGrp="1"/>
          </p:cNvSpPr>
          <p:nvPr>
            <p:ph type="subTitle" idx="1"/>
          </p:nvPr>
        </p:nvSpPr>
        <p:spPr>
          <a:xfrm>
            <a:off x="212788" y="23222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6B2E1"/>
              </a:buClr>
              <a:buSzPts val="2100"/>
              <a:buNone/>
              <a:defRPr sz="2100">
                <a:solidFill>
                  <a:srgbClr val="66B2E1"/>
                </a:solidFil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8" name="Google Shape;58;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59" name="Google Shape;59;p10"/>
          <p:cNvSpPr/>
          <p:nvPr/>
        </p:nvSpPr>
        <p:spPr>
          <a:xfrm>
            <a:off x="4567204" y="0"/>
            <a:ext cx="54900" cy="51435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rgbClr val="141B4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70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terial">
    <p:bg>
      <p:bgPr>
        <a:solidFill>
          <a:srgbClr val="141B4D"/>
        </a:solidFill>
        <a:effectLst/>
      </p:bgPr>
    </p:bg>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129" name="Google Shape;129;p28"/>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130" name="Google Shape;130;p28"/>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4"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mailto:support@candex.com" TargetMode="Externa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openxmlformats.org/officeDocument/2006/relationships/hyperlink" Target="https://www.candex.com/ordertranslate?activityId=216058104074007125203252106134234144206097149004&amp;discussionId=&amp;recipientUserId=216058104074007125203252106134234144206097149004&amp;lang=pt-BR&amp;resetKey=1928384" TargetMode="External"/><Relationship Id="rId13" Type="http://schemas.openxmlformats.org/officeDocument/2006/relationships/hyperlink" Target="https://www.candex.com/ordertranslate?activityId=216058104074007125203252106134234144206097149004&amp;discussionId=&amp;recipientUserId=216058104074007125203252106134234144206097149004&amp;lang=nl&amp;resetKey=1928384" TargetMode="External"/><Relationship Id="rId18" Type="http://schemas.openxmlformats.org/officeDocument/2006/relationships/hyperlink" Target="https://www.candex.com/ordertranslate?activityId=216058104074007125203252106134234144206097149004&amp;discussionId=&amp;recipientUserId=216058104074007125203252106134234144206097149004&amp;lang=fr&amp;resetKey=1928384" TargetMode="External"/><Relationship Id="rId26" Type="http://schemas.openxmlformats.org/officeDocument/2006/relationships/hyperlink" Target="https://www.candex.com/ordertranslate?activityId=216058104074007125203252106134234144206097149004&amp;discussionId=&amp;recipientUserId=216058104074007125203252106134234144206097149004&amp;lang=se&amp;resetKey=1928384" TargetMode="External"/><Relationship Id="rId3" Type="http://schemas.openxmlformats.org/officeDocument/2006/relationships/image" Target="../media/image8.png"/><Relationship Id="rId21" Type="http://schemas.openxmlformats.org/officeDocument/2006/relationships/hyperlink" Target="https://www.candex.com/ordertranslate?activityId=216058104074007125203252106134234144206097149004&amp;discussionId=&amp;recipientUserId=216058104074007125203252106134234144206097149004&amp;lang=he&amp;resetKey=1928384" TargetMode="External"/><Relationship Id="rId7" Type="http://schemas.openxmlformats.org/officeDocument/2006/relationships/hyperlink" Target="https://www.candex.com/ordertranslate?activityId=216058104074007125203252106134234144206097149004&amp;discussionId=&amp;recipientUserId=216058104074007125203252106134234144206097149004&amp;lang=hu&amp;resetKey=1928384" TargetMode="External"/><Relationship Id="rId12" Type="http://schemas.openxmlformats.org/officeDocument/2006/relationships/hyperlink" Target="https://www.candex.com/ordertranslate?activityId=216058104074007125203252106134234144206097149004&amp;discussionId=&amp;recipientUserId=216058104074007125203252106134234144206097149004&amp;lang=es&amp;resetKey=1928384" TargetMode="External"/><Relationship Id="rId17" Type="http://schemas.openxmlformats.org/officeDocument/2006/relationships/hyperlink" Target="https://www.candex.com/ordertranslate?activityId=216058104074007125203252106134234144206097149004&amp;discussionId=&amp;recipientUserId=216058104074007125203252106134234144206097149004&amp;lang=cs&amp;resetKey=1928384" TargetMode="External"/><Relationship Id="rId25" Type="http://schemas.openxmlformats.org/officeDocument/2006/relationships/hyperlink" Target="https://www.candex.com/ordertranslate?activityId=216058104074007125203252106134234144206097149004&amp;discussionId=&amp;recipientUserId=216058104074007125203252106134234144206097149004&amp;lang=pl&amp;resetKey=1928384" TargetMode="External"/><Relationship Id="rId2" Type="http://schemas.openxmlformats.org/officeDocument/2006/relationships/notesSlide" Target="../notesSlides/notesSlide2.xml"/><Relationship Id="rId16" Type="http://schemas.openxmlformats.org/officeDocument/2006/relationships/hyperlink" Target="https://www.candex.com/ordertranslate?activityId=216058104074007125203252106134234144206097149004&amp;discussionId=&amp;recipientUserId=216058104074007125203252106134234144206097149004&amp;lang=ja&amp;resetKey=1928384" TargetMode="External"/><Relationship Id="rId20" Type="http://schemas.openxmlformats.org/officeDocument/2006/relationships/hyperlink" Target="https://www.candex.com/ordertranslate?activityId=216058104074007125203252106134234144206097149004&amp;discussionId=&amp;recipientUserId=216058104074007125203252106134234144206097149004&amp;lang=fi&amp;resetKey=1928384" TargetMode="External"/><Relationship Id="rId29" Type="http://schemas.openxmlformats.org/officeDocument/2006/relationships/hyperlink" Target="https://www.candex.com/Pricing#faqs" TargetMode="External"/><Relationship Id="rId1" Type="http://schemas.openxmlformats.org/officeDocument/2006/relationships/slideLayout" Target="../slideLayouts/slideLayout15.xml"/><Relationship Id="rId6" Type="http://schemas.openxmlformats.org/officeDocument/2006/relationships/hyperlink" Target="https://www.candex.com/ordertranslate?activityId=216058104074007125203252106134234144206097149004&amp;discussionId=&amp;recipientUserId=216058104074007125203252106134234144206097149004&amp;lang=de&amp;resetKey=1928384" TargetMode="External"/><Relationship Id="rId11" Type="http://schemas.openxmlformats.org/officeDocument/2006/relationships/hyperlink" Target="https://www.candex.com/ordertranslate?activityId=216058104074007125203252106134234144206097149004&amp;discussionId=&amp;recipientUserId=216058104074007125203252106134234144206097149004&amp;lang=id&amp;resetKey=1928384" TargetMode="External"/><Relationship Id="rId24" Type="http://schemas.openxmlformats.org/officeDocument/2006/relationships/hyperlink" Target="https://www.candex.com/ordertranslate?activityId=216058104074007125203252106134234144206097149004&amp;discussionId=&amp;recipientUserId=216058104074007125203252106134234144206097149004&amp;lang=it&amp;resetKey=1928384" TargetMode="External"/><Relationship Id="rId5" Type="http://schemas.openxmlformats.org/officeDocument/2006/relationships/hyperlink" Target="https://www.candex.com/ordertranslate?activityId=216058104074007125203252106134234144206097149004&amp;discussionId=&amp;recipientUserId=216058104074007125203252106134234144206097149004&amp;lang=en&amp;resetKey=1928384" TargetMode="External"/><Relationship Id="rId15" Type="http://schemas.openxmlformats.org/officeDocument/2006/relationships/hyperlink" Target="https://www.candex.com/ordertranslate?activityId=216058104074007125203252106134234144206097149004&amp;discussionId=&amp;recipientUserId=216058104074007125203252106134234144206097149004&amp;lang=tr&amp;resetKey=1928384" TargetMode="External"/><Relationship Id="rId23" Type="http://schemas.openxmlformats.org/officeDocument/2006/relationships/hyperlink" Target="https://www.candex.com/ordertranslate?activityId=216058104074007125203252106134234144206097149004&amp;discussionId=&amp;recipientUserId=216058104074007125203252106134234144206097149004&amp;lang=da&amp;resetKey=1928384" TargetMode="External"/><Relationship Id="rId28" Type="http://schemas.openxmlformats.org/officeDocument/2006/relationships/hyperlink" Target="https://www.candex.com/ordertranslate?activityId=216058104074007125203252106134234144206097149004&amp;discussionId=&amp;recipientUserId=216058104074007125203252106134234144206097149004&amp;lang=zh-TW&amp;resetKey=1928384" TargetMode="External"/><Relationship Id="rId10" Type="http://schemas.openxmlformats.org/officeDocument/2006/relationships/hyperlink" Target="https://www.candex.com/ordertranslate?activityId=216058104074007125203252106134234144206097149004&amp;discussionId=&amp;recipientUserId=216058104074007125203252106134234144206097149004&amp;lang=ko&amp;resetKey=1928384" TargetMode="External"/><Relationship Id="rId19" Type="http://schemas.openxmlformats.org/officeDocument/2006/relationships/hyperlink" Target="https://www.candex.com/ordertranslate?activityId=216058104074007125203252106134234144206097149004&amp;discussionId=&amp;recipientUserId=216058104074007125203252106134234144206097149004&amp;lang=no&amp;resetKey=1928384" TargetMode="External"/><Relationship Id="rId31" Type="http://schemas.openxmlformats.org/officeDocument/2006/relationships/image" Target="../media/image10.png"/><Relationship Id="rId4" Type="http://schemas.openxmlformats.org/officeDocument/2006/relationships/hyperlink" Target="https://dev.candex.com/Registration/NewCompany/1928384?utm_source=cxemail&amp;redirectUrl=%2Femailrouter%2Factivitypaymentrequest%3FactivityId%3D216058104074007125203252106134234144206097149004%26discussionId%3D" TargetMode="External"/><Relationship Id="rId9" Type="http://schemas.openxmlformats.org/officeDocument/2006/relationships/hyperlink" Target="https://www.candex.com/ordertranslate?activityId=216058104074007125203252106134234144206097149004&amp;discussionId=&amp;recipientUserId=216058104074007125203252106134234144206097149004&amp;lang=vi&amp;resetKey=1928384" TargetMode="External"/><Relationship Id="rId14" Type="http://schemas.openxmlformats.org/officeDocument/2006/relationships/hyperlink" Target="https://www.candex.com/ordertranslate?activityId=216058104074007125203252106134234144206097149004&amp;discussionId=&amp;recipientUserId=216058104074007125203252106134234144206097149004&amp;lang=ro&amp;resetKey=1928384" TargetMode="External"/><Relationship Id="rId22" Type="http://schemas.openxmlformats.org/officeDocument/2006/relationships/hyperlink" Target="https://www.candex.com/ordertranslate?activityId=216058104074007125203252106134234144206097149004&amp;discussionId=&amp;recipientUserId=216058104074007125203252106134234144206097149004&amp;lang=zh-CN&amp;resetKey=1928384" TargetMode="External"/><Relationship Id="rId27" Type="http://schemas.openxmlformats.org/officeDocument/2006/relationships/hyperlink" Target="https://www.candex.com/ordertranslate?activityId=216058104074007125203252106134234144206097149004&amp;discussionId=&amp;recipientUserId=216058104074007125203252106134234144206097149004&amp;lang=ar&amp;resetKey=1928384" TargetMode="External"/><Relationship Id="rId30"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irs.gov/pub/irs-pdf/fw9.pdf" TargetMode="External"/><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20.pn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8.png"/><Relationship Id="rId4" Type="http://schemas.openxmlformats.org/officeDocument/2006/relationships/image" Target="../media/image13.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5.png"/><Relationship Id="rId11" Type="http://schemas.openxmlformats.org/officeDocument/2006/relationships/image" Target="../media/image24.png"/><Relationship Id="rId5" Type="http://schemas.openxmlformats.org/officeDocument/2006/relationships/image" Target="../media/image14.png"/><Relationship Id="rId10" Type="http://schemas.openxmlformats.org/officeDocument/2006/relationships/hyperlink" Target="mailto:zach@miller.com" TargetMode="External"/><Relationship Id="rId4" Type="http://schemas.openxmlformats.org/officeDocument/2006/relationships/image" Target="../media/image13.png"/><Relationship Id="rId9" Type="http://schemas.openxmlformats.org/officeDocument/2006/relationships/image" Target="../media/image23.pn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12.png"/><Relationship Id="rId7" Type="http://schemas.openxmlformats.org/officeDocument/2006/relationships/image" Target="../media/image17.png"/><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6.png"/><Relationship Id="rId11" Type="http://schemas.openxmlformats.org/officeDocument/2006/relationships/image" Target="../media/image28.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candex.com/Pricing#faqs"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3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1"/>
        <p:cNvGrpSpPr/>
        <p:nvPr/>
      </p:nvGrpSpPr>
      <p:grpSpPr>
        <a:xfrm>
          <a:off x="0" y="0"/>
          <a:ext cx="0" cy="0"/>
          <a:chOff x="0" y="0"/>
          <a:chExt cx="0" cy="0"/>
        </a:xfrm>
      </p:grpSpPr>
      <p:pic>
        <p:nvPicPr>
          <p:cNvPr id="9" name="Picture 8" descr="A black background with dots&#10;&#10;AI-generated content may be incorrect.">
            <a:extLst>
              <a:ext uri="{FF2B5EF4-FFF2-40B4-BE49-F238E27FC236}">
                <a16:creationId xmlns:a16="http://schemas.microsoft.com/office/drawing/2014/main" id="{997A78C3-4DF0-1656-A126-723FBA262121}"/>
              </a:ext>
            </a:extLst>
          </p:cNvPr>
          <p:cNvPicPr>
            <a:picLocks noChangeAspect="1"/>
          </p:cNvPicPr>
          <p:nvPr/>
        </p:nvPicPr>
        <p:blipFill>
          <a:blip r:embed="rId3"/>
          <a:stretch>
            <a:fillRect/>
          </a:stretch>
        </p:blipFill>
        <p:spPr>
          <a:xfrm>
            <a:off x="571" y="38416"/>
            <a:ext cx="9142857" cy="5066667"/>
          </a:xfrm>
          <a:prstGeom prst="rect">
            <a:avLst/>
          </a:prstGeom>
        </p:spPr>
      </p:pic>
      <p:pic>
        <p:nvPicPr>
          <p:cNvPr id="463" name="Google Shape;463;p102"/>
          <p:cNvPicPr preferRelativeResize="0"/>
          <p:nvPr/>
        </p:nvPicPr>
        <p:blipFill rotWithShape="1">
          <a:blip r:embed="rId4">
            <a:alphaModFix/>
            <a:duotone>
              <a:schemeClr val="accent3">
                <a:shade val="45000"/>
                <a:satMod val="135000"/>
              </a:schemeClr>
              <a:prstClr val="white"/>
            </a:duotone>
          </a:blip>
          <a:srcRect r="18066"/>
          <a:stretch/>
        </p:blipFill>
        <p:spPr>
          <a:xfrm>
            <a:off x="3889200" y="2910500"/>
            <a:ext cx="5254649" cy="2233000"/>
          </a:xfrm>
          <a:prstGeom prst="rect">
            <a:avLst/>
          </a:prstGeom>
          <a:noFill/>
          <a:ln>
            <a:noFill/>
          </a:ln>
        </p:spPr>
      </p:pic>
      <p:grpSp>
        <p:nvGrpSpPr>
          <p:cNvPr id="465" name="Google Shape;465;p102"/>
          <p:cNvGrpSpPr/>
          <p:nvPr/>
        </p:nvGrpSpPr>
        <p:grpSpPr>
          <a:xfrm>
            <a:off x="150" y="3891322"/>
            <a:ext cx="2458237" cy="350252"/>
            <a:chOff x="-6442" y="3977523"/>
            <a:chExt cx="4726500" cy="252470"/>
          </a:xfrm>
        </p:grpSpPr>
        <p:sp>
          <p:nvSpPr>
            <p:cNvPr id="466" name="Google Shape;466;p102"/>
            <p:cNvSpPr/>
            <p:nvPr/>
          </p:nvSpPr>
          <p:spPr>
            <a:xfrm>
              <a:off x="-6425" y="3977523"/>
              <a:ext cx="189234" cy="252327"/>
            </a:xfrm>
            <a:prstGeom prst="rect">
              <a:avLst/>
            </a:prstGeom>
            <a:solidFill>
              <a:srgbClr val="CC0033"/>
            </a:solidFill>
            <a:ln>
              <a:noFill/>
            </a:ln>
          </p:spPr>
          <p:txBody>
            <a:bodyPr spcFirstLastPara="1" wrap="square" lIns="120125" tIns="120125" rIns="120125" bIns="120125" anchor="ctr" anchorCtr="0">
              <a:noAutofit/>
            </a:bodyPr>
            <a:lstStyle/>
            <a:p>
              <a:pPr marL="342900"/>
              <a:endParaRPr>
                <a:solidFill>
                  <a:srgbClr val="FFFFFF"/>
                </a:solidFill>
                <a:latin typeface="Roboto Medium"/>
                <a:ea typeface="Roboto Medium"/>
              </a:endParaRPr>
            </a:p>
          </p:txBody>
        </p:sp>
        <p:sp>
          <p:nvSpPr>
            <p:cNvPr id="467" name="Google Shape;467;p102"/>
            <p:cNvSpPr/>
            <p:nvPr/>
          </p:nvSpPr>
          <p:spPr>
            <a:xfrm>
              <a:off x="-6442" y="3977666"/>
              <a:ext cx="4726500" cy="252327"/>
            </a:xfrm>
            <a:prstGeom prst="roundRect">
              <a:avLst>
                <a:gd name="adj" fmla="val 16667"/>
              </a:avLst>
            </a:prstGeom>
            <a:solidFill>
              <a:schemeClr val="tx2">
                <a:lumMod val="75000"/>
              </a:schemeClr>
            </a:solidFill>
            <a:ln>
              <a:noFill/>
            </a:ln>
          </p:spPr>
          <p:txBody>
            <a:bodyPr spcFirstLastPara="1" wrap="square" lIns="120125" tIns="120125" rIns="120125" bIns="120125" anchor="ctr" anchorCtr="0">
              <a:noAutofit/>
            </a:bodyPr>
            <a:lstStyle/>
            <a:p>
              <a:pPr marL="342900"/>
              <a:r>
                <a:rPr lang="en" dirty="0">
                  <a:solidFill>
                    <a:srgbClr val="FFFFFF"/>
                  </a:solidFill>
                  <a:latin typeface="Roboto Medium"/>
                  <a:ea typeface="Roboto Medium"/>
                  <a:sym typeface="Roboto Medium"/>
                </a:rPr>
                <a:t>Supplier Experience</a:t>
              </a:r>
              <a:endParaRPr dirty="0">
                <a:solidFill>
                  <a:srgbClr val="FFFFFF"/>
                </a:solidFill>
                <a:latin typeface="Roboto Medium"/>
                <a:ea typeface="Roboto Medium"/>
                <a:sym typeface="Roboto Medium"/>
              </a:endParaRPr>
            </a:p>
          </p:txBody>
        </p:sp>
      </p:grpSp>
      <p:grpSp>
        <p:nvGrpSpPr>
          <p:cNvPr id="2" name="Google Shape;465;p102">
            <a:extLst>
              <a:ext uri="{FF2B5EF4-FFF2-40B4-BE49-F238E27FC236}">
                <a16:creationId xmlns:a16="http://schemas.microsoft.com/office/drawing/2014/main" id="{89A940CA-BCC9-1843-0D05-E441F002B0C6}"/>
              </a:ext>
            </a:extLst>
          </p:cNvPr>
          <p:cNvGrpSpPr/>
          <p:nvPr/>
        </p:nvGrpSpPr>
        <p:grpSpPr>
          <a:xfrm>
            <a:off x="-3115036" y="887577"/>
            <a:ext cx="7008221" cy="1476061"/>
            <a:chOff x="-6425" y="3503559"/>
            <a:chExt cx="9365522" cy="1063981"/>
          </a:xfrm>
        </p:grpSpPr>
        <p:sp>
          <p:nvSpPr>
            <p:cNvPr id="4" name="Google Shape;467;p102">
              <a:extLst>
                <a:ext uri="{FF2B5EF4-FFF2-40B4-BE49-F238E27FC236}">
                  <a16:creationId xmlns:a16="http://schemas.microsoft.com/office/drawing/2014/main" id="{B5071892-FD08-6FAC-28CE-5DA93D7B9458}"/>
                </a:ext>
              </a:extLst>
            </p:cNvPr>
            <p:cNvSpPr/>
            <p:nvPr/>
          </p:nvSpPr>
          <p:spPr>
            <a:xfrm>
              <a:off x="4439001" y="3503559"/>
              <a:ext cx="4920096" cy="1063981"/>
            </a:xfrm>
            <a:prstGeom prst="roundRect">
              <a:avLst>
                <a:gd name="adj" fmla="val 16667"/>
              </a:avLst>
            </a:prstGeom>
            <a:solidFill>
              <a:srgbClr val="CC0033"/>
            </a:solidFill>
            <a:ln>
              <a:noFill/>
            </a:ln>
          </p:spPr>
          <p:txBody>
            <a:bodyPr spcFirstLastPara="1" wrap="square" lIns="120125" tIns="120125" rIns="120125" bIns="120125" anchor="ctr" anchorCtr="0">
              <a:noAutofit/>
            </a:bodyPr>
            <a:lstStyle/>
            <a:p>
              <a:pPr marL="342900" lvl="0" indent="0" algn="l" rtl="0">
                <a:spcBef>
                  <a:spcPts val="0"/>
                </a:spcBef>
                <a:spcAft>
                  <a:spcPts val="0"/>
                </a:spcAft>
                <a:buNone/>
              </a:pPr>
              <a:endParaRPr dirty="0">
                <a:solidFill>
                  <a:srgbClr val="FFFFFF"/>
                </a:solidFill>
                <a:latin typeface="Roboto Medium"/>
                <a:ea typeface="Roboto Medium"/>
                <a:cs typeface="Roboto Medium"/>
                <a:sym typeface="Roboto Medium"/>
              </a:endParaRPr>
            </a:p>
          </p:txBody>
        </p:sp>
        <p:sp>
          <p:nvSpPr>
            <p:cNvPr id="3" name="Google Shape;466;p102">
              <a:extLst>
                <a:ext uri="{FF2B5EF4-FFF2-40B4-BE49-F238E27FC236}">
                  <a16:creationId xmlns:a16="http://schemas.microsoft.com/office/drawing/2014/main" id="{F4FF0D96-F1A0-8335-0EF3-E3A9AF142B53}"/>
                </a:ext>
              </a:extLst>
            </p:cNvPr>
            <p:cNvSpPr/>
            <p:nvPr/>
          </p:nvSpPr>
          <p:spPr>
            <a:xfrm>
              <a:off x="-6425" y="3675150"/>
              <a:ext cx="178200" cy="554700"/>
            </a:xfrm>
            <a:prstGeom prst="rect">
              <a:avLst/>
            </a:prstGeom>
            <a:solidFill>
              <a:srgbClr val="66B2E1"/>
            </a:solidFill>
            <a:ln>
              <a:noFill/>
            </a:ln>
          </p:spPr>
          <p:txBody>
            <a:bodyPr spcFirstLastPara="1" wrap="square" lIns="120125" tIns="120125" rIns="120125" bIns="120125" anchor="ctr" anchorCtr="0">
              <a:noAutofit/>
            </a:bodyPr>
            <a:lstStyle/>
            <a:p>
              <a:pPr marL="0" lvl="0" indent="0" algn="l" rtl="0">
                <a:spcBef>
                  <a:spcPts val="0"/>
                </a:spcBef>
                <a:spcAft>
                  <a:spcPts val="0"/>
                </a:spcAft>
                <a:buNone/>
              </a:pPr>
              <a:endParaRPr/>
            </a:p>
          </p:txBody>
        </p:sp>
      </p:grpSp>
      <p:sp>
        <p:nvSpPr>
          <p:cNvPr id="464" name="Google Shape;464;p102"/>
          <p:cNvSpPr txBox="1"/>
          <p:nvPr/>
        </p:nvSpPr>
        <p:spPr>
          <a:xfrm>
            <a:off x="494775" y="1829000"/>
            <a:ext cx="4441500" cy="375600"/>
          </a:xfrm>
          <a:prstGeom prst="rect">
            <a:avLst/>
          </a:prstGeom>
          <a:noFill/>
          <a:ln>
            <a:noFill/>
          </a:ln>
        </p:spPr>
        <p:txBody>
          <a:bodyPr spcFirstLastPara="1" wrap="square" lIns="0" tIns="91425" rIns="0" bIns="91425" anchor="ctr" anchorCtr="0">
            <a:noAutofit/>
          </a:bodyPr>
          <a:lstStyle/>
          <a:p>
            <a:pPr marL="0" lvl="0" indent="0" algn="l" rtl="0">
              <a:spcBef>
                <a:spcPts val="0"/>
              </a:spcBef>
              <a:spcAft>
                <a:spcPts val="0"/>
              </a:spcAft>
              <a:buNone/>
            </a:pPr>
            <a:r>
              <a:rPr lang="en" sz="3000" dirty="0">
                <a:solidFill>
                  <a:schemeClr val="bg1"/>
                </a:solidFill>
                <a:latin typeface="Roboto"/>
                <a:ea typeface="Roboto"/>
                <a:cs typeface="Roboto"/>
                <a:sym typeface="Roboto"/>
              </a:rPr>
              <a:t>The fast track</a:t>
            </a:r>
            <a:endParaRPr sz="3000" dirty="0">
              <a:solidFill>
                <a:schemeClr val="bg1"/>
              </a:solidFill>
              <a:latin typeface="Roboto"/>
              <a:ea typeface="Roboto"/>
              <a:cs typeface="Roboto"/>
              <a:sym typeface="Roboto"/>
            </a:endParaRPr>
          </a:p>
        </p:txBody>
      </p:sp>
      <p:pic>
        <p:nvPicPr>
          <p:cNvPr id="462" name="Google Shape;462;p102"/>
          <p:cNvPicPr preferRelativeResize="0"/>
          <p:nvPr/>
        </p:nvPicPr>
        <p:blipFill>
          <a:blip r:embed="rId5">
            <a:alphaModFix/>
          </a:blip>
          <a:stretch>
            <a:fillRect/>
          </a:stretch>
        </p:blipFill>
        <p:spPr>
          <a:xfrm>
            <a:off x="474342" y="1075005"/>
            <a:ext cx="3172966" cy="550603"/>
          </a:xfrm>
          <a:prstGeom prst="rect">
            <a:avLst/>
          </a:prstGeom>
          <a:noFill/>
          <a:ln>
            <a:noFill/>
          </a:ln>
        </p:spPr>
      </p:pic>
      <p:pic>
        <p:nvPicPr>
          <p:cNvPr id="7" name="Picture 6" descr="A black background with a black square&#10;&#10;AI-generated content may be incorrect.">
            <a:extLst>
              <a:ext uri="{FF2B5EF4-FFF2-40B4-BE49-F238E27FC236}">
                <a16:creationId xmlns:a16="http://schemas.microsoft.com/office/drawing/2014/main" id="{4C3A0F9C-EB3D-68E6-2F49-1D5DB48106AD}"/>
              </a:ext>
            </a:extLst>
          </p:cNvPr>
          <p:cNvPicPr>
            <a:picLocks noChangeAspect="1"/>
          </p:cNvPicPr>
          <p:nvPr/>
        </p:nvPicPr>
        <p:blipFill>
          <a:blip r:embed="rId6"/>
          <a:srcRect t="-4095" r="41308"/>
          <a:stretch/>
        </p:blipFill>
        <p:spPr>
          <a:xfrm>
            <a:off x="6946604" y="322063"/>
            <a:ext cx="1878419" cy="56551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65"/>
          <p:cNvSpPr txBox="1"/>
          <p:nvPr/>
        </p:nvSpPr>
        <p:spPr>
          <a:xfrm>
            <a:off x="1276575" y="4030200"/>
            <a:ext cx="6591000" cy="338700"/>
          </a:xfrm>
          <a:prstGeom prst="rect">
            <a:avLst/>
          </a:prstGeom>
          <a:noFill/>
          <a:ln>
            <a:noFill/>
          </a:ln>
        </p:spPr>
        <p:txBody>
          <a:bodyPr spcFirstLastPara="1" wrap="square" lIns="91425" tIns="91425" rIns="91425" bIns="91425" anchor="t" anchorCtr="0">
            <a:spAutoFit/>
          </a:bodyPr>
          <a:lstStyle/>
          <a:p>
            <a:pPr marL="0" lvl="0" indent="0" algn="ctr" rtl="0">
              <a:lnSpc>
                <a:spcPct val="114000"/>
              </a:lnSpc>
              <a:spcBef>
                <a:spcPts val="0"/>
              </a:spcBef>
              <a:spcAft>
                <a:spcPts val="0"/>
              </a:spcAft>
              <a:buNone/>
            </a:pPr>
            <a:r>
              <a:rPr lang="en" sz="1000" b="1">
                <a:solidFill>
                  <a:srgbClr val="63B3DF"/>
                </a:solidFill>
                <a:latin typeface="Roboto"/>
                <a:ea typeface="Roboto"/>
                <a:cs typeface="Roboto"/>
                <a:sym typeface="Roboto"/>
              </a:rPr>
              <a:t>www.candex.com/help</a:t>
            </a:r>
            <a:r>
              <a:rPr lang="en" sz="1000" b="1">
                <a:solidFill>
                  <a:srgbClr val="B3C1D6"/>
                </a:solidFill>
                <a:latin typeface="Roboto"/>
                <a:ea typeface="Roboto"/>
                <a:cs typeface="Roboto"/>
                <a:sym typeface="Roboto"/>
              </a:rPr>
              <a:t>      </a:t>
            </a:r>
            <a:r>
              <a:rPr lang="en" sz="1000" b="1">
                <a:solidFill>
                  <a:srgbClr val="444B78"/>
                </a:solidFill>
                <a:latin typeface="Roboto"/>
                <a:ea typeface="Roboto"/>
                <a:cs typeface="Roboto"/>
                <a:sym typeface="Roboto"/>
              </a:rPr>
              <a:t>| </a:t>
            </a:r>
            <a:r>
              <a:rPr lang="en" sz="1000" b="1">
                <a:solidFill>
                  <a:srgbClr val="B3C1D6"/>
                </a:solidFill>
                <a:latin typeface="Roboto"/>
                <a:ea typeface="Roboto"/>
                <a:cs typeface="Roboto"/>
                <a:sym typeface="Roboto"/>
              </a:rPr>
              <a:t>     </a:t>
            </a:r>
            <a:r>
              <a:rPr lang="en" sz="1000" b="1">
                <a:solidFill>
                  <a:srgbClr val="63B3DF"/>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support@candex.com</a:t>
            </a:r>
            <a:endParaRPr/>
          </a:p>
        </p:txBody>
      </p:sp>
      <p:sp>
        <p:nvSpPr>
          <p:cNvPr id="834" name="Google Shape;834;p65"/>
          <p:cNvSpPr txBox="1"/>
          <p:nvPr/>
        </p:nvSpPr>
        <p:spPr>
          <a:xfrm>
            <a:off x="505650" y="1814350"/>
            <a:ext cx="81327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dirty="0">
                <a:solidFill>
                  <a:schemeClr val="bg2">
                    <a:lumMod val="50000"/>
                  </a:schemeClr>
                </a:solidFill>
                <a:latin typeface="Roboto"/>
                <a:ea typeface="Roboto"/>
                <a:cs typeface="Roboto"/>
                <a:sym typeface="Roboto"/>
              </a:rPr>
              <a:t>Questions?</a:t>
            </a:r>
            <a:endParaRPr sz="3000" b="1" dirty="0">
              <a:solidFill>
                <a:schemeClr val="bg2">
                  <a:lumMod val="50000"/>
                </a:schemeClr>
              </a:solidFill>
              <a:latin typeface="Roboto"/>
              <a:ea typeface="Roboto"/>
              <a:cs typeface="Roboto"/>
              <a:sym typeface="Roboto"/>
            </a:endParaRPr>
          </a:p>
        </p:txBody>
      </p:sp>
      <p:sp>
        <p:nvSpPr>
          <p:cNvPr id="835" name="Google Shape;835;p65"/>
          <p:cNvSpPr txBox="1">
            <a:spLocks noGrp="1"/>
          </p:cNvSpPr>
          <p:nvPr>
            <p:ph type="sldNum" idx="12"/>
          </p:nvPr>
        </p:nvSpPr>
        <p:spPr>
          <a:xfrm>
            <a:off x="8700950" y="4749900"/>
            <a:ext cx="371100" cy="393600"/>
          </a:xfrm>
          <a:prstGeom prst="rect">
            <a:avLst/>
          </a:prstGeom>
          <a:solidFill>
            <a:schemeClr val="tx2">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chemeClr val="lt1"/>
                </a:solidFill>
              </a:rPr>
              <a:t>10</a:t>
            </a:fld>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2"/>
        <p:cNvGrpSpPr/>
        <p:nvPr/>
      </p:nvGrpSpPr>
      <p:grpSpPr>
        <a:xfrm>
          <a:off x="0" y="0"/>
          <a:ext cx="0" cy="0"/>
          <a:chOff x="0" y="0"/>
          <a:chExt cx="0" cy="0"/>
        </a:xfrm>
      </p:grpSpPr>
      <p:sp>
        <p:nvSpPr>
          <p:cNvPr id="263" name="Google Shape;263;p57"/>
          <p:cNvSpPr/>
          <p:nvPr/>
        </p:nvSpPr>
        <p:spPr>
          <a:xfrm>
            <a:off x="3507425" y="172800"/>
            <a:ext cx="4258200" cy="4910400"/>
          </a:xfrm>
          <a:prstGeom prst="rect">
            <a:avLst/>
          </a:prstGeom>
          <a:solidFill>
            <a:srgbClr val="FFFFFF"/>
          </a:solidFill>
          <a:ln w="9525" cap="flat" cmpd="sng">
            <a:solidFill>
              <a:schemeClr val="tx2">
                <a:lumMod val="75000"/>
              </a:schemeClr>
            </a:solidFill>
            <a:prstDash val="solid"/>
            <a:round/>
            <a:headEnd type="none" w="sm" len="sm"/>
            <a:tailEnd type="none" w="sm" len="sm"/>
          </a:ln>
          <a:effectLst>
            <a:outerShdw blurRad="342900" dist="19050" dir="5400000" algn="bl" rotWithShape="0">
              <a:srgbClr val="000000">
                <a:alpha val="9800"/>
              </a:srgbClr>
            </a:outerShdw>
          </a:effectLst>
        </p:spPr>
        <p:txBody>
          <a:bodyPr spcFirstLastPara="1" wrap="square" lIns="63700" tIns="63700" rIns="63700" bIns="63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68" name="Google Shape;268;p57"/>
          <p:cNvCxnSpPr>
            <a:cxnSpLocks/>
          </p:cNvCxnSpPr>
          <p:nvPr/>
        </p:nvCxnSpPr>
        <p:spPr>
          <a:xfrm>
            <a:off x="5291240" y="1944647"/>
            <a:ext cx="0" cy="0"/>
          </a:xfrm>
          <a:prstGeom prst="straightConnector1">
            <a:avLst/>
          </a:prstGeom>
          <a:noFill/>
          <a:ln w="9525" cap="flat" cmpd="sng">
            <a:solidFill>
              <a:srgbClr val="595959"/>
            </a:solidFill>
            <a:prstDash val="solid"/>
            <a:round/>
            <a:headEnd type="none" w="sm" len="sm"/>
            <a:tailEnd type="none" w="sm" len="sm"/>
          </a:ln>
        </p:spPr>
      </p:cxnSp>
      <p:cxnSp>
        <p:nvCxnSpPr>
          <p:cNvPr id="269" name="Google Shape;269;p57"/>
          <p:cNvCxnSpPr>
            <a:cxnSpLocks/>
          </p:cNvCxnSpPr>
          <p:nvPr/>
        </p:nvCxnSpPr>
        <p:spPr>
          <a:xfrm>
            <a:off x="5291240" y="1944647"/>
            <a:ext cx="0" cy="0"/>
          </a:xfrm>
          <a:prstGeom prst="straightConnector1">
            <a:avLst/>
          </a:prstGeom>
          <a:noFill/>
          <a:ln w="9525" cap="flat" cmpd="sng">
            <a:solidFill>
              <a:srgbClr val="595959"/>
            </a:solidFill>
            <a:prstDash val="solid"/>
            <a:round/>
            <a:headEnd type="none" w="sm" len="sm"/>
            <a:tailEnd type="none" w="sm" len="sm"/>
          </a:ln>
        </p:spPr>
      </p:cxnSp>
      <p:graphicFrame>
        <p:nvGraphicFramePr>
          <p:cNvPr id="272" name="Google Shape;272;p57"/>
          <p:cNvGraphicFramePr/>
          <p:nvPr>
            <p:extLst>
              <p:ext uri="{D42A27DB-BD31-4B8C-83A1-F6EECF244321}">
                <p14:modId xmlns:p14="http://schemas.microsoft.com/office/powerpoint/2010/main" val="3941400273"/>
              </p:ext>
            </p:extLst>
          </p:nvPr>
        </p:nvGraphicFramePr>
        <p:xfrm>
          <a:off x="304808" y="624693"/>
          <a:ext cx="1853425" cy="2291030"/>
        </p:xfrm>
        <a:graphic>
          <a:graphicData uri="http://schemas.openxmlformats.org/drawingml/2006/table">
            <a:tbl>
              <a:tblPr>
                <a:noFill/>
                <a:tableStyleId>{FC00899F-DB3D-464D-8822-DD30D647D428}</a:tableStyleId>
              </a:tblPr>
              <a:tblGrid>
                <a:gridCol w="1853425">
                  <a:extLst>
                    <a:ext uri="{9D8B030D-6E8A-4147-A177-3AD203B41FA5}">
                      <a16:colId xmlns:a16="http://schemas.microsoft.com/office/drawing/2014/main" val="20000"/>
                    </a:ext>
                  </a:extLst>
                </a:gridCol>
              </a:tblGrid>
              <a:tr h="449275">
                <a:tc>
                  <a:txBody>
                    <a:bodyPr/>
                    <a:lstStyle/>
                    <a:p>
                      <a:pPr marL="0" marR="0" lvl="0" indent="0" algn="l" rtl="0">
                        <a:lnSpc>
                          <a:spcPct val="100000"/>
                        </a:lnSpc>
                        <a:spcBef>
                          <a:spcPts val="0"/>
                        </a:spcBef>
                        <a:spcAft>
                          <a:spcPts val="0"/>
                        </a:spcAft>
                        <a:buClr>
                          <a:srgbClr val="000000"/>
                        </a:buClr>
                        <a:buSzPts val="2600"/>
                        <a:buFont typeface="Arial"/>
                        <a:buNone/>
                      </a:pPr>
                      <a:r>
                        <a:rPr lang="en-US" sz="2600" dirty="0">
                          <a:solidFill>
                            <a:srgbClr val="CC0033"/>
                          </a:solidFill>
                          <a:latin typeface="Roboto"/>
                          <a:ea typeface="Roboto"/>
                          <a:cs typeface="Roboto"/>
                          <a:sym typeface="Roboto"/>
                        </a:rPr>
                        <a:t>Supplier</a:t>
                      </a:r>
                      <a:r>
                        <a:rPr lang="en" sz="2600" u="none" strike="noStrike" cap="none" dirty="0">
                          <a:solidFill>
                            <a:srgbClr val="CC0033"/>
                          </a:solidFill>
                          <a:latin typeface="Roboto"/>
                          <a:ea typeface="Roboto"/>
                          <a:cs typeface="Roboto"/>
                          <a:sym typeface="Roboto"/>
                        </a:rPr>
                        <a:t> Invite</a:t>
                      </a:r>
                      <a:endParaRPr sz="2600" u="none" strike="noStrike" cap="none"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9275">
                <a:tc>
                  <a:txBody>
                    <a:bodyPr/>
                    <a:lstStyle/>
                    <a:p>
                      <a:pPr marL="171450" marR="0" lvl="0" indent="-120650" algn="l" rtl="0">
                        <a:lnSpc>
                          <a:spcPct val="100000"/>
                        </a:lnSpc>
                        <a:spcBef>
                          <a:spcPts val="0"/>
                        </a:spcBef>
                        <a:spcAft>
                          <a:spcPts val="0"/>
                        </a:spcAft>
                        <a:buClrTx/>
                        <a:buSzPts val="1000"/>
                        <a:buFont typeface="Roboto"/>
                        <a:buChar char="⇢"/>
                      </a:pPr>
                      <a:r>
                        <a:rPr lang="en" sz="1000" u="none" strike="noStrike" cap="none" dirty="0">
                          <a:solidFill>
                            <a:schemeClr val="bg2">
                              <a:lumMod val="50000"/>
                            </a:schemeClr>
                          </a:solidFill>
                          <a:latin typeface="Roboto"/>
                          <a:ea typeface="Roboto"/>
                          <a:cs typeface="Roboto"/>
                          <a:sym typeface="Roboto"/>
                        </a:rPr>
                        <a:t>This email is sent once the PO is approved</a:t>
                      </a:r>
                      <a:endParaRPr sz="1000" u="none" strike="noStrike" cap="none" dirty="0">
                        <a:solidFill>
                          <a:schemeClr val="bg2">
                            <a:lumMod val="50000"/>
                          </a:schemeClr>
                        </a:solidFill>
                        <a:latin typeface="Roboto"/>
                        <a:ea typeface="Roboto"/>
                        <a:cs typeface="Roboto"/>
                        <a:sym typeface="Roboto"/>
                      </a:endParaRPr>
                    </a:p>
                    <a:p>
                      <a:pPr marL="171450" marR="0" lvl="0" indent="-120650" algn="l" rtl="0">
                        <a:lnSpc>
                          <a:spcPct val="100000"/>
                        </a:lnSpc>
                        <a:spcBef>
                          <a:spcPts val="1000"/>
                        </a:spcBef>
                        <a:spcAft>
                          <a:spcPts val="0"/>
                        </a:spcAft>
                        <a:buClrTx/>
                        <a:buSzPts val="1000"/>
                        <a:buFont typeface="Roboto"/>
                        <a:buChar char="⇢"/>
                      </a:pPr>
                      <a:r>
                        <a:rPr lang="en" sz="1000" u="none" strike="noStrike" cap="none" dirty="0">
                          <a:solidFill>
                            <a:schemeClr val="bg2">
                              <a:lumMod val="50000"/>
                            </a:schemeClr>
                          </a:solidFill>
                          <a:latin typeface="Roboto"/>
                          <a:ea typeface="Roboto"/>
                          <a:cs typeface="Roboto"/>
                          <a:sym typeface="Roboto"/>
                        </a:rPr>
                        <a:t>Reminders are sent regularly to get </a:t>
                      </a:r>
                      <a:r>
                        <a:rPr lang="en-US" sz="1000" dirty="0">
                          <a:solidFill>
                            <a:schemeClr val="bg2">
                              <a:lumMod val="50000"/>
                            </a:schemeClr>
                          </a:solidFill>
                          <a:latin typeface="Roboto"/>
                          <a:ea typeface="Roboto"/>
                          <a:cs typeface="Roboto"/>
                          <a:sym typeface="Roboto"/>
                        </a:rPr>
                        <a:t>supplier</a:t>
                      </a:r>
                      <a:r>
                        <a:rPr lang="en" sz="1000" u="none" strike="noStrike" cap="none" dirty="0">
                          <a:solidFill>
                            <a:schemeClr val="bg2">
                              <a:lumMod val="50000"/>
                            </a:schemeClr>
                          </a:solidFill>
                          <a:latin typeface="Roboto"/>
                          <a:ea typeface="Roboto"/>
                          <a:cs typeface="Roboto"/>
                          <a:sym typeface="Roboto"/>
                        </a:rPr>
                        <a:t> acceptance: </a:t>
                      </a:r>
                      <a:r>
                        <a:rPr lang="en" sz="1000" dirty="0">
                          <a:solidFill>
                            <a:schemeClr val="bg2">
                              <a:lumMod val="50000"/>
                            </a:schemeClr>
                          </a:solidFill>
                          <a:latin typeface="Roboto"/>
                          <a:ea typeface="Roboto"/>
                          <a:cs typeface="Roboto"/>
                          <a:sym typeface="Roboto"/>
                        </a:rPr>
                        <a:t>: </a:t>
                      </a:r>
                      <a:br>
                        <a:rPr lang="en" sz="1000" dirty="0">
                          <a:solidFill>
                            <a:schemeClr val="bg2">
                              <a:lumMod val="50000"/>
                            </a:schemeClr>
                          </a:solidFill>
                          <a:latin typeface="Roboto"/>
                          <a:ea typeface="Roboto"/>
                          <a:cs typeface="Roboto"/>
                          <a:sym typeface="Roboto"/>
                        </a:rPr>
                      </a:br>
                      <a:r>
                        <a:rPr lang="en" sz="1000" dirty="0">
                          <a:solidFill>
                            <a:schemeClr val="bg2">
                              <a:lumMod val="50000"/>
                            </a:schemeClr>
                          </a:solidFill>
                          <a:latin typeface="Roboto"/>
                          <a:ea typeface="Roboto"/>
                          <a:cs typeface="Roboto"/>
                          <a:sym typeface="Roboto"/>
                        </a:rPr>
                        <a:t>1, 2, 4, 7, 14, 17, 28, 10, 21 days</a:t>
                      </a:r>
                      <a:endParaRPr sz="1200" u="none" strike="noStrike" cap="none" dirty="0">
                        <a:solidFill>
                          <a:schemeClr val="bg2">
                            <a:lumMod val="50000"/>
                          </a:schemeClr>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274" name="Google Shape;274;p57"/>
          <p:cNvGrpSpPr/>
          <p:nvPr/>
        </p:nvGrpSpPr>
        <p:grpSpPr>
          <a:xfrm>
            <a:off x="284750" y="-10075"/>
            <a:ext cx="664500" cy="535175"/>
            <a:chOff x="284750" y="-10075"/>
            <a:chExt cx="664500" cy="535175"/>
          </a:xfrm>
          <a:solidFill>
            <a:srgbClr val="CC0033"/>
          </a:solidFill>
        </p:grpSpPr>
        <p:sp>
          <p:nvSpPr>
            <p:cNvPr id="275" name="Google Shape;275;p57"/>
            <p:cNvSpPr/>
            <p:nvPr/>
          </p:nvSpPr>
          <p:spPr>
            <a:xfrm>
              <a:off x="284750" y="-10075"/>
              <a:ext cx="664500" cy="535175"/>
            </a:xfrm>
            <a:prstGeom prst="flowChartOffpageConnector">
              <a:avLst/>
            </a:prstGeom>
            <a:grp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dirty="0">
                  <a:solidFill>
                    <a:srgbClr val="FFFFFF"/>
                  </a:solidFill>
                  <a:latin typeface="Roboto"/>
                  <a:ea typeface="Roboto"/>
                  <a:cs typeface="Roboto"/>
                  <a:sym typeface="Roboto"/>
                </a:rPr>
                <a:t>SUPPLIER</a:t>
              </a:r>
              <a:endParaRPr sz="800" b="1" i="0" u="none" strike="noStrike" cap="none" dirty="0">
                <a:solidFill>
                  <a:srgbClr val="FFFFFF"/>
                </a:solidFill>
                <a:latin typeface="Roboto"/>
                <a:ea typeface="Roboto"/>
                <a:cs typeface="Roboto"/>
                <a:sym typeface="Roboto"/>
              </a:endParaRPr>
            </a:p>
          </p:txBody>
        </p:sp>
        <p:pic>
          <p:nvPicPr>
            <p:cNvPr id="276" name="Google Shape;276;p57"/>
            <p:cNvPicPr preferRelativeResize="0"/>
            <p:nvPr/>
          </p:nvPicPr>
          <p:blipFill>
            <a:blip r:embed="rId3">
              <a:alphaModFix/>
            </a:blip>
            <a:stretch>
              <a:fillRect/>
            </a:stretch>
          </p:blipFill>
          <p:spPr>
            <a:xfrm>
              <a:off x="519704" y="47221"/>
              <a:ext cx="194625" cy="194625"/>
            </a:xfrm>
            <a:prstGeom prst="rect">
              <a:avLst/>
            </a:prstGeom>
            <a:grpFill/>
            <a:ln>
              <a:noFill/>
            </a:ln>
          </p:spPr>
        </p:pic>
      </p:grpSp>
      <p:sp>
        <p:nvSpPr>
          <p:cNvPr id="277" name="Google Shape;277;p57"/>
          <p:cNvSpPr txBox="1"/>
          <p:nvPr/>
        </p:nvSpPr>
        <p:spPr>
          <a:xfrm>
            <a:off x="8700950" y="4749900"/>
            <a:ext cx="371100" cy="393600"/>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Roboto"/>
                <a:ea typeface="Roboto"/>
                <a:cs typeface="Roboto"/>
                <a:sym typeface="Roboto"/>
              </a:rPr>
              <a:t>2</a:t>
            </a:fld>
            <a:endParaRPr sz="1000" b="0" i="0" u="none" strike="noStrike" cap="none">
              <a:solidFill>
                <a:srgbClr val="FFFFFF"/>
              </a:solidFill>
              <a:latin typeface="Roboto"/>
              <a:ea typeface="Roboto"/>
              <a:cs typeface="Roboto"/>
              <a:sym typeface="Roboto"/>
            </a:endParaRPr>
          </a:p>
        </p:txBody>
      </p:sp>
      <p:graphicFrame>
        <p:nvGraphicFramePr>
          <p:cNvPr id="12" name="Google Shape;123;p14">
            <a:extLst>
              <a:ext uri="{FF2B5EF4-FFF2-40B4-BE49-F238E27FC236}">
                <a16:creationId xmlns:a16="http://schemas.microsoft.com/office/drawing/2014/main" id="{C9251047-9F63-DDFC-A152-479999F70875}"/>
              </a:ext>
            </a:extLst>
          </p:cNvPr>
          <p:cNvGraphicFramePr/>
          <p:nvPr>
            <p:extLst>
              <p:ext uri="{D42A27DB-BD31-4B8C-83A1-F6EECF244321}">
                <p14:modId xmlns:p14="http://schemas.microsoft.com/office/powerpoint/2010/main" val="337726368"/>
              </p:ext>
            </p:extLst>
          </p:nvPr>
        </p:nvGraphicFramePr>
        <p:xfrm>
          <a:off x="3677100" y="285442"/>
          <a:ext cx="3918850" cy="308864"/>
        </p:xfrm>
        <a:graphic>
          <a:graphicData uri="http://schemas.openxmlformats.org/drawingml/2006/table">
            <a:tbl>
              <a:tblPr>
                <a:noFill/>
              </a:tblPr>
              <a:tblGrid>
                <a:gridCol w="3918850">
                  <a:extLst>
                    <a:ext uri="{9D8B030D-6E8A-4147-A177-3AD203B41FA5}">
                      <a16:colId xmlns:a16="http://schemas.microsoft.com/office/drawing/2014/main" val="20000"/>
                    </a:ext>
                  </a:extLst>
                </a:gridCol>
              </a:tblGrid>
              <a:tr h="288510">
                <a:tc>
                  <a:txBody>
                    <a:bodyPr/>
                    <a:lstStyle/>
                    <a:p>
                      <a:pPr marL="323" lvl="0" indent="0" algn="l" rtl="0">
                        <a:lnSpc>
                          <a:spcPct val="115000"/>
                        </a:lnSpc>
                        <a:spcBef>
                          <a:spcPts val="0"/>
                        </a:spcBef>
                        <a:spcAft>
                          <a:spcPts val="0"/>
                        </a:spcAft>
                        <a:buNone/>
                      </a:pPr>
                      <a:r>
                        <a:rPr lang="en" sz="600" dirty="0">
                          <a:solidFill>
                            <a:srgbClr val="434343"/>
                          </a:solidFill>
                          <a:latin typeface="Open Sans"/>
                          <a:ea typeface="Open Sans"/>
                          <a:cs typeface="Open Sans"/>
                          <a:sym typeface="Open Sans"/>
                        </a:rPr>
                        <a:t>To: Payee</a:t>
                      </a:r>
                      <a:endParaRPr sz="600" dirty="0">
                        <a:solidFill>
                          <a:srgbClr val="434343"/>
                        </a:solidFill>
                        <a:latin typeface="Open Sans"/>
                        <a:ea typeface="Open Sans"/>
                        <a:cs typeface="Open Sans"/>
                        <a:sym typeface="Open Sans"/>
                      </a:endParaRPr>
                    </a:p>
                    <a:p>
                      <a:pPr marL="323" lvl="0" indent="0" algn="l" rtl="0">
                        <a:lnSpc>
                          <a:spcPct val="115000"/>
                        </a:lnSpc>
                        <a:spcBef>
                          <a:spcPts val="0"/>
                        </a:spcBef>
                        <a:spcAft>
                          <a:spcPts val="0"/>
                        </a:spcAft>
                        <a:buNone/>
                      </a:pPr>
                      <a:r>
                        <a:rPr lang="en" sz="600" dirty="0">
                          <a:solidFill>
                            <a:srgbClr val="434343"/>
                          </a:solidFill>
                          <a:latin typeface="Open Sans"/>
                          <a:ea typeface="Open Sans"/>
                          <a:cs typeface="Open Sans"/>
                          <a:sym typeface="Open Sans"/>
                        </a:rPr>
                        <a:t>From: </a:t>
                      </a:r>
                      <a:r>
                        <a:rPr lang="en-CA" sz="600" dirty="0">
                          <a:solidFill>
                            <a:srgbClr val="434343"/>
                          </a:solidFill>
                          <a:latin typeface="Open Sans"/>
                          <a:ea typeface="Open Sans"/>
                          <a:cs typeface="Open Sans"/>
                          <a:sym typeface="Open Sans"/>
                        </a:rPr>
                        <a:t>Rutgers University</a:t>
                      </a:r>
                      <a:r>
                        <a:rPr lang="en" sz="600" dirty="0">
                          <a:solidFill>
                            <a:srgbClr val="434343"/>
                          </a:solidFill>
                          <a:latin typeface="Open Sans"/>
                          <a:ea typeface="Open Sans"/>
                          <a:cs typeface="Open Sans"/>
                          <a:sym typeface="Open Sans"/>
                        </a:rPr>
                        <a:t> (via Candex) &lt;support@candex.com&gt;</a:t>
                      </a:r>
                      <a:endParaRPr sz="600" dirty="0">
                        <a:solidFill>
                          <a:srgbClr val="434343"/>
                        </a:solidFill>
                        <a:latin typeface="Open Sans"/>
                        <a:ea typeface="Open Sans"/>
                        <a:cs typeface="Open Sans"/>
                        <a:sym typeface="Open Sans"/>
                      </a:endParaRPr>
                    </a:p>
                    <a:p>
                      <a:pPr marL="323" lvl="0" indent="0" algn="l" rtl="0">
                        <a:lnSpc>
                          <a:spcPct val="115000"/>
                        </a:lnSpc>
                        <a:spcBef>
                          <a:spcPts val="0"/>
                        </a:spcBef>
                        <a:spcAft>
                          <a:spcPts val="0"/>
                        </a:spcAft>
                        <a:buNone/>
                      </a:pPr>
                      <a:r>
                        <a:rPr lang="en" sz="600" dirty="0">
                          <a:solidFill>
                            <a:srgbClr val="434343"/>
                          </a:solidFill>
                          <a:latin typeface="Open Sans"/>
                          <a:ea typeface="Open Sans"/>
                          <a:cs typeface="Open Sans"/>
                          <a:sym typeface="Open Sans"/>
                        </a:rPr>
                        <a:t>Subject:  Action Required - Accept Payment (PO# CTPO1239045)</a:t>
                      </a:r>
                      <a:endParaRPr sz="600" dirty="0">
                        <a:solidFill>
                          <a:srgbClr val="434343"/>
                        </a:solidFill>
                        <a:latin typeface="Open Sans"/>
                        <a:ea typeface="Open Sans"/>
                        <a:cs typeface="Open Sans"/>
                        <a:sym typeface="Open Sans"/>
                      </a:endParaRPr>
                    </a:p>
                  </a:txBody>
                  <a:tcPr marL="0" marR="0"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13" name="Google Shape;124;p14">
            <a:extLst>
              <a:ext uri="{FF2B5EF4-FFF2-40B4-BE49-F238E27FC236}">
                <a16:creationId xmlns:a16="http://schemas.microsoft.com/office/drawing/2014/main" id="{2E9ACAAB-DE4C-33A5-A50E-024745A7FF15}"/>
              </a:ext>
            </a:extLst>
          </p:cNvPr>
          <p:cNvSpPr/>
          <p:nvPr/>
        </p:nvSpPr>
        <p:spPr>
          <a:xfrm>
            <a:off x="3536644" y="694175"/>
            <a:ext cx="4228981" cy="940225"/>
          </a:xfrm>
          <a:prstGeom prst="rect">
            <a:avLst/>
          </a:prstGeom>
          <a:solidFill>
            <a:srgbClr val="F3F3F3"/>
          </a:solidFill>
          <a:ln>
            <a:noFill/>
          </a:ln>
        </p:spPr>
        <p:txBody>
          <a:bodyPr spcFirstLastPara="1" wrap="square" lIns="274300" tIns="91425" rIns="914400" bIns="91425" anchor="ctr" anchorCtr="0">
            <a:noAutofit/>
          </a:bodyPr>
          <a:lstStyle/>
          <a:p>
            <a:pPr marL="0" lvl="0" indent="0" algn="l" rtl="0">
              <a:spcBef>
                <a:spcPts val="0"/>
              </a:spcBef>
              <a:spcAft>
                <a:spcPts val="0"/>
              </a:spcAft>
              <a:buNone/>
            </a:pPr>
            <a:r>
              <a:rPr lang="en" sz="1000" b="1" dirty="0">
                <a:solidFill>
                  <a:srgbClr val="434343"/>
                </a:solidFill>
                <a:latin typeface="Open Sans"/>
                <a:ea typeface="Open Sans"/>
                <a:cs typeface="Open Sans"/>
                <a:sym typeface="Open Sans"/>
              </a:rPr>
              <a:t>January Seminar</a:t>
            </a:r>
            <a:r>
              <a:rPr lang="en" sz="500" dirty="0">
                <a:solidFill>
                  <a:srgbClr val="434343"/>
                </a:solidFill>
                <a:latin typeface="Open Sans"/>
                <a:ea typeface="Open Sans"/>
                <a:cs typeface="Open Sans"/>
                <a:sym typeface="Open Sans"/>
              </a:rPr>
              <a:t>  </a:t>
            </a:r>
            <a:endParaRPr sz="5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CA" sz="600" dirty="0">
                <a:solidFill>
                  <a:srgbClr val="434343"/>
                </a:solidFill>
                <a:latin typeface="Open Sans"/>
                <a:ea typeface="Open Sans"/>
                <a:cs typeface="Open Sans"/>
                <a:sym typeface="Open Sans"/>
              </a:rPr>
              <a:t>New Jersey</a:t>
            </a:r>
            <a:r>
              <a:rPr lang="en" sz="600" dirty="0">
                <a:solidFill>
                  <a:srgbClr val="434343"/>
                </a:solidFill>
                <a:latin typeface="Open Sans"/>
                <a:ea typeface="Open Sans"/>
                <a:cs typeface="Open Sans"/>
                <a:sym typeface="Open Sans"/>
              </a:rPr>
              <a:t>  |  PO#: CTPO1239045</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From</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CA" sz="1000" b="1" dirty="0">
                <a:solidFill>
                  <a:srgbClr val="434343"/>
                </a:solidFill>
                <a:highlight>
                  <a:srgbClr val="F0F0F0"/>
                </a:highlight>
                <a:latin typeface="Open Sans"/>
                <a:ea typeface="Open Sans"/>
                <a:cs typeface="Open Sans"/>
                <a:sym typeface="Open Sans"/>
              </a:rPr>
              <a:t>Rutgers University</a:t>
            </a:r>
            <a:endParaRPr sz="1000" dirty="0">
              <a:solidFill>
                <a:srgbClr val="434343"/>
              </a:solidFill>
              <a:latin typeface="Open Sans"/>
              <a:ea typeface="Open Sans"/>
              <a:cs typeface="Open Sans"/>
              <a:sym typeface="Open Sans"/>
            </a:endParaRPr>
          </a:p>
        </p:txBody>
      </p:sp>
      <p:cxnSp>
        <p:nvCxnSpPr>
          <p:cNvPr id="14" name="Google Shape;125;p14">
            <a:extLst>
              <a:ext uri="{FF2B5EF4-FFF2-40B4-BE49-F238E27FC236}">
                <a16:creationId xmlns:a16="http://schemas.microsoft.com/office/drawing/2014/main" id="{F561311C-9833-5D06-8F9F-802FBB8FD1C3}"/>
              </a:ext>
            </a:extLst>
          </p:cNvPr>
          <p:cNvCxnSpPr>
            <a:cxnSpLocks/>
          </p:cNvCxnSpPr>
          <p:nvPr/>
        </p:nvCxnSpPr>
        <p:spPr>
          <a:xfrm>
            <a:off x="5040415" y="1574348"/>
            <a:ext cx="0" cy="0"/>
          </a:xfrm>
          <a:prstGeom prst="straightConnector1">
            <a:avLst/>
          </a:prstGeom>
          <a:noFill/>
          <a:ln w="9525" cap="flat" cmpd="sng">
            <a:solidFill>
              <a:srgbClr val="595959"/>
            </a:solidFill>
            <a:prstDash val="solid"/>
            <a:round/>
            <a:headEnd type="none" w="med" len="med"/>
            <a:tailEnd type="none" w="med" len="med"/>
          </a:ln>
        </p:spPr>
      </p:cxnSp>
      <p:cxnSp>
        <p:nvCxnSpPr>
          <p:cNvPr id="15" name="Google Shape;126;p14">
            <a:extLst>
              <a:ext uri="{FF2B5EF4-FFF2-40B4-BE49-F238E27FC236}">
                <a16:creationId xmlns:a16="http://schemas.microsoft.com/office/drawing/2014/main" id="{C28044B6-1B4B-AFBB-A3D6-1CF6ABE69890}"/>
              </a:ext>
            </a:extLst>
          </p:cNvPr>
          <p:cNvCxnSpPr>
            <a:cxnSpLocks/>
          </p:cNvCxnSpPr>
          <p:nvPr/>
        </p:nvCxnSpPr>
        <p:spPr>
          <a:xfrm>
            <a:off x="5040415" y="1574348"/>
            <a:ext cx="0" cy="0"/>
          </a:xfrm>
          <a:prstGeom prst="straightConnector1">
            <a:avLst/>
          </a:prstGeom>
          <a:noFill/>
          <a:ln w="9525" cap="flat" cmpd="sng">
            <a:solidFill>
              <a:srgbClr val="595959"/>
            </a:solidFill>
            <a:prstDash val="solid"/>
            <a:round/>
            <a:headEnd type="none" w="med" len="med"/>
            <a:tailEnd type="none" w="med" len="med"/>
          </a:ln>
        </p:spPr>
      </p:cxnSp>
      <p:graphicFrame>
        <p:nvGraphicFramePr>
          <p:cNvPr id="16" name="Google Shape;127;p14">
            <a:extLst>
              <a:ext uri="{FF2B5EF4-FFF2-40B4-BE49-F238E27FC236}">
                <a16:creationId xmlns:a16="http://schemas.microsoft.com/office/drawing/2014/main" id="{0DBD6887-4D13-44ED-68B2-5327768A359F}"/>
              </a:ext>
            </a:extLst>
          </p:cNvPr>
          <p:cNvGraphicFramePr/>
          <p:nvPr>
            <p:extLst>
              <p:ext uri="{D42A27DB-BD31-4B8C-83A1-F6EECF244321}">
                <p14:modId xmlns:p14="http://schemas.microsoft.com/office/powerpoint/2010/main" val="475086786"/>
              </p:ext>
            </p:extLst>
          </p:nvPr>
        </p:nvGraphicFramePr>
        <p:xfrm>
          <a:off x="3830401" y="1739674"/>
          <a:ext cx="3664799" cy="3020388"/>
        </p:xfrm>
        <a:graphic>
          <a:graphicData uri="http://schemas.openxmlformats.org/drawingml/2006/table">
            <a:tbl>
              <a:tblPr>
                <a:noFill/>
              </a:tblPr>
              <a:tblGrid>
                <a:gridCol w="920645">
                  <a:extLst>
                    <a:ext uri="{9D8B030D-6E8A-4147-A177-3AD203B41FA5}">
                      <a16:colId xmlns:a16="http://schemas.microsoft.com/office/drawing/2014/main" val="20000"/>
                    </a:ext>
                  </a:extLst>
                </a:gridCol>
                <a:gridCol w="914718">
                  <a:extLst>
                    <a:ext uri="{9D8B030D-6E8A-4147-A177-3AD203B41FA5}">
                      <a16:colId xmlns:a16="http://schemas.microsoft.com/office/drawing/2014/main" val="20001"/>
                    </a:ext>
                  </a:extLst>
                </a:gridCol>
                <a:gridCol w="914718">
                  <a:extLst>
                    <a:ext uri="{9D8B030D-6E8A-4147-A177-3AD203B41FA5}">
                      <a16:colId xmlns:a16="http://schemas.microsoft.com/office/drawing/2014/main" val="20002"/>
                    </a:ext>
                  </a:extLst>
                </a:gridCol>
                <a:gridCol w="914718">
                  <a:extLst>
                    <a:ext uri="{9D8B030D-6E8A-4147-A177-3AD203B41FA5}">
                      <a16:colId xmlns:a16="http://schemas.microsoft.com/office/drawing/2014/main" val="20003"/>
                    </a:ext>
                  </a:extLst>
                </a:gridCol>
              </a:tblGrid>
              <a:tr h="1644016">
                <a:tc gridSpan="4">
                  <a:txBody>
                    <a:bodyPr/>
                    <a:lstStyle/>
                    <a:p>
                      <a:pPr marL="0" lvl="0" indent="0" algn="l" rtl="0">
                        <a:lnSpc>
                          <a:spcPct val="115000"/>
                        </a:lnSpc>
                        <a:spcBef>
                          <a:spcPts val="0"/>
                        </a:spcBef>
                        <a:spcAft>
                          <a:spcPts val="0"/>
                        </a:spcAft>
                        <a:buNone/>
                      </a:pPr>
                      <a:r>
                        <a:rPr lang="en" sz="600" dirty="0">
                          <a:solidFill>
                            <a:srgbClr val="4C4C4C"/>
                          </a:solidFill>
                          <a:latin typeface="Open Sans"/>
                          <a:ea typeface="Open Sans"/>
                          <a:cs typeface="Open Sans"/>
                          <a:sym typeface="Open Sans"/>
                        </a:rPr>
                        <a:t>To: Zack,</a:t>
                      </a:r>
                      <a:endParaRPr sz="600" dirty="0">
                        <a:solidFill>
                          <a:srgbClr val="4C4C4C"/>
                        </a:solidFill>
                        <a:latin typeface="Open Sans"/>
                        <a:ea typeface="Open Sans"/>
                        <a:cs typeface="Open Sans"/>
                        <a:sym typeface="Open Sans"/>
                      </a:endParaRPr>
                    </a:p>
                    <a:p>
                      <a:pPr marL="0" lvl="0" indent="0" algn="l" rtl="0">
                        <a:lnSpc>
                          <a:spcPct val="115000"/>
                        </a:lnSpc>
                        <a:spcBef>
                          <a:spcPts val="0"/>
                        </a:spcBef>
                        <a:spcAft>
                          <a:spcPts val="0"/>
                        </a:spcAft>
                        <a:buNone/>
                      </a:pPr>
                      <a:endParaRPr sz="600" dirty="0">
                        <a:latin typeface="Open Sans"/>
                        <a:ea typeface="Open Sans"/>
                        <a:cs typeface="Open Sans"/>
                        <a:sym typeface="Open Sans"/>
                      </a:endParaRPr>
                    </a:p>
                    <a:p>
                      <a:pPr marL="0" lvl="0" indent="0" algn="l" rtl="0">
                        <a:lnSpc>
                          <a:spcPct val="115000"/>
                        </a:lnSpc>
                        <a:spcBef>
                          <a:spcPts val="0"/>
                        </a:spcBef>
                        <a:spcAft>
                          <a:spcPts val="0"/>
                        </a:spcAft>
                        <a:buNone/>
                      </a:pPr>
                      <a:r>
                        <a:rPr lang="en" sz="600" dirty="0">
                          <a:solidFill>
                            <a:srgbClr val="4C4C4C"/>
                          </a:solidFill>
                          <a:latin typeface="Open Sans"/>
                          <a:ea typeface="Open Sans"/>
                          <a:cs typeface="Open Sans"/>
                          <a:sym typeface="Open Sans"/>
                        </a:rPr>
                        <a:t>A payment of $500 is authorized to you</a:t>
                      </a:r>
                      <a:endParaRPr sz="600" dirty="0">
                        <a:solidFill>
                          <a:srgbClr val="4C4C4C"/>
                        </a:solidFill>
                        <a:latin typeface="Open Sans"/>
                        <a:ea typeface="Open Sans"/>
                        <a:cs typeface="Open Sans"/>
                        <a:sym typeface="Open Sans"/>
                      </a:endParaRPr>
                    </a:p>
                    <a:p>
                      <a:pPr marL="0" lvl="0" indent="0" algn="l" rtl="0">
                        <a:lnSpc>
                          <a:spcPct val="115000"/>
                        </a:lnSpc>
                        <a:spcBef>
                          <a:spcPts val="0"/>
                        </a:spcBef>
                        <a:spcAft>
                          <a:spcPts val="0"/>
                        </a:spcAft>
                        <a:buNone/>
                      </a:pPr>
                      <a:endParaRPr sz="600" dirty="0">
                        <a:solidFill>
                          <a:srgbClr val="4C4C4C"/>
                        </a:solidFill>
                        <a:latin typeface="Open Sans"/>
                        <a:ea typeface="Open Sans"/>
                        <a:cs typeface="Open Sans"/>
                        <a:sym typeface="Open Sans"/>
                      </a:endParaRPr>
                    </a:p>
                    <a:p>
                      <a:pPr marL="0" lvl="0" indent="0" algn="l" rtl="0">
                        <a:lnSpc>
                          <a:spcPct val="115000"/>
                        </a:lnSpc>
                        <a:spcBef>
                          <a:spcPts val="0"/>
                        </a:spcBef>
                        <a:spcAft>
                          <a:spcPts val="0"/>
                        </a:spcAft>
                        <a:buNone/>
                      </a:pPr>
                      <a:r>
                        <a:rPr lang="en" sz="600" dirty="0">
                          <a:solidFill>
                            <a:srgbClr val="4C4C4C"/>
                          </a:solidFill>
                          <a:latin typeface="Open Sans"/>
                          <a:ea typeface="Open Sans"/>
                          <a:cs typeface="Open Sans"/>
                          <a:sym typeface="Open Sans"/>
                        </a:rPr>
                        <a:t>Items:</a:t>
                      </a:r>
                      <a:endParaRPr sz="600" dirty="0">
                        <a:solidFill>
                          <a:srgbClr val="4C4C4C"/>
                        </a:solidFill>
                        <a:latin typeface="Open Sans"/>
                        <a:ea typeface="Open Sans"/>
                        <a:cs typeface="Open Sans"/>
                        <a:sym typeface="Open Sans"/>
                      </a:endParaRPr>
                    </a:p>
                    <a:p>
                      <a:pPr marL="85725" lvl="0" indent="-95250" algn="l" rtl="0">
                        <a:lnSpc>
                          <a:spcPct val="115000"/>
                        </a:lnSpc>
                        <a:spcBef>
                          <a:spcPts val="0"/>
                        </a:spcBef>
                        <a:spcAft>
                          <a:spcPts val="0"/>
                        </a:spcAft>
                        <a:buClr>
                          <a:srgbClr val="4C4C4C"/>
                        </a:buClr>
                        <a:buSzPts val="600"/>
                        <a:buFont typeface="Open Sans"/>
                        <a:buChar char="●"/>
                      </a:pPr>
                      <a:r>
                        <a:rPr lang="en" sz="600" dirty="0">
                          <a:solidFill>
                            <a:srgbClr val="4C4C4C"/>
                          </a:solidFill>
                          <a:latin typeface="Open Sans"/>
                          <a:ea typeface="Open Sans"/>
                          <a:cs typeface="Open Sans"/>
                          <a:sym typeface="Open Sans"/>
                        </a:rPr>
                        <a:t>January Seminar  </a:t>
                      </a:r>
                      <a:endParaRPr sz="600" dirty="0">
                        <a:solidFill>
                          <a:srgbClr val="4C4C4C"/>
                        </a:solidFill>
                        <a:latin typeface="Open Sans"/>
                        <a:ea typeface="Open Sans"/>
                        <a:cs typeface="Open Sans"/>
                        <a:sym typeface="Open Sans"/>
                      </a:endParaRPr>
                    </a:p>
                    <a:p>
                      <a:pPr marL="0" lvl="0" indent="0" algn="l" rtl="0">
                        <a:lnSpc>
                          <a:spcPct val="115000"/>
                        </a:lnSpc>
                        <a:spcBef>
                          <a:spcPts val="0"/>
                        </a:spcBef>
                        <a:spcAft>
                          <a:spcPts val="0"/>
                        </a:spcAft>
                        <a:buNone/>
                      </a:pPr>
                      <a:endParaRPr sz="600" dirty="0">
                        <a:latin typeface="Open Sans"/>
                        <a:ea typeface="Open Sans"/>
                        <a:cs typeface="Open Sans"/>
                        <a:sym typeface="Open Sans"/>
                      </a:endParaRPr>
                    </a:p>
                    <a:p>
                      <a:pPr marL="0" lvl="0" indent="0" algn="l" rtl="0">
                        <a:lnSpc>
                          <a:spcPct val="115000"/>
                        </a:lnSpc>
                        <a:spcBef>
                          <a:spcPts val="0"/>
                        </a:spcBef>
                        <a:spcAft>
                          <a:spcPts val="0"/>
                        </a:spcAft>
                        <a:buNone/>
                      </a:pPr>
                      <a:r>
                        <a:rPr lang="en-CA" sz="600" dirty="0">
                          <a:solidFill>
                            <a:srgbClr val="4C4C4C"/>
                          </a:solidFill>
                          <a:latin typeface="Open Sans"/>
                          <a:ea typeface="Open Sans"/>
                          <a:cs typeface="Open Sans"/>
                          <a:sym typeface="Open Sans"/>
                        </a:rPr>
                        <a:t>Rutgers University</a:t>
                      </a:r>
                      <a:r>
                        <a:rPr lang="en" sz="600" dirty="0">
                          <a:solidFill>
                            <a:srgbClr val="4C4C4C"/>
                          </a:solidFill>
                          <a:latin typeface="Open Sans"/>
                          <a:ea typeface="Open Sans"/>
                          <a:cs typeface="Open Sans"/>
                          <a:sym typeface="Open Sans"/>
                        </a:rPr>
                        <a:t> uses Candex to engage and pay its partners without a cumbersome setup process. If you are not authorized to accept terms or add an invoice, please reply to this email with the relevant colleague's contact information so we can add them to the order, or let us know if you believe you received this email in error.</a:t>
                      </a:r>
                      <a:endParaRPr sz="600" dirty="0">
                        <a:solidFill>
                          <a:srgbClr val="4C4C4C"/>
                        </a:solidFill>
                        <a:latin typeface="Open Sans"/>
                        <a:ea typeface="Open Sans"/>
                        <a:cs typeface="Open Sans"/>
                        <a:sym typeface="Open Sans"/>
                      </a:endParaRPr>
                    </a:p>
                    <a:p>
                      <a:pPr marL="0" lvl="0" indent="0" algn="l" rtl="0">
                        <a:lnSpc>
                          <a:spcPct val="115000"/>
                        </a:lnSpc>
                        <a:spcBef>
                          <a:spcPts val="0"/>
                        </a:spcBef>
                        <a:spcAft>
                          <a:spcPts val="0"/>
                        </a:spcAft>
                        <a:buNone/>
                      </a:pPr>
                      <a:endParaRPr sz="600" dirty="0">
                        <a:latin typeface="Open Sans"/>
                        <a:ea typeface="Open Sans"/>
                        <a:cs typeface="Open Sans"/>
                        <a:sym typeface="Open Sans"/>
                      </a:endParaRPr>
                    </a:p>
                    <a:p>
                      <a:pPr marL="0" lvl="0" indent="0" algn="l" rtl="0">
                        <a:lnSpc>
                          <a:spcPct val="115000"/>
                        </a:lnSpc>
                        <a:spcBef>
                          <a:spcPts val="0"/>
                        </a:spcBef>
                        <a:spcAft>
                          <a:spcPts val="0"/>
                        </a:spcAft>
                        <a:buNone/>
                      </a:pPr>
                      <a:r>
                        <a:rPr lang="en" sz="600" dirty="0">
                          <a:solidFill>
                            <a:srgbClr val="63B3DF"/>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Click here</a:t>
                      </a:r>
                      <a:r>
                        <a:rPr lang="en" sz="600" dirty="0">
                          <a:solidFill>
                            <a:srgbClr val="4C4C4C"/>
                          </a:solidFill>
                          <a:latin typeface="Open Sans"/>
                          <a:ea typeface="Open Sans"/>
                          <a:cs typeface="Open Sans"/>
                          <a:sym typeface="Open Sans"/>
                        </a:rPr>
                        <a:t> to get paid.</a:t>
                      </a:r>
                      <a:endParaRPr sz="600" dirty="0">
                        <a:solidFill>
                          <a:srgbClr val="4C4C4C"/>
                        </a:solidFill>
                        <a:latin typeface="Open Sans"/>
                        <a:ea typeface="Open Sans"/>
                        <a:cs typeface="Open Sans"/>
                        <a:sym typeface="Open Sans"/>
                      </a:endParaRPr>
                    </a:p>
                    <a:p>
                      <a:pPr marL="0" lvl="0" indent="0" algn="l" rtl="0">
                        <a:lnSpc>
                          <a:spcPct val="115000"/>
                        </a:lnSpc>
                        <a:spcBef>
                          <a:spcPts val="0"/>
                        </a:spcBef>
                        <a:spcAft>
                          <a:spcPts val="0"/>
                        </a:spcAft>
                        <a:buNone/>
                      </a:pPr>
                      <a:endParaRPr sz="600" dirty="0">
                        <a:solidFill>
                          <a:srgbClr val="4C4C4C"/>
                        </a:solidFill>
                        <a:latin typeface="Open Sans"/>
                        <a:ea typeface="Open Sans"/>
                        <a:cs typeface="Open Sans"/>
                        <a:sym typeface="Open Sans"/>
                      </a:endParaRPr>
                    </a:p>
                    <a:p>
                      <a:pPr marL="0" lvl="0" indent="0" algn="l" rtl="0">
                        <a:lnSpc>
                          <a:spcPct val="115000"/>
                        </a:lnSpc>
                        <a:spcBef>
                          <a:spcPts val="0"/>
                        </a:spcBef>
                        <a:spcAft>
                          <a:spcPts val="0"/>
                        </a:spcAft>
                        <a:buNone/>
                      </a:pPr>
                      <a:r>
                        <a:rPr lang="en-CA" sz="600" dirty="0">
                          <a:solidFill>
                            <a:srgbClr val="4C4C4C"/>
                          </a:solidFill>
                          <a:latin typeface="Open Sans"/>
                          <a:ea typeface="Open Sans"/>
                          <a:cs typeface="Open Sans"/>
                          <a:sym typeface="Open Sans"/>
                        </a:rPr>
                        <a:t>Rutgers University</a:t>
                      </a:r>
                      <a:r>
                        <a:rPr lang="en" sz="600" dirty="0">
                          <a:solidFill>
                            <a:srgbClr val="4C4C4C"/>
                          </a:solidFill>
                          <a:latin typeface="Open Sans"/>
                          <a:ea typeface="Open Sans"/>
                          <a:cs typeface="Open Sans"/>
                          <a:sym typeface="Open Sans"/>
                        </a:rPr>
                        <a:t> uses Candex to engage and pay its partners without a cumbersome setup process</a:t>
                      </a:r>
                      <a:endParaRPr sz="600" dirty="0">
                        <a:solidFill>
                          <a:srgbClr val="4C4C4C"/>
                        </a:solidFill>
                        <a:latin typeface="Open Sans"/>
                        <a:ea typeface="Open Sans"/>
                        <a:cs typeface="Open Sans"/>
                        <a:sym typeface="Open Sans"/>
                      </a:endParaRPr>
                    </a:p>
                  </a:txBody>
                  <a:tcPr marL="0" marR="0" marT="0"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8399">
                <a:tc>
                  <a:txBody>
                    <a:bodyPr/>
                    <a:lstStyle/>
                    <a:p>
                      <a:pPr marL="0" lvl="0" indent="0" algn="l" rtl="0">
                        <a:spcBef>
                          <a:spcPts val="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5">
                            <a:extLst>
                              <a:ext uri="{A12FA001-AC4F-418D-AE19-62706E023703}">
                                <ahyp:hlinkClr xmlns:ahyp="http://schemas.microsoft.com/office/drawing/2018/hyperlinkcolor" val="tx"/>
                              </a:ext>
                            </a:extLst>
                          </a:hlinkClick>
                        </a:rPr>
                        <a:t>English</a:t>
                      </a:r>
                      <a:r>
                        <a:rPr lang="en" sz="600">
                          <a:solidFill>
                            <a:srgbClr val="909090"/>
                          </a:solidFill>
                          <a:latin typeface="Open Sans SemiBold"/>
                          <a:ea typeface="Open Sans SemiBold"/>
                          <a:cs typeface="Open Sans SemiBold"/>
                          <a:sym typeface="Open Sans SemiBold"/>
                        </a:rPr>
                        <a:t> </a:t>
                      </a:r>
                      <a:endParaRPr sz="600">
                        <a:solidFill>
                          <a:srgbClr val="909090"/>
                        </a:solidFill>
                        <a:latin typeface="Open Sans SemiBold"/>
                        <a:ea typeface="Open Sans SemiBold"/>
                        <a:cs typeface="Open Sans SemiBold"/>
                        <a:sym typeface="Open Sans SemiBold"/>
                      </a:endParaRPr>
                    </a:p>
                    <a:p>
                      <a:pPr marL="0" lvl="0" indent="0" algn="l" rtl="0">
                        <a:spcBef>
                          <a:spcPts val="20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6">
                            <a:extLst>
                              <a:ext uri="{A12FA001-AC4F-418D-AE19-62706E023703}">
                                <ahyp:hlinkClr xmlns:ahyp="http://schemas.microsoft.com/office/drawing/2018/hyperlinkcolor" val="tx"/>
                              </a:ext>
                            </a:extLst>
                          </a:hlinkClick>
                        </a:rPr>
                        <a:t>Deutsch</a:t>
                      </a:r>
                      <a:r>
                        <a:rPr lang="en" sz="600">
                          <a:solidFill>
                            <a:srgbClr val="909090"/>
                          </a:solidFill>
                          <a:latin typeface="Open Sans SemiBold"/>
                          <a:ea typeface="Open Sans SemiBold"/>
                          <a:cs typeface="Open Sans SemiBold"/>
                          <a:sym typeface="Open Sans SemiBold"/>
                        </a:rPr>
                        <a:t> </a:t>
                      </a:r>
                      <a:endParaRPr sz="600">
                        <a:solidFill>
                          <a:srgbClr val="909090"/>
                        </a:solidFill>
                        <a:latin typeface="Open Sans SemiBold"/>
                        <a:ea typeface="Open Sans SemiBold"/>
                        <a:cs typeface="Open Sans SemiBold"/>
                        <a:sym typeface="Open Sans SemiBold"/>
                      </a:endParaRPr>
                    </a:p>
                    <a:p>
                      <a:pPr marL="0" lvl="0" indent="0" algn="l" rtl="0">
                        <a:spcBef>
                          <a:spcPts val="20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7">
                            <a:extLst>
                              <a:ext uri="{A12FA001-AC4F-418D-AE19-62706E023703}">
                                <ahyp:hlinkClr xmlns:ahyp="http://schemas.microsoft.com/office/drawing/2018/hyperlinkcolor" val="tx"/>
                              </a:ext>
                            </a:extLst>
                          </a:hlinkClick>
                        </a:rPr>
                        <a:t>Magyar</a:t>
                      </a:r>
                      <a:r>
                        <a:rPr lang="en" sz="600">
                          <a:solidFill>
                            <a:srgbClr val="909090"/>
                          </a:solidFill>
                          <a:latin typeface="Open Sans SemiBold"/>
                          <a:ea typeface="Open Sans SemiBold"/>
                          <a:cs typeface="Open Sans SemiBold"/>
                          <a:sym typeface="Open Sans SemiBold"/>
                        </a:rPr>
                        <a:t> </a:t>
                      </a:r>
                      <a:endParaRPr sz="600">
                        <a:solidFill>
                          <a:srgbClr val="909090"/>
                        </a:solidFill>
                        <a:latin typeface="Open Sans SemiBold"/>
                        <a:ea typeface="Open Sans SemiBold"/>
                        <a:cs typeface="Open Sans SemiBold"/>
                        <a:sym typeface="Open Sans SemiBold"/>
                      </a:endParaRPr>
                    </a:p>
                    <a:p>
                      <a:pPr marL="0" lvl="0" indent="0" algn="l" rtl="0">
                        <a:spcBef>
                          <a:spcPts val="20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8">
                            <a:extLst>
                              <a:ext uri="{A12FA001-AC4F-418D-AE19-62706E023703}">
                                <ahyp:hlinkClr xmlns:ahyp="http://schemas.microsoft.com/office/drawing/2018/hyperlinkcolor" val="tx"/>
                              </a:ext>
                            </a:extLst>
                          </a:hlinkClick>
                        </a:rPr>
                        <a:t>Português(BR)</a:t>
                      </a:r>
                      <a:r>
                        <a:rPr lang="en" sz="600">
                          <a:solidFill>
                            <a:srgbClr val="909090"/>
                          </a:solidFill>
                          <a:latin typeface="Open Sans SemiBold"/>
                          <a:ea typeface="Open Sans SemiBold"/>
                          <a:cs typeface="Open Sans SemiBold"/>
                          <a:sym typeface="Open Sans SemiBold"/>
                        </a:rPr>
                        <a:t> </a:t>
                      </a:r>
                      <a:endParaRPr sz="600">
                        <a:solidFill>
                          <a:srgbClr val="909090"/>
                        </a:solidFill>
                        <a:latin typeface="Open Sans SemiBold"/>
                        <a:ea typeface="Open Sans SemiBold"/>
                        <a:cs typeface="Open Sans SemiBold"/>
                        <a:sym typeface="Open Sans SemiBold"/>
                      </a:endParaRPr>
                    </a:p>
                    <a:p>
                      <a:pPr marL="0" lvl="0" indent="0" algn="l" rtl="0">
                        <a:spcBef>
                          <a:spcPts val="20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9">
                            <a:extLst>
                              <a:ext uri="{A12FA001-AC4F-418D-AE19-62706E023703}">
                                <ahyp:hlinkClr xmlns:ahyp="http://schemas.microsoft.com/office/drawing/2018/hyperlinkcolor" val="tx"/>
                              </a:ext>
                            </a:extLst>
                          </a:hlinkClick>
                        </a:rPr>
                        <a:t>Tiếng Việt</a:t>
                      </a:r>
                      <a:r>
                        <a:rPr lang="en" sz="600">
                          <a:solidFill>
                            <a:srgbClr val="909090"/>
                          </a:solidFill>
                          <a:latin typeface="Open Sans SemiBold"/>
                          <a:ea typeface="Open Sans SemiBold"/>
                          <a:cs typeface="Open Sans SemiBold"/>
                          <a:sym typeface="Open Sans SemiBold"/>
                        </a:rPr>
                        <a:t> </a:t>
                      </a:r>
                      <a:endParaRPr sz="600">
                        <a:solidFill>
                          <a:srgbClr val="909090"/>
                        </a:solidFill>
                        <a:latin typeface="Open Sans SemiBold"/>
                        <a:ea typeface="Open Sans SemiBold"/>
                        <a:cs typeface="Open Sans SemiBold"/>
                        <a:sym typeface="Open Sans SemiBold"/>
                      </a:endParaRPr>
                    </a:p>
                    <a:p>
                      <a:pPr marL="0" lvl="0" indent="0" algn="l" rtl="0">
                        <a:lnSpc>
                          <a:spcPct val="115000"/>
                        </a:lnSpc>
                        <a:spcBef>
                          <a:spcPts val="200"/>
                        </a:spcBef>
                        <a:spcAft>
                          <a:spcPts val="200"/>
                        </a:spcAft>
                        <a:buNone/>
                      </a:pPr>
                      <a:r>
                        <a:rPr lang="en" sz="600">
                          <a:solidFill>
                            <a:srgbClr val="63B3DF"/>
                          </a:solidFill>
                          <a:uFill>
                            <a:noFill/>
                          </a:uFill>
                          <a:latin typeface="Open Sans SemiBold"/>
                          <a:ea typeface="Open Sans SemiBold"/>
                          <a:cs typeface="Open Sans SemiBold"/>
                          <a:sym typeface="Open Sans SemiBold"/>
                          <a:hlinkClick r:id="rId10">
                            <a:extLst>
                              <a:ext uri="{A12FA001-AC4F-418D-AE19-62706E023703}">
                                <ahyp:hlinkClr xmlns:ahyp="http://schemas.microsoft.com/office/drawing/2018/hyperlinkcolor" val="tx"/>
                              </a:ext>
                            </a:extLst>
                          </a:hlinkClick>
                        </a:rPr>
                        <a:t>한국어</a:t>
                      </a:r>
                      <a:r>
                        <a:rPr lang="en" sz="600">
                          <a:solidFill>
                            <a:srgbClr val="909090"/>
                          </a:solidFill>
                          <a:latin typeface="Open Sans SemiBold"/>
                          <a:ea typeface="Open Sans SemiBold"/>
                          <a:cs typeface="Open Sans SemiBold"/>
                          <a:sym typeface="Open Sans SemiBold"/>
                        </a:rPr>
                        <a:t> </a:t>
                      </a:r>
                      <a:endParaRPr sz="600">
                        <a:solidFill>
                          <a:srgbClr val="909090"/>
                        </a:solidFill>
                        <a:latin typeface="Open Sans SemiBold"/>
                        <a:ea typeface="Open Sans SemiBold"/>
                        <a:cs typeface="Open Sans SemiBold"/>
                        <a:sym typeface="Open Sans SemiBold"/>
                      </a:endParaRPr>
                    </a:p>
                  </a:txBody>
                  <a:tcPr marL="0" marR="45700" marT="91425" marB="6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r>
                        <a:rPr lang="en" sz="600" dirty="0">
                          <a:solidFill>
                            <a:srgbClr val="63B3DF"/>
                          </a:solidFill>
                          <a:uFill>
                            <a:noFill/>
                          </a:uFill>
                          <a:latin typeface="Open Sans SemiBold"/>
                          <a:ea typeface="Open Sans SemiBold"/>
                          <a:cs typeface="Open Sans SemiBold"/>
                          <a:sym typeface="Open Sans SemiBold"/>
                          <a:hlinkClick r:id="rId11">
                            <a:extLst>
                              <a:ext uri="{A12FA001-AC4F-418D-AE19-62706E023703}">
                                <ahyp:hlinkClr xmlns:ahyp="http://schemas.microsoft.com/office/drawing/2018/hyperlinkcolor" val="tx"/>
                              </a:ext>
                            </a:extLst>
                          </a:hlinkClick>
                        </a:rPr>
                        <a:t>Bahasa Indonesia</a:t>
                      </a:r>
                      <a:endParaRPr sz="600" dirty="0">
                        <a:solidFill>
                          <a:srgbClr val="909090"/>
                        </a:solidFill>
                        <a:latin typeface="Open Sans SemiBold"/>
                        <a:ea typeface="Open Sans SemiBold"/>
                        <a:cs typeface="Open Sans SemiBold"/>
                        <a:sym typeface="Open Sans SemiBold"/>
                      </a:endParaRPr>
                    </a:p>
                    <a:p>
                      <a:pPr marL="0" lvl="0" indent="0" algn="l" rtl="0">
                        <a:spcBef>
                          <a:spcPts val="200"/>
                        </a:spcBef>
                        <a:spcAft>
                          <a:spcPts val="0"/>
                        </a:spcAft>
                        <a:buNone/>
                      </a:pPr>
                      <a:r>
                        <a:rPr lang="en" sz="600" dirty="0">
                          <a:solidFill>
                            <a:srgbClr val="63B3DF"/>
                          </a:solidFill>
                          <a:uFill>
                            <a:noFill/>
                          </a:uFill>
                          <a:latin typeface="Open Sans SemiBold"/>
                          <a:ea typeface="Open Sans SemiBold"/>
                          <a:cs typeface="Open Sans SemiBold"/>
                          <a:sym typeface="Open Sans SemiBold"/>
                          <a:hlinkClick r:id="rId12">
                            <a:extLst>
                              <a:ext uri="{A12FA001-AC4F-418D-AE19-62706E023703}">
                                <ahyp:hlinkClr xmlns:ahyp="http://schemas.microsoft.com/office/drawing/2018/hyperlinkcolor" val="tx"/>
                              </a:ext>
                            </a:extLst>
                          </a:hlinkClick>
                        </a:rPr>
                        <a:t>Español</a:t>
                      </a:r>
                      <a:endParaRPr sz="600" dirty="0">
                        <a:solidFill>
                          <a:srgbClr val="909090"/>
                        </a:solidFill>
                        <a:latin typeface="Open Sans SemiBold"/>
                        <a:ea typeface="Open Sans SemiBold"/>
                        <a:cs typeface="Open Sans SemiBold"/>
                        <a:sym typeface="Open Sans SemiBold"/>
                      </a:endParaRPr>
                    </a:p>
                    <a:p>
                      <a:pPr marL="0" lvl="0" indent="0" algn="l" rtl="0">
                        <a:spcBef>
                          <a:spcPts val="200"/>
                        </a:spcBef>
                        <a:spcAft>
                          <a:spcPts val="0"/>
                        </a:spcAft>
                        <a:buNone/>
                      </a:pPr>
                      <a:r>
                        <a:rPr lang="en" sz="600" dirty="0">
                          <a:solidFill>
                            <a:srgbClr val="63B3DF"/>
                          </a:solidFill>
                          <a:uFill>
                            <a:noFill/>
                          </a:uFill>
                          <a:latin typeface="Open Sans SemiBold"/>
                          <a:ea typeface="Open Sans SemiBold"/>
                          <a:cs typeface="Open Sans SemiBold"/>
                          <a:sym typeface="Open Sans SemiBold"/>
                          <a:hlinkClick r:id="rId13">
                            <a:extLst>
                              <a:ext uri="{A12FA001-AC4F-418D-AE19-62706E023703}">
                                <ahyp:hlinkClr xmlns:ahyp="http://schemas.microsoft.com/office/drawing/2018/hyperlinkcolor" val="tx"/>
                              </a:ext>
                            </a:extLst>
                          </a:hlinkClick>
                        </a:rPr>
                        <a:t>Nederlands</a:t>
                      </a:r>
                      <a:endParaRPr sz="600" dirty="0">
                        <a:solidFill>
                          <a:srgbClr val="909090"/>
                        </a:solidFill>
                        <a:latin typeface="Open Sans SemiBold"/>
                        <a:ea typeface="Open Sans SemiBold"/>
                        <a:cs typeface="Open Sans SemiBold"/>
                        <a:sym typeface="Open Sans SemiBold"/>
                      </a:endParaRPr>
                    </a:p>
                    <a:p>
                      <a:pPr marL="0" lvl="0" indent="0" algn="l" rtl="0">
                        <a:spcBef>
                          <a:spcPts val="200"/>
                        </a:spcBef>
                        <a:spcAft>
                          <a:spcPts val="0"/>
                        </a:spcAft>
                        <a:buNone/>
                      </a:pPr>
                      <a:r>
                        <a:rPr lang="en" sz="600" dirty="0">
                          <a:solidFill>
                            <a:srgbClr val="63B3DF"/>
                          </a:solidFill>
                          <a:uFill>
                            <a:noFill/>
                          </a:uFill>
                          <a:latin typeface="Open Sans SemiBold"/>
                          <a:ea typeface="Open Sans SemiBold"/>
                          <a:cs typeface="Open Sans SemiBold"/>
                          <a:sym typeface="Open Sans SemiBold"/>
                          <a:hlinkClick r:id="rId14">
                            <a:extLst>
                              <a:ext uri="{A12FA001-AC4F-418D-AE19-62706E023703}">
                                <ahyp:hlinkClr xmlns:ahyp="http://schemas.microsoft.com/office/drawing/2018/hyperlinkcolor" val="tx"/>
                              </a:ext>
                            </a:extLst>
                          </a:hlinkClick>
                        </a:rPr>
                        <a:t>Română</a:t>
                      </a:r>
                      <a:endParaRPr sz="600" dirty="0">
                        <a:solidFill>
                          <a:srgbClr val="909090"/>
                        </a:solidFill>
                        <a:latin typeface="Open Sans SemiBold"/>
                        <a:ea typeface="Open Sans SemiBold"/>
                        <a:cs typeface="Open Sans SemiBold"/>
                        <a:sym typeface="Open Sans SemiBold"/>
                      </a:endParaRPr>
                    </a:p>
                    <a:p>
                      <a:pPr marL="0" lvl="0" indent="0" algn="l" rtl="0">
                        <a:spcBef>
                          <a:spcPts val="200"/>
                        </a:spcBef>
                        <a:spcAft>
                          <a:spcPts val="0"/>
                        </a:spcAft>
                        <a:buNone/>
                      </a:pPr>
                      <a:r>
                        <a:rPr lang="en" sz="600" dirty="0">
                          <a:solidFill>
                            <a:srgbClr val="63B3DF"/>
                          </a:solidFill>
                          <a:uFill>
                            <a:noFill/>
                          </a:uFill>
                          <a:latin typeface="Open Sans SemiBold"/>
                          <a:ea typeface="Open Sans SemiBold"/>
                          <a:cs typeface="Open Sans SemiBold"/>
                          <a:sym typeface="Open Sans SemiBold"/>
                          <a:hlinkClick r:id="rId15">
                            <a:extLst>
                              <a:ext uri="{A12FA001-AC4F-418D-AE19-62706E023703}">
                                <ahyp:hlinkClr xmlns:ahyp="http://schemas.microsoft.com/office/drawing/2018/hyperlinkcolor" val="tx"/>
                              </a:ext>
                            </a:extLst>
                          </a:hlinkClick>
                        </a:rPr>
                        <a:t>Türkçe</a:t>
                      </a:r>
                      <a:endParaRPr sz="600" dirty="0">
                        <a:solidFill>
                          <a:srgbClr val="909090"/>
                        </a:solidFill>
                        <a:latin typeface="Open Sans SemiBold"/>
                        <a:ea typeface="Open Sans SemiBold"/>
                        <a:cs typeface="Open Sans SemiBold"/>
                        <a:sym typeface="Open Sans SemiBold"/>
                      </a:endParaRPr>
                    </a:p>
                    <a:p>
                      <a:pPr marL="0" lvl="0" indent="0" algn="l" rtl="0">
                        <a:spcBef>
                          <a:spcPts val="200"/>
                        </a:spcBef>
                        <a:spcAft>
                          <a:spcPts val="200"/>
                        </a:spcAft>
                        <a:buNone/>
                      </a:pPr>
                      <a:r>
                        <a:rPr lang="en" sz="600" dirty="0">
                          <a:solidFill>
                            <a:srgbClr val="63B3DF"/>
                          </a:solidFill>
                          <a:uFill>
                            <a:noFill/>
                          </a:uFill>
                          <a:latin typeface="Open Sans SemiBold"/>
                          <a:ea typeface="Open Sans SemiBold"/>
                          <a:cs typeface="Open Sans SemiBold"/>
                          <a:sym typeface="Open Sans SemiBold"/>
                          <a:hlinkClick r:id="rId16">
                            <a:extLst>
                              <a:ext uri="{A12FA001-AC4F-418D-AE19-62706E023703}">
                                <ahyp:hlinkClr xmlns:ahyp="http://schemas.microsoft.com/office/drawing/2018/hyperlinkcolor" val="tx"/>
                              </a:ext>
                            </a:extLst>
                          </a:hlinkClick>
                        </a:rPr>
                        <a:t>日本語</a:t>
                      </a:r>
                      <a:r>
                        <a:rPr lang="en" sz="600" dirty="0">
                          <a:solidFill>
                            <a:srgbClr val="909090"/>
                          </a:solidFill>
                          <a:latin typeface="Open Sans SemiBold"/>
                          <a:ea typeface="Open Sans SemiBold"/>
                          <a:cs typeface="Open Sans SemiBold"/>
                          <a:sym typeface="Open Sans SemiBold"/>
                        </a:rPr>
                        <a:t> </a:t>
                      </a:r>
                      <a:endParaRPr sz="600" dirty="0">
                        <a:solidFill>
                          <a:srgbClr val="909090"/>
                        </a:solidFill>
                        <a:latin typeface="Open Sans SemiBold"/>
                        <a:ea typeface="Open Sans SemiBold"/>
                        <a:cs typeface="Open Sans SemiBold"/>
                        <a:sym typeface="Open Sans SemiBold"/>
                      </a:endParaRPr>
                    </a:p>
                  </a:txBody>
                  <a:tcPr marL="0" marR="45700" marT="91425" marB="6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17">
                            <a:extLst>
                              <a:ext uri="{A12FA001-AC4F-418D-AE19-62706E023703}">
                                <ahyp:hlinkClr xmlns:ahyp="http://schemas.microsoft.com/office/drawing/2018/hyperlinkcolor" val="tx"/>
                              </a:ext>
                            </a:extLst>
                          </a:hlinkClick>
                        </a:rPr>
                        <a:t>Čeština</a:t>
                      </a:r>
                      <a:endParaRPr sz="600">
                        <a:latin typeface="Open Sans SemiBold"/>
                        <a:ea typeface="Open Sans SemiBold"/>
                        <a:cs typeface="Open Sans SemiBold"/>
                        <a:sym typeface="Open Sans SemiBold"/>
                      </a:endParaRPr>
                    </a:p>
                    <a:p>
                      <a:pPr marL="0" lvl="0" indent="0" algn="l" rtl="0">
                        <a:spcBef>
                          <a:spcPts val="20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18">
                            <a:extLst>
                              <a:ext uri="{A12FA001-AC4F-418D-AE19-62706E023703}">
                                <ahyp:hlinkClr xmlns:ahyp="http://schemas.microsoft.com/office/drawing/2018/hyperlinkcolor" val="tx"/>
                              </a:ext>
                            </a:extLst>
                          </a:hlinkClick>
                        </a:rPr>
                        <a:t>Français</a:t>
                      </a:r>
                      <a:endParaRPr sz="600">
                        <a:latin typeface="Open Sans SemiBold"/>
                        <a:ea typeface="Open Sans SemiBold"/>
                        <a:cs typeface="Open Sans SemiBold"/>
                        <a:sym typeface="Open Sans SemiBold"/>
                      </a:endParaRPr>
                    </a:p>
                    <a:p>
                      <a:pPr marL="0" lvl="0" indent="0" algn="l" rtl="0">
                        <a:spcBef>
                          <a:spcPts val="20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19">
                            <a:extLst>
                              <a:ext uri="{A12FA001-AC4F-418D-AE19-62706E023703}">
                                <ahyp:hlinkClr xmlns:ahyp="http://schemas.microsoft.com/office/drawing/2018/hyperlinkcolor" val="tx"/>
                              </a:ext>
                            </a:extLst>
                          </a:hlinkClick>
                        </a:rPr>
                        <a:t>Norsk</a:t>
                      </a:r>
                      <a:endParaRPr sz="600">
                        <a:latin typeface="Open Sans SemiBold"/>
                        <a:ea typeface="Open Sans SemiBold"/>
                        <a:cs typeface="Open Sans SemiBold"/>
                        <a:sym typeface="Open Sans SemiBold"/>
                      </a:endParaRPr>
                    </a:p>
                    <a:p>
                      <a:pPr marL="0" lvl="0" indent="0" algn="l" rtl="0">
                        <a:spcBef>
                          <a:spcPts val="20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20">
                            <a:extLst>
                              <a:ext uri="{A12FA001-AC4F-418D-AE19-62706E023703}">
                                <ahyp:hlinkClr xmlns:ahyp="http://schemas.microsoft.com/office/drawing/2018/hyperlinkcolor" val="tx"/>
                              </a:ext>
                            </a:extLst>
                          </a:hlinkClick>
                        </a:rPr>
                        <a:t>Suomi</a:t>
                      </a:r>
                      <a:endParaRPr sz="600">
                        <a:latin typeface="Open Sans SemiBold"/>
                        <a:ea typeface="Open Sans SemiBold"/>
                        <a:cs typeface="Open Sans SemiBold"/>
                        <a:sym typeface="Open Sans SemiBold"/>
                      </a:endParaRPr>
                    </a:p>
                    <a:p>
                      <a:pPr marL="0" lvl="0" indent="0" algn="l" rtl="1">
                        <a:spcBef>
                          <a:spcPts val="20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21">
                            <a:extLst>
                              <a:ext uri="{A12FA001-AC4F-418D-AE19-62706E023703}">
                                <ahyp:hlinkClr xmlns:ahyp="http://schemas.microsoft.com/office/drawing/2018/hyperlinkcolor" val="tx"/>
                              </a:ext>
                            </a:extLst>
                          </a:hlinkClick>
                        </a:rPr>
                        <a:t>עברית</a:t>
                      </a:r>
                      <a:endParaRPr sz="600">
                        <a:latin typeface="Open Sans SemiBold"/>
                        <a:ea typeface="Open Sans SemiBold"/>
                        <a:cs typeface="Open Sans SemiBold"/>
                        <a:sym typeface="Open Sans SemiBold"/>
                      </a:endParaRPr>
                    </a:p>
                    <a:p>
                      <a:pPr marL="0" lvl="0" indent="0" algn="l" rtl="0">
                        <a:spcBef>
                          <a:spcPts val="200"/>
                        </a:spcBef>
                        <a:spcAft>
                          <a:spcPts val="200"/>
                        </a:spcAft>
                        <a:buNone/>
                      </a:pPr>
                      <a:r>
                        <a:rPr lang="en" sz="600">
                          <a:solidFill>
                            <a:srgbClr val="63B3DF"/>
                          </a:solidFill>
                          <a:uFill>
                            <a:noFill/>
                          </a:uFill>
                          <a:latin typeface="Open Sans SemiBold"/>
                          <a:ea typeface="Open Sans SemiBold"/>
                          <a:cs typeface="Open Sans SemiBold"/>
                          <a:sym typeface="Open Sans SemiBold"/>
                          <a:hlinkClick r:id="rId22">
                            <a:extLst>
                              <a:ext uri="{A12FA001-AC4F-418D-AE19-62706E023703}">
                                <ahyp:hlinkClr xmlns:ahyp="http://schemas.microsoft.com/office/drawing/2018/hyperlinkcolor" val="tx"/>
                              </a:ext>
                            </a:extLst>
                          </a:hlinkClick>
                        </a:rPr>
                        <a:t>简体中文</a:t>
                      </a:r>
                      <a:endParaRPr sz="600">
                        <a:latin typeface="Open Sans SemiBold"/>
                        <a:ea typeface="Open Sans SemiBold"/>
                        <a:cs typeface="Open Sans SemiBold"/>
                        <a:sym typeface="Open Sans SemiBold"/>
                      </a:endParaRPr>
                    </a:p>
                  </a:txBody>
                  <a:tcPr marL="0" marR="45700" marT="91425" marB="6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l" rtl="0">
                        <a:spcBef>
                          <a:spcPts val="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23">
                            <a:extLst>
                              <a:ext uri="{A12FA001-AC4F-418D-AE19-62706E023703}">
                                <ahyp:hlinkClr xmlns:ahyp="http://schemas.microsoft.com/office/drawing/2018/hyperlinkcolor" val="tx"/>
                              </a:ext>
                            </a:extLst>
                          </a:hlinkClick>
                        </a:rPr>
                        <a:t>Dansk</a:t>
                      </a:r>
                      <a:endParaRPr sz="600">
                        <a:latin typeface="Open Sans SemiBold"/>
                        <a:ea typeface="Open Sans SemiBold"/>
                        <a:cs typeface="Open Sans SemiBold"/>
                        <a:sym typeface="Open Sans SemiBold"/>
                      </a:endParaRPr>
                    </a:p>
                    <a:p>
                      <a:pPr marL="0" lvl="0" indent="0" algn="l" rtl="0">
                        <a:spcBef>
                          <a:spcPts val="20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24">
                            <a:extLst>
                              <a:ext uri="{A12FA001-AC4F-418D-AE19-62706E023703}">
                                <ahyp:hlinkClr xmlns:ahyp="http://schemas.microsoft.com/office/drawing/2018/hyperlinkcolor" val="tx"/>
                              </a:ext>
                            </a:extLst>
                          </a:hlinkClick>
                        </a:rPr>
                        <a:t>Italiano</a:t>
                      </a:r>
                      <a:endParaRPr sz="600">
                        <a:latin typeface="Open Sans SemiBold"/>
                        <a:ea typeface="Open Sans SemiBold"/>
                        <a:cs typeface="Open Sans SemiBold"/>
                        <a:sym typeface="Open Sans SemiBold"/>
                      </a:endParaRPr>
                    </a:p>
                    <a:p>
                      <a:pPr marL="0" lvl="0" indent="0" algn="l" rtl="0">
                        <a:spcBef>
                          <a:spcPts val="20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25">
                            <a:extLst>
                              <a:ext uri="{A12FA001-AC4F-418D-AE19-62706E023703}">
                                <ahyp:hlinkClr xmlns:ahyp="http://schemas.microsoft.com/office/drawing/2018/hyperlinkcolor" val="tx"/>
                              </a:ext>
                            </a:extLst>
                          </a:hlinkClick>
                        </a:rPr>
                        <a:t>Polski</a:t>
                      </a:r>
                      <a:endParaRPr sz="600">
                        <a:latin typeface="Open Sans SemiBold"/>
                        <a:ea typeface="Open Sans SemiBold"/>
                        <a:cs typeface="Open Sans SemiBold"/>
                        <a:sym typeface="Open Sans SemiBold"/>
                      </a:endParaRPr>
                    </a:p>
                    <a:p>
                      <a:pPr marL="0" lvl="0" indent="0" algn="l" rtl="0">
                        <a:spcBef>
                          <a:spcPts val="20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26">
                            <a:extLst>
                              <a:ext uri="{A12FA001-AC4F-418D-AE19-62706E023703}">
                                <ahyp:hlinkClr xmlns:ahyp="http://schemas.microsoft.com/office/drawing/2018/hyperlinkcolor" val="tx"/>
                              </a:ext>
                            </a:extLst>
                          </a:hlinkClick>
                        </a:rPr>
                        <a:t>Svenska</a:t>
                      </a:r>
                      <a:endParaRPr sz="600">
                        <a:latin typeface="Open Sans SemiBold"/>
                        <a:ea typeface="Open Sans SemiBold"/>
                        <a:cs typeface="Open Sans SemiBold"/>
                        <a:sym typeface="Open Sans SemiBold"/>
                      </a:endParaRPr>
                    </a:p>
                    <a:p>
                      <a:pPr marL="0" lvl="0" indent="0" algn="l" rtl="1">
                        <a:spcBef>
                          <a:spcPts val="200"/>
                        </a:spcBef>
                        <a:spcAft>
                          <a:spcPts val="0"/>
                        </a:spcAft>
                        <a:buNone/>
                      </a:pPr>
                      <a:r>
                        <a:rPr lang="en" sz="600">
                          <a:solidFill>
                            <a:srgbClr val="63B3DF"/>
                          </a:solidFill>
                          <a:uFill>
                            <a:noFill/>
                          </a:uFill>
                          <a:latin typeface="Open Sans SemiBold"/>
                          <a:ea typeface="Open Sans SemiBold"/>
                          <a:cs typeface="Open Sans SemiBold"/>
                          <a:sym typeface="Open Sans SemiBold"/>
                          <a:hlinkClick r:id="rId27">
                            <a:extLst>
                              <a:ext uri="{A12FA001-AC4F-418D-AE19-62706E023703}">
                                <ahyp:hlinkClr xmlns:ahyp="http://schemas.microsoft.com/office/drawing/2018/hyperlinkcolor" val="tx"/>
                              </a:ext>
                            </a:extLst>
                          </a:hlinkClick>
                        </a:rPr>
                        <a:t>العربية</a:t>
                      </a:r>
                      <a:endParaRPr sz="600">
                        <a:latin typeface="Open Sans SemiBold"/>
                        <a:ea typeface="Open Sans SemiBold"/>
                        <a:cs typeface="Open Sans SemiBold"/>
                        <a:sym typeface="Open Sans SemiBold"/>
                      </a:endParaRPr>
                    </a:p>
                    <a:p>
                      <a:pPr marL="0" lvl="0" indent="0" algn="l" rtl="0">
                        <a:spcBef>
                          <a:spcPts val="200"/>
                        </a:spcBef>
                        <a:spcAft>
                          <a:spcPts val="200"/>
                        </a:spcAft>
                        <a:buNone/>
                      </a:pPr>
                      <a:r>
                        <a:rPr lang="en" sz="600">
                          <a:solidFill>
                            <a:srgbClr val="63B3DF"/>
                          </a:solidFill>
                          <a:uFill>
                            <a:noFill/>
                          </a:uFill>
                          <a:latin typeface="Open Sans SemiBold"/>
                          <a:ea typeface="Open Sans SemiBold"/>
                          <a:cs typeface="Open Sans SemiBold"/>
                          <a:sym typeface="Open Sans SemiBold"/>
                          <a:hlinkClick r:id="rId28">
                            <a:extLst>
                              <a:ext uri="{A12FA001-AC4F-418D-AE19-62706E023703}">
                                <ahyp:hlinkClr xmlns:ahyp="http://schemas.microsoft.com/office/drawing/2018/hyperlinkcolor" val="tx"/>
                              </a:ext>
                            </a:extLst>
                          </a:hlinkClick>
                        </a:rPr>
                        <a:t>繁體中文</a:t>
                      </a:r>
                      <a:endParaRPr sz="600">
                        <a:latin typeface="Open Sans SemiBold"/>
                        <a:ea typeface="Open Sans SemiBold"/>
                        <a:cs typeface="Open Sans SemiBold"/>
                        <a:sym typeface="Open Sans SemiBold"/>
                      </a:endParaRPr>
                    </a:p>
                  </a:txBody>
                  <a:tcPr marL="0" marR="45700" marT="91425" marB="640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515001">
                <a:tc gridSpan="4">
                  <a:txBody>
                    <a:bodyPr/>
                    <a:lstStyle/>
                    <a:p>
                      <a:pPr marL="0" lvl="0" indent="0" algn="l" rtl="0">
                        <a:spcBef>
                          <a:spcPts val="0"/>
                        </a:spcBef>
                        <a:spcAft>
                          <a:spcPts val="0"/>
                        </a:spcAft>
                        <a:buNone/>
                      </a:pPr>
                      <a:r>
                        <a:rPr lang="en" sz="600" dirty="0">
                          <a:solidFill>
                            <a:srgbClr val="909090"/>
                          </a:solidFill>
                          <a:latin typeface="Open Sans"/>
                          <a:ea typeface="Open Sans"/>
                          <a:cs typeface="Open Sans"/>
                          <a:sym typeface="Open Sans"/>
                        </a:rPr>
                        <a:t>Candex allows businesses to engage and exchange payments in a compliant way without cumbersome setup in each other’s financial systems.</a:t>
                      </a:r>
                      <a:endParaRPr sz="600" dirty="0">
                        <a:solidFill>
                          <a:srgbClr val="909090"/>
                        </a:solidFill>
                        <a:latin typeface="Open Sans"/>
                        <a:ea typeface="Open Sans"/>
                        <a:cs typeface="Open Sans"/>
                        <a:sym typeface="Open Sans"/>
                      </a:endParaRPr>
                    </a:p>
                    <a:p>
                      <a:pPr marL="0" lvl="0" indent="0" algn="l" rtl="0">
                        <a:spcBef>
                          <a:spcPts val="500"/>
                        </a:spcBef>
                        <a:spcAft>
                          <a:spcPts val="500"/>
                        </a:spcAft>
                        <a:buNone/>
                      </a:pPr>
                      <a:r>
                        <a:rPr lang="en" sz="600" dirty="0">
                          <a:solidFill>
                            <a:srgbClr val="909090"/>
                          </a:solidFill>
                          <a:latin typeface="Open Sans"/>
                          <a:ea typeface="Open Sans"/>
                          <a:cs typeface="Open Sans"/>
                          <a:sym typeface="Open Sans"/>
                        </a:rPr>
                        <a:t>View </a:t>
                      </a:r>
                      <a:r>
                        <a:rPr lang="en" sz="600" dirty="0">
                          <a:solidFill>
                            <a:srgbClr val="63B3DF"/>
                          </a:solidFill>
                          <a:uFill>
                            <a:noFill/>
                          </a:uFill>
                          <a:latin typeface="Open Sans"/>
                          <a:ea typeface="Open Sans"/>
                          <a:cs typeface="Open Sans"/>
                          <a:sym typeface="Open Sans"/>
                          <a:hlinkClick r:id="rId29">
                            <a:extLst>
                              <a:ext uri="{A12FA001-AC4F-418D-AE19-62706E023703}">
                                <ahyp:hlinkClr xmlns:ahyp="http://schemas.microsoft.com/office/drawing/2018/hyperlinkcolor" val="tx"/>
                              </a:ext>
                            </a:extLst>
                          </a:hlinkClick>
                        </a:rPr>
                        <a:t>FAQs</a:t>
                      </a:r>
                      <a:r>
                        <a:rPr lang="en" sz="600" dirty="0">
                          <a:solidFill>
                            <a:srgbClr val="909090"/>
                          </a:solidFill>
                          <a:latin typeface="Open Sans"/>
                          <a:ea typeface="Open Sans"/>
                          <a:cs typeface="Open Sans"/>
                          <a:sym typeface="Open Sans"/>
                        </a:rPr>
                        <a:t> </a:t>
                      </a:r>
                      <a:br>
                        <a:rPr lang="en" sz="600" dirty="0">
                          <a:solidFill>
                            <a:srgbClr val="909090"/>
                          </a:solidFill>
                          <a:latin typeface="Open Sans"/>
                          <a:ea typeface="Open Sans"/>
                          <a:cs typeface="Open Sans"/>
                          <a:sym typeface="Open Sans"/>
                        </a:rPr>
                      </a:br>
                      <a:r>
                        <a:rPr lang="en" sz="600" dirty="0">
                          <a:solidFill>
                            <a:srgbClr val="909090"/>
                          </a:solidFill>
                          <a:latin typeface="Open Sans"/>
                          <a:ea typeface="Open Sans"/>
                          <a:cs typeface="Open Sans"/>
                          <a:sym typeface="Open Sans"/>
                        </a:rPr>
                        <a:t>Support at </a:t>
                      </a:r>
                      <a:r>
                        <a:rPr lang="en" sz="600" dirty="0">
                          <a:solidFill>
                            <a:srgbClr val="63B3DF"/>
                          </a:solidFill>
                          <a:latin typeface="Open Sans"/>
                          <a:ea typeface="Open Sans"/>
                          <a:cs typeface="Open Sans"/>
                          <a:sym typeface="Open Sans"/>
                        </a:rPr>
                        <a:t>support@candex.com</a:t>
                      </a:r>
                      <a:endParaRPr sz="600" dirty="0">
                        <a:latin typeface="Open Sans"/>
                        <a:ea typeface="Open Sans"/>
                        <a:cs typeface="Open Sans"/>
                        <a:sym typeface="Open Sans"/>
                      </a:endParaRPr>
                    </a:p>
                  </a:txBody>
                  <a:tcPr marL="0" marR="0" marT="91425"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7" name="Google Shape;128;p14">
            <a:extLst>
              <a:ext uri="{FF2B5EF4-FFF2-40B4-BE49-F238E27FC236}">
                <a16:creationId xmlns:a16="http://schemas.microsoft.com/office/drawing/2014/main" id="{01F02B28-8E33-D524-0D09-23A43603C98C}"/>
              </a:ext>
            </a:extLst>
          </p:cNvPr>
          <p:cNvPicPr preferRelativeResize="0"/>
          <p:nvPr/>
        </p:nvPicPr>
        <p:blipFill>
          <a:blip r:embed="rId30">
            <a:alphaModFix/>
          </a:blip>
          <a:stretch>
            <a:fillRect/>
          </a:stretch>
        </p:blipFill>
        <p:spPr>
          <a:xfrm>
            <a:off x="3830401" y="4882741"/>
            <a:ext cx="574202" cy="89523"/>
          </a:xfrm>
          <a:prstGeom prst="rect">
            <a:avLst/>
          </a:prstGeom>
          <a:noFill/>
          <a:ln>
            <a:noFill/>
          </a:ln>
        </p:spPr>
      </p:pic>
      <p:sp>
        <p:nvSpPr>
          <p:cNvPr id="18" name="Google Shape;129;p14">
            <a:extLst>
              <a:ext uri="{FF2B5EF4-FFF2-40B4-BE49-F238E27FC236}">
                <a16:creationId xmlns:a16="http://schemas.microsoft.com/office/drawing/2014/main" id="{A73B1FB8-F206-94A0-C391-9374ABD702CF}"/>
              </a:ext>
            </a:extLst>
          </p:cNvPr>
          <p:cNvSpPr/>
          <p:nvPr/>
        </p:nvSpPr>
        <p:spPr>
          <a:xfrm>
            <a:off x="6389535" y="1283820"/>
            <a:ext cx="1166647" cy="178074"/>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800" b="1" dirty="0">
                <a:solidFill>
                  <a:srgbClr val="FFFFFF"/>
                </a:solidFill>
                <a:latin typeface="Open Sans"/>
                <a:ea typeface="Open Sans"/>
                <a:cs typeface="Open Sans"/>
                <a:sym typeface="Open Sans"/>
              </a:rPr>
              <a:t>Request Payment</a:t>
            </a:r>
            <a:endParaRPr sz="800" b="1" dirty="0">
              <a:solidFill>
                <a:srgbClr val="FFFFFF"/>
              </a:solidFill>
              <a:latin typeface="Open Sans"/>
              <a:ea typeface="Open Sans"/>
              <a:cs typeface="Open Sans"/>
              <a:sym typeface="Open Sans"/>
            </a:endParaRPr>
          </a:p>
        </p:txBody>
      </p:sp>
      <p:pic>
        <p:nvPicPr>
          <p:cNvPr id="19" name="Picture 18" descr="A black background with a black square&#10;&#10;AI-generated content may be incorrect.">
            <a:extLst>
              <a:ext uri="{FF2B5EF4-FFF2-40B4-BE49-F238E27FC236}">
                <a16:creationId xmlns:a16="http://schemas.microsoft.com/office/drawing/2014/main" id="{A01C86D7-F00F-FC73-721C-1E06BF18260E}"/>
              </a:ext>
            </a:extLst>
          </p:cNvPr>
          <p:cNvPicPr>
            <a:picLocks noChangeAspect="1"/>
          </p:cNvPicPr>
          <p:nvPr/>
        </p:nvPicPr>
        <p:blipFill>
          <a:blip r:embed="rId31"/>
          <a:stretch>
            <a:fillRect/>
          </a:stretch>
        </p:blipFill>
        <p:spPr>
          <a:xfrm>
            <a:off x="6625286" y="880399"/>
            <a:ext cx="695146" cy="2081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p58"/>
          <p:cNvGrpSpPr/>
          <p:nvPr/>
        </p:nvGrpSpPr>
        <p:grpSpPr>
          <a:xfrm>
            <a:off x="2544505" y="109663"/>
            <a:ext cx="6228688" cy="4924184"/>
            <a:chOff x="2729325" y="0"/>
            <a:chExt cx="6228688" cy="4651600"/>
          </a:xfrm>
        </p:grpSpPr>
        <p:grpSp>
          <p:nvGrpSpPr>
            <p:cNvPr id="284" name="Google Shape;284;p58"/>
            <p:cNvGrpSpPr/>
            <p:nvPr/>
          </p:nvGrpSpPr>
          <p:grpSpPr>
            <a:xfrm>
              <a:off x="2729325" y="0"/>
              <a:ext cx="6228688" cy="4651600"/>
              <a:chOff x="2729325" y="63675"/>
              <a:chExt cx="6228688" cy="4651600"/>
            </a:xfrm>
          </p:grpSpPr>
          <p:sp>
            <p:nvSpPr>
              <p:cNvPr id="285" name="Google Shape;285;p58"/>
              <p:cNvSpPr/>
              <p:nvPr/>
            </p:nvSpPr>
            <p:spPr>
              <a:xfrm>
                <a:off x="2735113" y="63775"/>
                <a:ext cx="6222900" cy="4651500"/>
              </a:xfrm>
              <a:prstGeom prst="roundRect">
                <a:avLst>
                  <a:gd name="adj" fmla="val 833"/>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8"/>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8"/>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8"/>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8"/>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58"/>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1" name="Google Shape;291;p58"/>
          <p:cNvSpPr/>
          <p:nvPr/>
        </p:nvSpPr>
        <p:spPr>
          <a:xfrm>
            <a:off x="5469113" y="429313"/>
            <a:ext cx="22551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700">
                <a:solidFill>
                  <a:srgbClr val="141B4D"/>
                </a:solidFill>
                <a:latin typeface="Open Sans"/>
                <a:ea typeface="Open Sans"/>
                <a:cs typeface="Open Sans"/>
                <a:sym typeface="Open Sans"/>
              </a:rPr>
              <a:t>How it Works       For Enterprise       Pricing       About</a:t>
            </a:r>
            <a:endParaRPr sz="700">
              <a:solidFill>
                <a:srgbClr val="141B4D"/>
              </a:solidFill>
            </a:endParaRPr>
          </a:p>
        </p:txBody>
      </p:sp>
      <p:sp>
        <p:nvSpPr>
          <p:cNvPr id="292" name="Google Shape;292;p58"/>
          <p:cNvSpPr/>
          <p:nvPr/>
        </p:nvSpPr>
        <p:spPr>
          <a:xfrm>
            <a:off x="7865143" y="429313"/>
            <a:ext cx="450000" cy="132600"/>
          </a:xfrm>
          <a:prstGeom prst="roundRect">
            <a:avLst>
              <a:gd name="adj" fmla="val 50000"/>
            </a:avLst>
          </a:prstGeom>
          <a:solidFill>
            <a:srgbClr val="FFFFFF"/>
          </a:solidFill>
          <a:ln w="9525" cap="flat" cmpd="sng">
            <a:solidFill>
              <a:srgbClr val="141B4D"/>
            </a:solidFill>
            <a:prstDash val="solid"/>
            <a:round/>
            <a:headEnd type="none" w="sm" len="sm"/>
            <a:tailEnd type="none" w="sm" len="sm"/>
          </a:ln>
        </p:spPr>
        <p:txBody>
          <a:bodyPr spcFirstLastPara="1" wrap="square" lIns="63700" tIns="63700" rIns="63700" bIns="63700" anchor="ctr" anchorCtr="0">
            <a:noAutofit/>
          </a:bodyPr>
          <a:lstStyle/>
          <a:p>
            <a:pPr marL="0" lvl="0" indent="0" algn="ctr" rtl="0">
              <a:spcBef>
                <a:spcPts val="0"/>
              </a:spcBef>
              <a:spcAft>
                <a:spcPts val="0"/>
              </a:spcAft>
              <a:buNone/>
            </a:pPr>
            <a:r>
              <a:rPr lang="en" sz="600" b="1">
                <a:solidFill>
                  <a:srgbClr val="141B4D"/>
                </a:solidFill>
                <a:latin typeface="Open Sans"/>
                <a:ea typeface="Open Sans"/>
                <a:cs typeface="Open Sans"/>
                <a:sym typeface="Open Sans"/>
              </a:rPr>
              <a:t>Sign In</a:t>
            </a:r>
            <a:endParaRPr sz="600">
              <a:solidFill>
                <a:srgbClr val="141B4D"/>
              </a:solidFill>
              <a:latin typeface="Open Sans"/>
              <a:ea typeface="Open Sans"/>
              <a:cs typeface="Open Sans"/>
              <a:sym typeface="Open Sans"/>
            </a:endParaRPr>
          </a:p>
        </p:txBody>
      </p:sp>
      <p:pic>
        <p:nvPicPr>
          <p:cNvPr id="293" name="Google Shape;293;p58"/>
          <p:cNvPicPr preferRelativeResize="0"/>
          <p:nvPr/>
        </p:nvPicPr>
        <p:blipFill>
          <a:blip r:embed="rId3">
            <a:alphaModFix/>
          </a:blip>
          <a:stretch>
            <a:fillRect/>
          </a:stretch>
        </p:blipFill>
        <p:spPr>
          <a:xfrm>
            <a:off x="2997389" y="453562"/>
            <a:ext cx="640200" cy="112462"/>
          </a:xfrm>
          <a:prstGeom prst="rect">
            <a:avLst/>
          </a:prstGeom>
          <a:noFill/>
          <a:ln>
            <a:noFill/>
          </a:ln>
        </p:spPr>
      </p:pic>
      <p:sp>
        <p:nvSpPr>
          <p:cNvPr id="294" name="Google Shape;294;p58"/>
          <p:cNvSpPr/>
          <p:nvPr/>
        </p:nvSpPr>
        <p:spPr>
          <a:xfrm>
            <a:off x="2538900" y="318463"/>
            <a:ext cx="6228600" cy="30600"/>
          </a:xfrm>
          <a:prstGeom prst="rect">
            <a:avLst/>
          </a:prstGeom>
          <a:solidFill>
            <a:srgbClr val="66B2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8"/>
          <p:cNvSpPr/>
          <p:nvPr/>
        </p:nvSpPr>
        <p:spPr>
          <a:xfrm>
            <a:off x="5211013" y="3209492"/>
            <a:ext cx="881400" cy="2256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Register Now</a:t>
            </a:r>
            <a:endParaRPr sz="700" b="1">
              <a:solidFill>
                <a:srgbClr val="FFFFFF"/>
              </a:solidFill>
              <a:latin typeface="Open Sans"/>
              <a:ea typeface="Open Sans"/>
              <a:cs typeface="Open Sans"/>
              <a:sym typeface="Open Sans"/>
            </a:endParaRPr>
          </a:p>
        </p:txBody>
      </p:sp>
      <p:sp>
        <p:nvSpPr>
          <p:cNvPr id="296" name="Google Shape;296;p58"/>
          <p:cNvSpPr/>
          <p:nvPr/>
        </p:nvSpPr>
        <p:spPr>
          <a:xfrm>
            <a:off x="4267286" y="2183665"/>
            <a:ext cx="6402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297" name="Google Shape;297;p58"/>
          <p:cNvSpPr/>
          <p:nvPr/>
        </p:nvSpPr>
        <p:spPr>
          <a:xfrm>
            <a:off x="4267286" y="2051065"/>
            <a:ext cx="6402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First Name </a:t>
            </a:r>
            <a:endParaRPr sz="550">
              <a:solidFill>
                <a:srgbClr val="B7B7B7"/>
              </a:solidFill>
            </a:endParaRPr>
          </a:p>
        </p:txBody>
      </p:sp>
      <p:grpSp>
        <p:nvGrpSpPr>
          <p:cNvPr id="298" name="Google Shape;298;p58"/>
          <p:cNvGrpSpPr/>
          <p:nvPr/>
        </p:nvGrpSpPr>
        <p:grpSpPr>
          <a:xfrm>
            <a:off x="5717685" y="2051000"/>
            <a:ext cx="1328400" cy="302764"/>
            <a:chOff x="5735723" y="2523550"/>
            <a:chExt cx="1328400" cy="302764"/>
          </a:xfrm>
        </p:grpSpPr>
        <p:sp>
          <p:nvSpPr>
            <p:cNvPr id="299" name="Google Shape;299;p58"/>
            <p:cNvSpPr/>
            <p:nvPr/>
          </p:nvSpPr>
          <p:spPr>
            <a:xfrm>
              <a:off x="5735723" y="2656150"/>
              <a:ext cx="7155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300" name="Google Shape;300;p58"/>
            <p:cNvSpPr/>
            <p:nvPr/>
          </p:nvSpPr>
          <p:spPr>
            <a:xfrm>
              <a:off x="5735723" y="2523550"/>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Phone Number</a:t>
              </a:r>
              <a:endParaRPr sz="550">
                <a:solidFill>
                  <a:srgbClr val="B7B7B7"/>
                </a:solidFill>
              </a:endParaRPr>
            </a:p>
          </p:txBody>
        </p:sp>
        <p:sp>
          <p:nvSpPr>
            <p:cNvPr id="301" name="Google Shape;301;p58"/>
            <p:cNvSpPr/>
            <p:nvPr/>
          </p:nvSpPr>
          <p:spPr>
            <a:xfrm>
              <a:off x="6499748" y="2656214"/>
              <a:ext cx="5400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550">
                  <a:solidFill>
                    <a:srgbClr val="999999"/>
                  </a:solidFill>
                  <a:latin typeface="Open Sans"/>
                  <a:ea typeface="Open Sans"/>
                  <a:cs typeface="Open Sans"/>
                  <a:sym typeface="Open Sans"/>
                </a:rPr>
                <a:t>- select -       </a:t>
              </a:r>
              <a:r>
                <a:rPr lang="en" sz="550">
                  <a:solidFill>
                    <a:srgbClr val="434343"/>
                  </a:solidFill>
                  <a:latin typeface="Open Sans"/>
                  <a:ea typeface="Open Sans"/>
                  <a:cs typeface="Open Sans"/>
                  <a:sym typeface="Open Sans"/>
                </a:rPr>
                <a:t>▾</a:t>
              </a:r>
              <a:endParaRPr sz="550">
                <a:solidFill>
                  <a:srgbClr val="434343"/>
                </a:solidFill>
              </a:endParaRPr>
            </a:p>
          </p:txBody>
        </p:sp>
      </p:grpSp>
      <p:sp>
        <p:nvSpPr>
          <p:cNvPr id="302" name="Google Shape;302;p58"/>
          <p:cNvSpPr/>
          <p:nvPr/>
        </p:nvSpPr>
        <p:spPr>
          <a:xfrm>
            <a:off x="4177040" y="2830722"/>
            <a:ext cx="2778900" cy="316500"/>
          </a:xfrm>
          <a:prstGeom prst="roundRect">
            <a:avLst>
              <a:gd name="adj" fmla="val 4934"/>
            </a:avLst>
          </a:prstGeom>
          <a:noFill/>
          <a:ln>
            <a:noFill/>
          </a:ln>
        </p:spPr>
        <p:txBody>
          <a:bodyPr spcFirstLastPara="1" wrap="square" lIns="91425" tIns="91425" rIns="91425" bIns="91425" anchor="t" anchorCtr="0">
            <a:noAutofit/>
          </a:bodyPr>
          <a:lstStyle/>
          <a:p>
            <a:pPr marL="114300" lvl="0" indent="-95250" algn="l" rtl="0">
              <a:lnSpc>
                <a:spcPct val="100000"/>
              </a:lnSpc>
              <a:spcBef>
                <a:spcPts val="0"/>
              </a:spcBef>
              <a:spcAft>
                <a:spcPts val="500"/>
              </a:spcAft>
              <a:buSzPts val="600"/>
              <a:buChar char="▢"/>
            </a:pPr>
            <a:r>
              <a:rPr lang="en" sz="600">
                <a:solidFill>
                  <a:srgbClr val="434343"/>
                </a:solidFill>
                <a:latin typeface="Open Sans"/>
                <a:ea typeface="Open Sans"/>
                <a:cs typeface="Open Sans"/>
                <a:sym typeface="Open Sans"/>
              </a:rPr>
              <a:t>I agree to the </a:t>
            </a:r>
            <a:r>
              <a:rPr lang="en" sz="600">
                <a:solidFill>
                  <a:srgbClr val="66B2E1"/>
                </a:solidFill>
                <a:latin typeface="Open Sans SemiBold"/>
                <a:ea typeface="Open Sans SemiBold"/>
                <a:cs typeface="Open Sans SemiBold"/>
                <a:sym typeface="Open Sans SemiBold"/>
              </a:rPr>
              <a:t>Candex Terms of Use </a:t>
            </a:r>
            <a:r>
              <a:rPr lang="en" sz="600">
                <a:solidFill>
                  <a:srgbClr val="434343"/>
                </a:solidFill>
                <a:latin typeface="Open Sans"/>
                <a:ea typeface="Open Sans"/>
                <a:cs typeface="Open Sans"/>
                <a:sym typeface="Open Sans"/>
              </a:rPr>
              <a:t>and </a:t>
            </a:r>
            <a:r>
              <a:rPr lang="en" sz="600">
                <a:solidFill>
                  <a:srgbClr val="66B2E1"/>
                </a:solidFill>
                <a:latin typeface="Open Sans SemiBold"/>
                <a:ea typeface="Open Sans SemiBold"/>
                <a:cs typeface="Open Sans SemiBold"/>
                <a:sym typeface="Open Sans SemiBold"/>
              </a:rPr>
              <a:t>Privacy Policy </a:t>
            </a:r>
            <a:endParaRPr sz="650">
              <a:solidFill>
                <a:srgbClr val="434343"/>
              </a:solidFill>
              <a:latin typeface="Open Sans"/>
              <a:ea typeface="Open Sans"/>
              <a:cs typeface="Open Sans"/>
              <a:sym typeface="Open Sans"/>
            </a:endParaRPr>
          </a:p>
        </p:txBody>
      </p:sp>
      <p:sp>
        <p:nvSpPr>
          <p:cNvPr id="303" name="Google Shape;303;p58"/>
          <p:cNvSpPr/>
          <p:nvPr/>
        </p:nvSpPr>
        <p:spPr>
          <a:xfrm>
            <a:off x="4267290" y="2595468"/>
            <a:ext cx="13284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304" name="Google Shape;304;p58"/>
          <p:cNvSpPr/>
          <p:nvPr/>
        </p:nvSpPr>
        <p:spPr>
          <a:xfrm>
            <a:off x="4267285" y="2462868"/>
            <a:ext cx="5913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Create Password</a:t>
            </a:r>
            <a:endParaRPr sz="550">
              <a:solidFill>
                <a:srgbClr val="B7B7B7"/>
              </a:solidFill>
            </a:endParaRPr>
          </a:p>
        </p:txBody>
      </p:sp>
      <p:sp>
        <p:nvSpPr>
          <p:cNvPr id="305" name="Google Shape;305;p58"/>
          <p:cNvSpPr/>
          <p:nvPr/>
        </p:nvSpPr>
        <p:spPr>
          <a:xfrm>
            <a:off x="5729850" y="2595478"/>
            <a:ext cx="12939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306" name="Google Shape;306;p58"/>
          <p:cNvSpPr/>
          <p:nvPr/>
        </p:nvSpPr>
        <p:spPr>
          <a:xfrm>
            <a:off x="5729835" y="2462868"/>
            <a:ext cx="6912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Confirm Password</a:t>
            </a:r>
            <a:endParaRPr sz="550">
              <a:solidFill>
                <a:srgbClr val="B7B7B7"/>
              </a:solidFill>
            </a:endParaRPr>
          </a:p>
        </p:txBody>
      </p:sp>
      <p:sp>
        <p:nvSpPr>
          <p:cNvPr id="307" name="Google Shape;307;p58"/>
          <p:cNvSpPr/>
          <p:nvPr/>
        </p:nvSpPr>
        <p:spPr>
          <a:xfrm>
            <a:off x="4955486" y="2183665"/>
            <a:ext cx="6402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endParaRPr sz="550">
              <a:solidFill>
                <a:srgbClr val="434343"/>
              </a:solidFill>
              <a:latin typeface="Open Sans"/>
              <a:ea typeface="Open Sans"/>
              <a:cs typeface="Open Sans"/>
              <a:sym typeface="Open Sans"/>
            </a:endParaRPr>
          </a:p>
        </p:txBody>
      </p:sp>
      <p:sp>
        <p:nvSpPr>
          <p:cNvPr id="308" name="Google Shape;308;p58"/>
          <p:cNvSpPr/>
          <p:nvPr/>
        </p:nvSpPr>
        <p:spPr>
          <a:xfrm>
            <a:off x="4955486" y="2051065"/>
            <a:ext cx="6402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Last  Name</a:t>
            </a:r>
            <a:endParaRPr sz="550">
              <a:solidFill>
                <a:srgbClr val="B7B7B7"/>
              </a:solidFill>
            </a:endParaRPr>
          </a:p>
        </p:txBody>
      </p:sp>
      <p:sp>
        <p:nvSpPr>
          <p:cNvPr id="309" name="Google Shape;309;p58"/>
          <p:cNvSpPr/>
          <p:nvPr/>
        </p:nvSpPr>
        <p:spPr>
          <a:xfrm>
            <a:off x="4267285" y="1349769"/>
            <a:ext cx="1328400" cy="170100"/>
          </a:xfrm>
          <a:prstGeom prst="roundRect">
            <a:avLst>
              <a:gd name="adj" fmla="val 17395"/>
            </a:avLst>
          </a:prstGeom>
          <a:solidFill>
            <a:srgbClr val="F3F3F3"/>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zack@miller.com</a:t>
            </a:r>
            <a:endParaRPr sz="550">
              <a:solidFill>
                <a:srgbClr val="434343"/>
              </a:solidFill>
              <a:latin typeface="Open Sans"/>
              <a:ea typeface="Open Sans"/>
              <a:cs typeface="Open Sans"/>
              <a:sym typeface="Open Sans"/>
            </a:endParaRPr>
          </a:p>
        </p:txBody>
      </p:sp>
      <p:sp>
        <p:nvSpPr>
          <p:cNvPr id="310" name="Google Shape;310;p58"/>
          <p:cNvSpPr/>
          <p:nvPr/>
        </p:nvSpPr>
        <p:spPr>
          <a:xfrm>
            <a:off x="4267285" y="1213169"/>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Email</a:t>
            </a:r>
            <a:endParaRPr sz="500">
              <a:solidFill>
                <a:srgbClr val="B7B7B7"/>
              </a:solidFill>
            </a:endParaRPr>
          </a:p>
        </p:txBody>
      </p:sp>
      <p:sp>
        <p:nvSpPr>
          <p:cNvPr id="311" name="Google Shape;311;p58"/>
          <p:cNvSpPr/>
          <p:nvPr/>
        </p:nvSpPr>
        <p:spPr>
          <a:xfrm>
            <a:off x="5717685" y="1213169"/>
            <a:ext cx="1328400" cy="132600"/>
          </a:xfrm>
          <a:prstGeom prst="roundRect">
            <a:avLst>
              <a:gd name="adj" fmla="val 17395"/>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Language</a:t>
            </a:r>
            <a:endParaRPr sz="550">
              <a:solidFill>
                <a:srgbClr val="B7B7B7"/>
              </a:solidFill>
            </a:endParaRPr>
          </a:p>
        </p:txBody>
      </p:sp>
      <p:sp>
        <p:nvSpPr>
          <p:cNvPr id="312" name="Google Shape;312;p58"/>
          <p:cNvSpPr/>
          <p:nvPr/>
        </p:nvSpPr>
        <p:spPr>
          <a:xfrm>
            <a:off x="5717685" y="1349769"/>
            <a:ext cx="1328400" cy="1701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45700" bIns="91425" anchor="ctr"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English                                                   </a:t>
            </a:r>
            <a:r>
              <a:rPr lang="en" sz="600">
                <a:solidFill>
                  <a:srgbClr val="434343"/>
                </a:solidFill>
                <a:latin typeface="Open Sans"/>
                <a:ea typeface="Open Sans"/>
                <a:cs typeface="Open Sans"/>
                <a:sym typeface="Open Sans"/>
              </a:rPr>
              <a:t>▾</a:t>
            </a:r>
            <a:endParaRPr sz="550">
              <a:solidFill>
                <a:srgbClr val="434343"/>
              </a:solidFill>
              <a:latin typeface="Open Sans"/>
              <a:ea typeface="Open Sans"/>
              <a:cs typeface="Open Sans"/>
              <a:sym typeface="Open Sans"/>
            </a:endParaRPr>
          </a:p>
        </p:txBody>
      </p:sp>
      <p:sp>
        <p:nvSpPr>
          <p:cNvPr id="313" name="Google Shape;313;p58"/>
          <p:cNvSpPr/>
          <p:nvPr/>
        </p:nvSpPr>
        <p:spPr>
          <a:xfrm>
            <a:off x="4293438" y="791388"/>
            <a:ext cx="2728200" cy="297600"/>
          </a:xfrm>
          <a:prstGeom prst="roundRect">
            <a:avLst>
              <a:gd name="adj" fmla="val 17395"/>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b="1">
                <a:solidFill>
                  <a:srgbClr val="141B4D"/>
                </a:solidFill>
                <a:latin typeface="Open Sans"/>
                <a:ea typeface="Open Sans"/>
                <a:cs typeface="Open Sans"/>
                <a:sym typeface="Open Sans"/>
              </a:rPr>
              <a:t>Candex makes it easy to pay and get paid</a:t>
            </a:r>
            <a:endParaRPr b="1">
              <a:solidFill>
                <a:srgbClr val="141B4D"/>
              </a:solidFill>
              <a:latin typeface="Open Sans"/>
              <a:ea typeface="Open Sans"/>
              <a:cs typeface="Open Sans"/>
              <a:sym typeface="Open Sans"/>
            </a:endParaRPr>
          </a:p>
        </p:txBody>
      </p:sp>
      <p:sp>
        <p:nvSpPr>
          <p:cNvPr id="314" name="Google Shape;314;p58"/>
          <p:cNvSpPr/>
          <p:nvPr/>
        </p:nvSpPr>
        <p:spPr>
          <a:xfrm>
            <a:off x="4487610" y="1676177"/>
            <a:ext cx="2536200" cy="132600"/>
          </a:xfrm>
          <a:prstGeom prst="roundRect">
            <a:avLst>
              <a:gd name="adj" fmla="val 17395"/>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50"/>
              <a:buFont typeface="Arial"/>
              <a:buNone/>
            </a:pPr>
            <a:endParaRPr sz="550" b="0" i="0" u="none" strike="noStrike" cap="none">
              <a:solidFill>
                <a:srgbClr val="B7B7B7"/>
              </a:solidFill>
              <a:latin typeface="Open Sans"/>
              <a:ea typeface="Open Sans"/>
              <a:cs typeface="Open Sans"/>
              <a:sym typeface="Open Sans"/>
            </a:endParaRPr>
          </a:p>
        </p:txBody>
      </p:sp>
      <p:sp>
        <p:nvSpPr>
          <p:cNvPr id="315" name="Google Shape;315;p58"/>
          <p:cNvSpPr/>
          <p:nvPr/>
        </p:nvSpPr>
        <p:spPr>
          <a:xfrm>
            <a:off x="4487602" y="1817652"/>
            <a:ext cx="2536200" cy="132600"/>
          </a:xfrm>
          <a:prstGeom prst="roundRect">
            <a:avLst>
              <a:gd name="adj" fmla="val 17395"/>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50"/>
              <a:buFont typeface="Arial"/>
              <a:buNone/>
            </a:pPr>
            <a:endParaRPr sz="550" b="0" i="0" u="none" strike="noStrike" cap="none">
              <a:solidFill>
                <a:srgbClr val="B7B7B7"/>
              </a:solidFill>
              <a:latin typeface="Open Sans"/>
              <a:ea typeface="Open Sans"/>
              <a:cs typeface="Open Sans"/>
              <a:sym typeface="Open Sans"/>
            </a:endParaRPr>
          </a:p>
        </p:txBody>
      </p:sp>
      <p:sp>
        <p:nvSpPr>
          <p:cNvPr id="316" name="Google Shape;316;p58"/>
          <p:cNvSpPr/>
          <p:nvPr/>
        </p:nvSpPr>
        <p:spPr>
          <a:xfrm>
            <a:off x="4487610" y="1676177"/>
            <a:ext cx="2536200" cy="132600"/>
          </a:xfrm>
          <a:prstGeom prst="roundRect">
            <a:avLst>
              <a:gd name="adj" fmla="val 17395"/>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50"/>
              <a:buFont typeface="Arial"/>
              <a:buNone/>
            </a:pPr>
            <a:endParaRPr sz="550" b="0" i="0" u="none" strike="noStrike" cap="none">
              <a:solidFill>
                <a:srgbClr val="B7B7B7"/>
              </a:solidFill>
              <a:latin typeface="Open Sans"/>
              <a:ea typeface="Open Sans"/>
              <a:cs typeface="Open Sans"/>
              <a:sym typeface="Open Sans"/>
            </a:endParaRPr>
          </a:p>
        </p:txBody>
      </p:sp>
      <p:sp>
        <p:nvSpPr>
          <p:cNvPr id="317" name="Google Shape;317;p58"/>
          <p:cNvSpPr/>
          <p:nvPr/>
        </p:nvSpPr>
        <p:spPr>
          <a:xfrm>
            <a:off x="4487602" y="1817652"/>
            <a:ext cx="2536200" cy="132600"/>
          </a:xfrm>
          <a:prstGeom prst="roundRect">
            <a:avLst>
              <a:gd name="adj" fmla="val 17395"/>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50"/>
              <a:buFont typeface="Arial"/>
              <a:buNone/>
            </a:pPr>
            <a:endParaRPr sz="550" b="0" i="0" u="none" strike="noStrike" cap="none">
              <a:solidFill>
                <a:srgbClr val="B7B7B7"/>
              </a:solidFill>
              <a:latin typeface="Open Sans"/>
              <a:ea typeface="Open Sans"/>
              <a:cs typeface="Open Sans"/>
              <a:sym typeface="Open Sans"/>
            </a:endParaRPr>
          </a:p>
        </p:txBody>
      </p:sp>
      <p:sp>
        <p:nvSpPr>
          <p:cNvPr id="318" name="Google Shape;318;p58"/>
          <p:cNvSpPr/>
          <p:nvPr/>
        </p:nvSpPr>
        <p:spPr>
          <a:xfrm>
            <a:off x="4269400" y="1604475"/>
            <a:ext cx="2778900" cy="393600"/>
          </a:xfrm>
          <a:prstGeom prst="roundRect">
            <a:avLst>
              <a:gd name="adj" fmla="val 4934"/>
            </a:avLst>
          </a:prstGeom>
          <a:solidFill>
            <a:srgbClr val="F3F3F3"/>
          </a:solidFill>
          <a:ln>
            <a:noFill/>
          </a:ln>
        </p:spPr>
        <p:txBody>
          <a:bodyPr spcFirstLastPara="1" wrap="square" lIns="91425" tIns="91425" rIns="91425" bIns="91425" anchor="ctr" anchorCtr="0">
            <a:noAutofit/>
          </a:bodyPr>
          <a:lstStyle/>
          <a:p>
            <a:pPr marL="114300" lvl="0" indent="-88900" algn="l" rtl="0">
              <a:spcBef>
                <a:spcPts val="0"/>
              </a:spcBef>
              <a:spcAft>
                <a:spcPts val="0"/>
              </a:spcAft>
              <a:buClr>
                <a:srgbClr val="434343"/>
              </a:buClr>
              <a:buSzPts val="500"/>
              <a:buFont typeface="Open Sans"/>
              <a:buChar char="◯"/>
            </a:pPr>
            <a:r>
              <a:rPr lang="en" sz="500">
                <a:solidFill>
                  <a:srgbClr val="434343"/>
                </a:solidFill>
                <a:latin typeface="Open Sans"/>
                <a:ea typeface="Open Sans"/>
                <a:cs typeface="Open Sans"/>
                <a:sym typeface="Open Sans"/>
              </a:rPr>
              <a:t>This payment is to my company</a:t>
            </a:r>
            <a:endParaRPr sz="500">
              <a:solidFill>
                <a:srgbClr val="434343"/>
              </a:solidFill>
              <a:latin typeface="Open Sans"/>
              <a:ea typeface="Open Sans"/>
              <a:cs typeface="Open Sans"/>
              <a:sym typeface="Open Sans"/>
            </a:endParaRPr>
          </a:p>
          <a:p>
            <a:pPr marL="114300" lvl="0" indent="-88900" algn="l" rtl="0">
              <a:spcBef>
                <a:spcPts val="500"/>
              </a:spcBef>
              <a:spcAft>
                <a:spcPts val="500"/>
              </a:spcAft>
              <a:buClr>
                <a:srgbClr val="434343"/>
              </a:buClr>
              <a:buSzPts val="500"/>
              <a:buFont typeface="Open Sans"/>
              <a:buChar char="🔘"/>
            </a:pPr>
            <a:r>
              <a:rPr lang="en" sz="500">
                <a:solidFill>
                  <a:srgbClr val="434343"/>
                </a:solidFill>
                <a:latin typeface="Open Sans"/>
                <a:ea typeface="Open Sans"/>
                <a:cs typeface="Open Sans"/>
                <a:sym typeface="Open Sans"/>
              </a:rPr>
              <a:t>This payment is to me personally </a:t>
            </a:r>
            <a:endParaRPr sz="500">
              <a:solidFill>
                <a:srgbClr val="434343"/>
              </a:solidFill>
              <a:latin typeface="Open Sans"/>
              <a:ea typeface="Open Sans"/>
              <a:cs typeface="Open Sans"/>
              <a:sym typeface="Open Sans"/>
            </a:endParaRPr>
          </a:p>
        </p:txBody>
      </p:sp>
      <p:cxnSp>
        <p:nvCxnSpPr>
          <p:cNvPr id="319" name="Google Shape;319;p58"/>
          <p:cNvCxnSpPr>
            <a:stCxn id="320" idx="3"/>
            <a:endCxn id="318" idx="1"/>
          </p:cNvCxnSpPr>
          <p:nvPr/>
        </p:nvCxnSpPr>
        <p:spPr>
          <a:xfrm>
            <a:off x="3916500" y="1799404"/>
            <a:ext cx="352800" cy="1800"/>
          </a:xfrm>
          <a:prstGeom prst="bentConnector3">
            <a:avLst>
              <a:gd name="adj1" fmla="val 50014"/>
            </a:avLst>
          </a:prstGeom>
          <a:noFill/>
          <a:ln w="9525" cap="flat" cmpd="sng">
            <a:solidFill>
              <a:srgbClr val="CC0033"/>
            </a:solidFill>
            <a:prstDash val="solid"/>
            <a:round/>
            <a:headEnd type="none" w="sm" len="sm"/>
            <a:tailEnd type="triangle" w="med" len="med"/>
          </a:ln>
        </p:spPr>
      </p:cxnSp>
      <p:sp>
        <p:nvSpPr>
          <p:cNvPr id="320" name="Google Shape;320;p58"/>
          <p:cNvSpPr txBox="1"/>
          <p:nvPr/>
        </p:nvSpPr>
        <p:spPr>
          <a:xfrm>
            <a:off x="2954400" y="1614754"/>
            <a:ext cx="962100" cy="369300"/>
          </a:xfrm>
          <a:prstGeom prst="rect">
            <a:avLst/>
          </a:prstGeom>
          <a:solidFill>
            <a:srgbClr val="CC0033"/>
          </a:solidFill>
          <a:ln>
            <a:solidFill>
              <a:srgbClr val="CC0033"/>
            </a:soli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r>
              <a:rPr lang="en-US" sz="600" b="1" dirty="0">
                <a:solidFill>
                  <a:srgbClr val="FFFFFF"/>
                </a:solidFill>
                <a:latin typeface="Roboto"/>
                <a:ea typeface="Roboto"/>
                <a:cs typeface="Roboto"/>
                <a:sym typeface="Roboto"/>
              </a:rPr>
              <a:t>Supplier</a:t>
            </a:r>
            <a:r>
              <a:rPr lang="en" sz="600" b="1" dirty="0">
                <a:solidFill>
                  <a:srgbClr val="FFFFFF"/>
                </a:solidFill>
                <a:latin typeface="Roboto"/>
                <a:ea typeface="Roboto"/>
                <a:cs typeface="Roboto"/>
                <a:sym typeface="Roboto"/>
              </a:rPr>
              <a:t> selects </a:t>
            </a:r>
            <a:r>
              <a:rPr lang="en" sz="600" b="1" i="0" u="none" strike="noStrike" cap="none" dirty="0">
                <a:solidFill>
                  <a:srgbClr val="FFFFFF"/>
                </a:solidFill>
                <a:latin typeface="Roboto"/>
                <a:ea typeface="Roboto"/>
                <a:cs typeface="Roboto"/>
                <a:sym typeface="Roboto"/>
              </a:rPr>
              <a:t>paid as an individual </a:t>
            </a:r>
            <a:endParaRPr sz="600" b="1" i="0" u="none" strike="noStrike" cap="none" dirty="0">
              <a:solidFill>
                <a:srgbClr val="FFFFFF"/>
              </a:solidFill>
              <a:latin typeface="Roboto"/>
              <a:ea typeface="Roboto"/>
              <a:cs typeface="Roboto"/>
              <a:sym typeface="Roboto"/>
            </a:endParaRPr>
          </a:p>
        </p:txBody>
      </p:sp>
      <p:grpSp>
        <p:nvGrpSpPr>
          <p:cNvPr id="321" name="Google Shape;321;p58"/>
          <p:cNvGrpSpPr/>
          <p:nvPr/>
        </p:nvGrpSpPr>
        <p:grpSpPr>
          <a:xfrm>
            <a:off x="284750" y="-10075"/>
            <a:ext cx="664500" cy="535175"/>
            <a:chOff x="284750" y="-10075"/>
            <a:chExt cx="664500" cy="535175"/>
          </a:xfrm>
          <a:solidFill>
            <a:srgbClr val="CC0033"/>
          </a:solidFill>
        </p:grpSpPr>
        <p:sp>
          <p:nvSpPr>
            <p:cNvPr id="322" name="Google Shape;322;p58"/>
            <p:cNvSpPr/>
            <p:nvPr/>
          </p:nvSpPr>
          <p:spPr>
            <a:xfrm>
              <a:off x="284750" y="-10075"/>
              <a:ext cx="664500" cy="535175"/>
            </a:xfrm>
            <a:prstGeom prst="flowChartOffpageConnector">
              <a:avLst/>
            </a:prstGeom>
            <a:grpFill/>
            <a:ln>
              <a:noFill/>
            </a:ln>
          </p:spPr>
          <p:txBody>
            <a:bodyPr spcFirstLastPara="1" wrap="square" lIns="0" tIns="0" rIns="0" bIns="45700" anchor="b" anchorCtr="0">
              <a:noAutofit/>
            </a:bodyPr>
            <a:lstStyle/>
            <a:p>
              <a:pPr algn="ctr">
                <a:buSzPts val="800"/>
              </a:pPr>
              <a:r>
                <a:rPr lang="en-US" sz="800" b="1" dirty="0">
                  <a:solidFill>
                    <a:srgbClr val="FFFFFF"/>
                  </a:solidFill>
                  <a:latin typeface="Roboto"/>
                  <a:ea typeface="Roboto"/>
                  <a:cs typeface="Roboto"/>
                  <a:sym typeface="Roboto"/>
                </a:rPr>
                <a:t>SUPPLIER</a:t>
              </a:r>
              <a:endParaRPr lang="en-US" sz="800" b="1" i="0" u="none" strike="noStrike" cap="none" dirty="0">
                <a:solidFill>
                  <a:srgbClr val="FFFFFF"/>
                </a:solidFill>
                <a:latin typeface="Roboto"/>
                <a:ea typeface="Roboto"/>
                <a:cs typeface="Roboto"/>
                <a:sym typeface="Roboto"/>
              </a:endParaRPr>
            </a:p>
          </p:txBody>
        </p:sp>
        <p:pic>
          <p:nvPicPr>
            <p:cNvPr id="323" name="Google Shape;323;p58"/>
            <p:cNvPicPr preferRelativeResize="0"/>
            <p:nvPr/>
          </p:nvPicPr>
          <p:blipFill>
            <a:blip r:embed="rId4">
              <a:alphaModFix/>
            </a:blip>
            <a:stretch>
              <a:fillRect/>
            </a:stretch>
          </p:blipFill>
          <p:spPr>
            <a:xfrm>
              <a:off x="519704" y="47221"/>
              <a:ext cx="194625" cy="194625"/>
            </a:xfrm>
            <a:prstGeom prst="rect">
              <a:avLst/>
            </a:prstGeom>
            <a:grpFill/>
            <a:ln>
              <a:noFill/>
            </a:ln>
          </p:spPr>
        </p:pic>
      </p:grpSp>
      <p:graphicFrame>
        <p:nvGraphicFramePr>
          <p:cNvPr id="324" name="Google Shape;324;p58"/>
          <p:cNvGraphicFramePr/>
          <p:nvPr>
            <p:extLst>
              <p:ext uri="{D42A27DB-BD31-4B8C-83A1-F6EECF244321}">
                <p14:modId xmlns:p14="http://schemas.microsoft.com/office/powerpoint/2010/main" val="2463683568"/>
              </p:ext>
            </p:extLst>
          </p:nvPr>
        </p:nvGraphicFramePr>
        <p:xfrm>
          <a:off x="304808" y="624693"/>
          <a:ext cx="1938000" cy="2382470"/>
        </p:xfrm>
        <a:graphic>
          <a:graphicData uri="http://schemas.openxmlformats.org/drawingml/2006/table">
            <a:tbl>
              <a:tblPr>
                <a:noFill/>
                <a:tableStyleId>{FC00899F-DB3D-464D-8822-DD30D647D428}</a:tableStyleId>
              </a:tblPr>
              <a:tblGrid>
                <a:gridCol w="1938000">
                  <a:extLst>
                    <a:ext uri="{9D8B030D-6E8A-4147-A177-3AD203B41FA5}">
                      <a16:colId xmlns:a16="http://schemas.microsoft.com/office/drawing/2014/main" val="20000"/>
                    </a:ext>
                  </a:extLst>
                </a:gridCol>
              </a:tblGrid>
              <a:tr h="449275">
                <a:tc>
                  <a:txBody>
                    <a:bodyPr/>
                    <a:lstStyle/>
                    <a:p>
                      <a:pPr marL="0" marR="0" lvl="0" indent="0" algn="l" rtl="0">
                        <a:lnSpc>
                          <a:spcPct val="100000"/>
                        </a:lnSpc>
                        <a:spcBef>
                          <a:spcPts val="0"/>
                        </a:spcBef>
                        <a:spcAft>
                          <a:spcPts val="0"/>
                        </a:spcAft>
                        <a:buClr>
                          <a:srgbClr val="000000"/>
                        </a:buClr>
                        <a:buSzPts val="2600"/>
                        <a:buFont typeface="Arial"/>
                        <a:buNone/>
                      </a:pPr>
                      <a:r>
                        <a:rPr lang="en" sz="2600" dirty="0">
                          <a:solidFill>
                            <a:srgbClr val="CC0033"/>
                          </a:solidFill>
                          <a:latin typeface="Roboto"/>
                          <a:ea typeface="Roboto"/>
                          <a:cs typeface="Roboto"/>
                          <a:sym typeface="Roboto"/>
                        </a:rPr>
                        <a:t>Simple </a:t>
                      </a:r>
                      <a:r>
                        <a:rPr lang="en-US" sz="2600" dirty="0">
                          <a:solidFill>
                            <a:srgbClr val="CC0033"/>
                          </a:solidFill>
                          <a:latin typeface="Roboto"/>
                          <a:ea typeface="Roboto"/>
                          <a:cs typeface="Roboto"/>
                          <a:sym typeface="Roboto"/>
                        </a:rPr>
                        <a:t>Supplier</a:t>
                      </a:r>
                      <a:r>
                        <a:rPr lang="en" sz="2600" dirty="0">
                          <a:solidFill>
                            <a:srgbClr val="CC0033"/>
                          </a:solidFill>
                          <a:latin typeface="Roboto"/>
                          <a:ea typeface="Roboto"/>
                          <a:cs typeface="Roboto"/>
                          <a:sym typeface="Roboto"/>
                        </a:rPr>
                        <a:t> Registration</a:t>
                      </a:r>
                      <a:endParaRPr sz="2600" u="none" strike="noStrike" cap="none"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9275">
                <a:tc>
                  <a:txBody>
                    <a:bodyPr/>
                    <a:lstStyle/>
                    <a:p>
                      <a:pPr marL="171450" marR="0" lvl="0" indent="-120650" algn="l" rtl="0">
                        <a:lnSpc>
                          <a:spcPct val="100000"/>
                        </a:lnSpc>
                        <a:spcBef>
                          <a:spcPts val="0"/>
                        </a:spcBef>
                        <a:spcAft>
                          <a:spcPts val="0"/>
                        </a:spcAft>
                        <a:buClrTx/>
                        <a:buSzPts val="1000"/>
                        <a:buFont typeface="Roboto"/>
                        <a:buChar char="⇢"/>
                      </a:pPr>
                      <a:r>
                        <a:rPr lang="en" sz="1000" u="none" strike="noStrike" cap="none" dirty="0">
                          <a:solidFill>
                            <a:schemeClr val="bg2">
                              <a:lumMod val="50000"/>
                            </a:schemeClr>
                          </a:solidFill>
                          <a:latin typeface="Roboto"/>
                          <a:ea typeface="Roboto"/>
                          <a:cs typeface="Roboto"/>
                          <a:sym typeface="Roboto"/>
                        </a:rPr>
                        <a:t>Suppliers can select their language</a:t>
                      </a:r>
                      <a:endParaRPr sz="1000" u="none" strike="noStrike" cap="none" dirty="0">
                        <a:solidFill>
                          <a:schemeClr val="bg2">
                            <a:lumMod val="50000"/>
                          </a:schemeClr>
                        </a:solidFill>
                        <a:latin typeface="Roboto"/>
                        <a:ea typeface="Roboto"/>
                        <a:cs typeface="Roboto"/>
                        <a:sym typeface="Roboto"/>
                      </a:endParaRPr>
                    </a:p>
                    <a:p>
                      <a:pPr marL="171450" marR="0" lvl="0" indent="-120650" algn="l" rtl="0">
                        <a:lnSpc>
                          <a:spcPct val="100000"/>
                        </a:lnSpc>
                        <a:spcBef>
                          <a:spcPts val="1000"/>
                        </a:spcBef>
                        <a:spcAft>
                          <a:spcPts val="0"/>
                        </a:spcAft>
                        <a:buClrTx/>
                        <a:buSzPts val="1000"/>
                        <a:buFont typeface="Roboto"/>
                        <a:buChar char="⇢"/>
                      </a:pPr>
                      <a:r>
                        <a:rPr lang="en" sz="1000" u="none" strike="noStrike" cap="none" dirty="0">
                          <a:solidFill>
                            <a:schemeClr val="bg2">
                              <a:lumMod val="50000"/>
                            </a:schemeClr>
                          </a:solidFill>
                          <a:latin typeface="Roboto"/>
                          <a:ea typeface="Roboto"/>
                          <a:cs typeface="Roboto"/>
                          <a:sym typeface="Roboto"/>
                        </a:rPr>
                        <a:t>To be filled out ONLY on initial engagement</a:t>
                      </a:r>
                      <a:endParaRPr sz="1000" u="none" strike="noStrike" cap="none" dirty="0">
                        <a:solidFill>
                          <a:schemeClr val="bg2">
                            <a:lumMod val="50000"/>
                          </a:schemeClr>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25" name="Google Shape;325;p58"/>
          <p:cNvSpPr txBox="1"/>
          <p:nvPr/>
        </p:nvSpPr>
        <p:spPr>
          <a:xfrm>
            <a:off x="8700950" y="4749900"/>
            <a:ext cx="371100" cy="393600"/>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 sz="1000" b="0" i="0" u="none" strike="noStrike" cap="none">
                <a:solidFill>
                  <a:srgbClr val="FFFFFF"/>
                </a:solidFill>
                <a:latin typeface="Roboto"/>
                <a:ea typeface="Roboto"/>
                <a:cs typeface="Roboto"/>
                <a:sym typeface="Roboto"/>
              </a:rPr>
              <a:t>3</a:t>
            </a:fld>
            <a:endParaRPr sz="1000" b="0" i="0" u="none" strike="noStrike" cap="none">
              <a:solidFill>
                <a:srgbClr val="FFFFFF"/>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grpSp>
        <p:nvGrpSpPr>
          <p:cNvPr id="330" name="Google Shape;330;p59"/>
          <p:cNvGrpSpPr/>
          <p:nvPr/>
        </p:nvGrpSpPr>
        <p:grpSpPr>
          <a:xfrm>
            <a:off x="2457785" y="0"/>
            <a:ext cx="6609260" cy="5143600"/>
            <a:chOff x="2729325" y="0"/>
            <a:chExt cx="6228687" cy="5143600"/>
          </a:xfrm>
        </p:grpSpPr>
        <p:grpSp>
          <p:nvGrpSpPr>
            <p:cNvPr id="331" name="Google Shape;331;p59"/>
            <p:cNvGrpSpPr/>
            <p:nvPr/>
          </p:nvGrpSpPr>
          <p:grpSpPr>
            <a:xfrm>
              <a:off x="2729325" y="0"/>
              <a:ext cx="6228687" cy="5143600"/>
              <a:chOff x="2729325" y="63675"/>
              <a:chExt cx="6228687" cy="5143600"/>
            </a:xfrm>
          </p:grpSpPr>
          <p:sp>
            <p:nvSpPr>
              <p:cNvPr id="332" name="Google Shape;332;p59"/>
              <p:cNvSpPr/>
              <p:nvPr/>
            </p:nvSpPr>
            <p:spPr>
              <a:xfrm>
                <a:off x="2735112" y="63775"/>
                <a:ext cx="6222900" cy="51435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9"/>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9"/>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9"/>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9"/>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59"/>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59"/>
          <p:cNvSpPr/>
          <p:nvPr/>
        </p:nvSpPr>
        <p:spPr>
          <a:xfrm>
            <a:off x="2467725" y="546075"/>
            <a:ext cx="1433100" cy="42546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339" name="Google Shape;339;p59"/>
          <p:cNvSpPr txBox="1"/>
          <p:nvPr/>
        </p:nvSpPr>
        <p:spPr>
          <a:xfrm>
            <a:off x="2470194" y="1523578"/>
            <a:ext cx="1433100" cy="505800"/>
          </a:xfrm>
          <a:prstGeom prst="rect">
            <a:avLst/>
          </a:prstGeom>
          <a:noFill/>
          <a:ln>
            <a:noFill/>
          </a:ln>
        </p:spPr>
        <p:txBody>
          <a:bodyPr spcFirstLastPara="1" wrap="square" lIns="91425" tIns="137150" rIns="0" bIns="91425" anchor="t" anchorCtr="0">
            <a:noAutofit/>
          </a:bodyPr>
          <a:lstStyle/>
          <a:p>
            <a:pPr marL="0" marR="0" lvl="0" indent="0" algn="l"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ORDERS</a:t>
            </a:r>
            <a:endParaRPr sz="600">
              <a:solidFill>
                <a:srgbClr val="B3C1D6"/>
              </a:solidFill>
              <a:latin typeface="Open Sans SemiBold"/>
              <a:ea typeface="Open Sans SemiBold"/>
              <a:cs typeface="Open Sans SemiBold"/>
              <a:sym typeface="Open Sans SemiBold"/>
            </a:endParaRPr>
          </a:p>
          <a:p>
            <a:pPr marL="114300" marR="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booth design</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200"/>
              </a:spcAft>
              <a:buNone/>
            </a:pPr>
            <a:endParaRPr sz="600">
              <a:solidFill>
                <a:srgbClr val="66B2E1"/>
              </a:solidFill>
              <a:latin typeface="Open Sans SemiBold"/>
              <a:ea typeface="Open Sans SemiBold"/>
              <a:cs typeface="Open Sans SemiBold"/>
              <a:sym typeface="Open Sans SemiBold"/>
            </a:endParaRPr>
          </a:p>
        </p:txBody>
      </p:sp>
      <p:sp>
        <p:nvSpPr>
          <p:cNvPr id="340" name="Google Shape;340;p59"/>
          <p:cNvSpPr/>
          <p:nvPr/>
        </p:nvSpPr>
        <p:spPr>
          <a:xfrm>
            <a:off x="2461951" y="220650"/>
            <a:ext cx="1433100" cy="325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Zack Miller</a:t>
            </a:r>
            <a:endParaRPr sz="900" b="1">
              <a:solidFill>
                <a:srgbClr val="FFFFFF"/>
              </a:solidFill>
              <a:latin typeface="Open Sans"/>
              <a:ea typeface="Open Sans"/>
              <a:cs typeface="Open Sans"/>
              <a:sym typeface="Open Sans"/>
            </a:endParaRPr>
          </a:p>
        </p:txBody>
      </p:sp>
      <p:graphicFrame>
        <p:nvGraphicFramePr>
          <p:cNvPr id="341" name="Google Shape;341;p59"/>
          <p:cNvGraphicFramePr/>
          <p:nvPr/>
        </p:nvGraphicFramePr>
        <p:xfrm>
          <a:off x="2467722" y="546085"/>
          <a:ext cx="1433100" cy="975985"/>
        </p:xfrm>
        <a:graphic>
          <a:graphicData uri="http://schemas.openxmlformats.org/drawingml/2006/table">
            <a:tbl>
              <a:tblPr>
                <a:noFill/>
                <a:tableStyleId>{12D82F2C-EE27-42DE-8B95-63FF8034B39E}</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b="1">
                          <a:solidFill>
                            <a:srgbClr val="FFFFFF"/>
                          </a:solidFill>
                          <a:latin typeface="Open Sans"/>
                          <a:ea typeface="Open Sans"/>
                          <a:cs typeface="Open Sans"/>
                          <a:sym typeface="Open Sans"/>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42" name="Google Shape;342;p59"/>
          <p:cNvPicPr preferRelativeResize="0"/>
          <p:nvPr/>
        </p:nvPicPr>
        <p:blipFill>
          <a:blip r:embed="rId3">
            <a:alphaModFix/>
          </a:blip>
          <a:stretch>
            <a:fillRect/>
          </a:stretch>
        </p:blipFill>
        <p:spPr>
          <a:xfrm>
            <a:off x="2581419" y="892767"/>
            <a:ext cx="85800" cy="85800"/>
          </a:xfrm>
          <a:prstGeom prst="rect">
            <a:avLst/>
          </a:prstGeom>
          <a:noFill/>
          <a:ln>
            <a:noFill/>
          </a:ln>
        </p:spPr>
      </p:pic>
      <p:pic>
        <p:nvPicPr>
          <p:cNvPr id="343" name="Google Shape;343;p59"/>
          <p:cNvPicPr preferRelativeResize="0"/>
          <p:nvPr/>
        </p:nvPicPr>
        <p:blipFill>
          <a:blip r:embed="rId4">
            <a:alphaModFix/>
          </a:blip>
          <a:stretch>
            <a:fillRect/>
          </a:stretch>
        </p:blipFill>
        <p:spPr>
          <a:xfrm>
            <a:off x="2582219" y="1229309"/>
            <a:ext cx="85800" cy="85800"/>
          </a:xfrm>
          <a:prstGeom prst="rect">
            <a:avLst/>
          </a:prstGeom>
          <a:noFill/>
          <a:ln>
            <a:noFill/>
          </a:ln>
        </p:spPr>
      </p:pic>
      <p:sp>
        <p:nvSpPr>
          <p:cNvPr id="344" name="Google Shape;344;p59"/>
          <p:cNvSpPr/>
          <p:nvPr/>
        </p:nvSpPr>
        <p:spPr>
          <a:xfrm>
            <a:off x="3687044" y="749950"/>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345" name="Google Shape;345;p59"/>
          <p:cNvPicPr preferRelativeResize="0"/>
          <p:nvPr/>
        </p:nvPicPr>
        <p:blipFill>
          <a:blip r:embed="rId5">
            <a:alphaModFix/>
          </a:blip>
          <a:stretch>
            <a:fillRect/>
          </a:stretch>
        </p:blipFill>
        <p:spPr>
          <a:xfrm>
            <a:off x="2581419" y="1056788"/>
            <a:ext cx="85800" cy="85800"/>
          </a:xfrm>
          <a:prstGeom prst="rect">
            <a:avLst/>
          </a:prstGeom>
          <a:noFill/>
          <a:ln>
            <a:noFill/>
          </a:ln>
        </p:spPr>
      </p:pic>
      <p:pic>
        <p:nvPicPr>
          <p:cNvPr id="346" name="Google Shape;346;p59"/>
          <p:cNvPicPr preferRelativeResize="0"/>
          <p:nvPr/>
        </p:nvPicPr>
        <p:blipFill>
          <a:blip r:embed="rId6">
            <a:alphaModFix/>
          </a:blip>
          <a:stretch>
            <a:fillRect/>
          </a:stretch>
        </p:blipFill>
        <p:spPr>
          <a:xfrm flipH="1">
            <a:off x="2582204" y="728762"/>
            <a:ext cx="85800" cy="85800"/>
          </a:xfrm>
          <a:prstGeom prst="rect">
            <a:avLst/>
          </a:prstGeom>
          <a:noFill/>
          <a:ln>
            <a:noFill/>
          </a:ln>
        </p:spPr>
      </p:pic>
      <p:pic>
        <p:nvPicPr>
          <p:cNvPr id="347" name="Google Shape;347;p59"/>
          <p:cNvPicPr preferRelativeResize="0"/>
          <p:nvPr/>
        </p:nvPicPr>
        <p:blipFill>
          <a:blip r:embed="rId7">
            <a:alphaModFix/>
          </a:blip>
          <a:stretch>
            <a:fillRect/>
          </a:stretch>
        </p:blipFill>
        <p:spPr>
          <a:xfrm>
            <a:off x="3762044" y="339550"/>
            <a:ext cx="65100" cy="65100"/>
          </a:xfrm>
          <a:prstGeom prst="rect">
            <a:avLst/>
          </a:prstGeom>
          <a:noFill/>
          <a:ln>
            <a:noFill/>
          </a:ln>
        </p:spPr>
      </p:pic>
      <p:grpSp>
        <p:nvGrpSpPr>
          <p:cNvPr id="348" name="Google Shape;348;p59"/>
          <p:cNvGrpSpPr/>
          <p:nvPr/>
        </p:nvGrpSpPr>
        <p:grpSpPr>
          <a:xfrm>
            <a:off x="2467608" y="1793382"/>
            <a:ext cx="1403782" cy="110402"/>
            <a:chOff x="3857417" y="2278938"/>
            <a:chExt cx="1403782" cy="110402"/>
          </a:xfrm>
        </p:grpSpPr>
        <p:grpSp>
          <p:nvGrpSpPr>
            <p:cNvPr id="349" name="Google Shape;349;p59"/>
            <p:cNvGrpSpPr/>
            <p:nvPr/>
          </p:nvGrpSpPr>
          <p:grpSpPr>
            <a:xfrm>
              <a:off x="3857417" y="2278938"/>
              <a:ext cx="1403770" cy="110402"/>
              <a:chOff x="2427505" y="2210950"/>
              <a:chExt cx="1403770" cy="110402"/>
            </a:xfrm>
          </p:grpSpPr>
          <p:sp>
            <p:nvSpPr>
              <p:cNvPr id="350" name="Google Shape;350;p59"/>
              <p:cNvSpPr/>
              <p:nvPr/>
            </p:nvSpPr>
            <p:spPr>
              <a:xfrm>
                <a:off x="2427505" y="2210952"/>
                <a:ext cx="1350900" cy="110400"/>
              </a:xfrm>
              <a:prstGeom prst="rect">
                <a:avLst/>
              </a:prstGeom>
              <a:solidFill>
                <a:srgbClr val="444B78"/>
              </a:solidFill>
              <a:ln>
                <a:noFill/>
              </a:ln>
            </p:spPr>
            <p:txBody>
              <a:bodyPr spcFirstLastPara="1" wrap="square" lIns="91425" tIns="91425" rIns="0" bIns="91425" anchor="ctr" anchorCtr="0">
                <a:noAutofit/>
              </a:bodyPr>
              <a:lstStyle/>
              <a:p>
                <a:pPr marL="114300" lvl="0" indent="0" algn="l" rtl="0">
                  <a:spcBef>
                    <a:spcPts val="0"/>
                  </a:spcBef>
                  <a:spcAft>
                    <a:spcPts val="0"/>
                  </a:spcAft>
                  <a:buNone/>
                </a:pPr>
                <a:r>
                  <a:rPr lang="en" sz="600" b="1">
                    <a:solidFill>
                      <a:schemeClr val="lt1"/>
                    </a:solidFill>
                    <a:latin typeface="Open Sans"/>
                    <a:ea typeface="Open Sans"/>
                    <a:cs typeface="Open Sans"/>
                    <a:sym typeface="Open Sans"/>
                  </a:rPr>
                  <a:t>speaking engagement - ja…</a:t>
                </a:r>
                <a:endParaRPr sz="600" b="1">
                  <a:solidFill>
                    <a:schemeClr val="lt1"/>
                  </a:solidFill>
                  <a:latin typeface="Open Sans"/>
                  <a:ea typeface="Open Sans"/>
                  <a:cs typeface="Open Sans"/>
                  <a:sym typeface="Open Sans"/>
                </a:endParaRPr>
              </a:p>
            </p:txBody>
          </p:sp>
          <p:sp>
            <p:nvSpPr>
              <p:cNvPr id="351" name="Google Shape;351;p59"/>
              <p:cNvSpPr/>
              <p:nvPr/>
            </p:nvSpPr>
            <p:spPr>
              <a:xfrm>
                <a:off x="3626375" y="2210950"/>
                <a:ext cx="204900" cy="110400"/>
              </a:xfrm>
              <a:prstGeom prst="roundRect">
                <a:avLst>
                  <a:gd name="adj" fmla="val 50000"/>
                </a:avLst>
              </a:prstGeom>
              <a:solidFill>
                <a:srgbClr val="444B78"/>
              </a:solidFill>
              <a:ln>
                <a:noFill/>
              </a:ln>
            </p:spPr>
            <p:txBody>
              <a:bodyPr spcFirstLastPara="1" wrap="square" lIns="0" tIns="0" rIns="0" bIns="0" anchor="ctr" anchorCtr="0">
                <a:noAutofit/>
              </a:bodyPr>
              <a:lstStyle/>
              <a:p>
                <a:pPr marL="0" marR="49147" lvl="0" indent="0" algn="r"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1</a:t>
                </a:r>
                <a:endParaRPr/>
              </a:p>
            </p:txBody>
          </p:sp>
        </p:grpSp>
        <p:sp>
          <p:nvSpPr>
            <p:cNvPr id="352" name="Google Shape;352;p59"/>
            <p:cNvSpPr/>
            <p:nvPr/>
          </p:nvSpPr>
          <p:spPr>
            <a:xfrm>
              <a:off x="5121099" y="2279399"/>
              <a:ext cx="140100" cy="109500"/>
            </a:xfrm>
            <a:prstGeom prst="roundRect">
              <a:avLst>
                <a:gd name="adj" fmla="val 50000"/>
              </a:avLst>
            </a:prstGeom>
            <a:solidFill>
              <a:srgbClr val="66B2E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chemeClr val="lt1"/>
                  </a:solidFill>
                  <a:latin typeface="Open Sans"/>
                  <a:ea typeface="Open Sans"/>
                  <a:cs typeface="Open Sans"/>
                  <a:sym typeface="Open Sans"/>
                </a:rPr>
                <a:t>1</a:t>
              </a:r>
              <a:endParaRPr sz="600" b="1">
                <a:solidFill>
                  <a:schemeClr val="lt1"/>
                </a:solidFill>
                <a:latin typeface="Open Sans"/>
                <a:ea typeface="Open Sans"/>
                <a:cs typeface="Open Sans"/>
                <a:sym typeface="Open Sans"/>
              </a:endParaRPr>
            </a:p>
          </p:txBody>
        </p:sp>
        <p:pic>
          <p:nvPicPr>
            <p:cNvPr id="353" name="Google Shape;353;p59"/>
            <p:cNvPicPr preferRelativeResize="0"/>
            <p:nvPr/>
          </p:nvPicPr>
          <p:blipFill>
            <a:blip r:embed="rId6">
              <a:alphaModFix/>
            </a:blip>
            <a:stretch>
              <a:fillRect/>
            </a:stretch>
          </p:blipFill>
          <p:spPr>
            <a:xfrm flipH="1">
              <a:off x="3960643" y="2299350"/>
              <a:ext cx="69600" cy="69600"/>
            </a:xfrm>
            <a:prstGeom prst="rect">
              <a:avLst/>
            </a:prstGeom>
            <a:noFill/>
            <a:ln>
              <a:noFill/>
            </a:ln>
          </p:spPr>
        </p:pic>
      </p:grpSp>
      <p:sp>
        <p:nvSpPr>
          <p:cNvPr id="354" name="Google Shape;354;p59"/>
          <p:cNvSpPr/>
          <p:nvPr/>
        </p:nvSpPr>
        <p:spPr>
          <a:xfrm>
            <a:off x="2462773" y="4800748"/>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chemeClr val="lt1"/>
                </a:solidFill>
                <a:latin typeface="Open Sans"/>
                <a:ea typeface="Open Sans"/>
                <a:cs typeface="Open Sans"/>
                <a:sym typeface="Open Sans"/>
              </a:rPr>
              <a:t>Zack Miller</a:t>
            </a:r>
            <a:endParaRPr sz="600" b="1">
              <a:solidFill>
                <a:schemeClr val="lt1"/>
              </a:solidFill>
              <a:latin typeface="Open Sans"/>
              <a:ea typeface="Open Sans"/>
              <a:cs typeface="Open Sans"/>
              <a:sym typeface="Open Sans"/>
            </a:endParaRPr>
          </a:p>
          <a:p>
            <a:pPr marL="257175" lvl="0" indent="0" algn="l" rtl="0">
              <a:spcBef>
                <a:spcPts val="0"/>
              </a:spcBef>
              <a:spcAft>
                <a:spcPts val="0"/>
              </a:spcAft>
              <a:buNone/>
            </a:pPr>
            <a:r>
              <a:rPr lang="en" sz="500">
                <a:solidFill>
                  <a:schemeClr val="lt1"/>
                </a:solidFill>
                <a:latin typeface="Open Sans"/>
                <a:ea typeface="Open Sans"/>
                <a:cs typeface="Open Sans"/>
                <a:sym typeface="Open Sans"/>
              </a:rPr>
              <a:t>Online</a:t>
            </a:r>
            <a:endParaRPr/>
          </a:p>
        </p:txBody>
      </p:sp>
      <p:pic>
        <p:nvPicPr>
          <p:cNvPr id="355" name="Google Shape;355;p59"/>
          <p:cNvPicPr preferRelativeResize="0"/>
          <p:nvPr/>
        </p:nvPicPr>
        <p:blipFill>
          <a:blip r:embed="rId8">
            <a:alphaModFix/>
          </a:blip>
          <a:stretch>
            <a:fillRect/>
          </a:stretch>
        </p:blipFill>
        <p:spPr>
          <a:xfrm>
            <a:off x="2533261" y="4852953"/>
            <a:ext cx="194700" cy="194700"/>
          </a:xfrm>
          <a:prstGeom prst="rect">
            <a:avLst/>
          </a:prstGeom>
          <a:noFill/>
          <a:ln>
            <a:noFill/>
          </a:ln>
        </p:spPr>
      </p:pic>
      <p:sp>
        <p:nvSpPr>
          <p:cNvPr id="356" name="Google Shape;356;p59"/>
          <p:cNvSpPr/>
          <p:nvPr/>
        </p:nvSpPr>
        <p:spPr>
          <a:xfrm>
            <a:off x="3894450" y="220650"/>
            <a:ext cx="5177700" cy="49230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9"/>
          <p:cNvSpPr/>
          <p:nvPr/>
        </p:nvSpPr>
        <p:spPr>
          <a:xfrm>
            <a:off x="3895450" y="541000"/>
            <a:ext cx="5177700" cy="342900"/>
          </a:xfrm>
          <a:prstGeom prst="rect">
            <a:avLst/>
          </a:prstGeom>
          <a:solidFill>
            <a:srgbClr val="EFEFE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aphicFrame>
        <p:nvGraphicFramePr>
          <p:cNvPr id="358" name="Google Shape;358;p59"/>
          <p:cNvGraphicFramePr/>
          <p:nvPr>
            <p:extLst>
              <p:ext uri="{D42A27DB-BD31-4B8C-83A1-F6EECF244321}">
                <p14:modId xmlns:p14="http://schemas.microsoft.com/office/powerpoint/2010/main" val="2440125021"/>
              </p:ext>
            </p:extLst>
          </p:nvPr>
        </p:nvGraphicFramePr>
        <p:xfrm>
          <a:off x="4053963" y="1985420"/>
          <a:ext cx="3608575" cy="598825"/>
        </p:xfrm>
        <a:graphic>
          <a:graphicData uri="http://schemas.openxmlformats.org/drawingml/2006/table">
            <a:tbl>
              <a:tblPr>
                <a:noFill/>
                <a:tableStyleId>{12D82F2C-EE27-42DE-8B95-63FF8034B39E}</a:tableStyleId>
              </a:tblPr>
              <a:tblGrid>
                <a:gridCol w="1818400">
                  <a:extLst>
                    <a:ext uri="{9D8B030D-6E8A-4147-A177-3AD203B41FA5}">
                      <a16:colId xmlns:a16="http://schemas.microsoft.com/office/drawing/2014/main" val="20000"/>
                    </a:ext>
                  </a:extLst>
                </a:gridCol>
                <a:gridCol w="1790175">
                  <a:extLst>
                    <a:ext uri="{9D8B030D-6E8A-4147-A177-3AD203B41FA5}">
                      <a16:colId xmlns:a16="http://schemas.microsoft.com/office/drawing/2014/main" val="20001"/>
                    </a:ext>
                  </a:extLst>
                </a:gridCol>
              </a:tblGrid>
              <a:tr h="132850">
                <a:tc>
                  <a:txBody>
                    <a:bodyPr/>
                    <a:lstStyle/>
                    <a:p>
                      <a:pPr marL="0" lvl="0" indent="0" algn="l" rtl="0">
                        <a:spcBef>
                          <a:spcPts val="0"/>
                        </a:spcBef>
                        <a:spcAft>
                          <a:spcPts val="0"/>
                        </a:spcAft>
                        <a:buNone/>
                      </a:pPr>
                      <a:r>
                        <a:rPr lang="en" sz="600" b="1" dirty="0">
                          <a:solidFill>
                            <a:srgbClr val="434343"/>
                          </a:solidFill>
                          <a:latin typeface="Open Sans"/>
                          <a:ea typeface="Open Sans"/>
                          <a:cs typeface="Open Sans"/>
                          <a:sym typeface="Open Sans"/>
                        </a:rPr>
                        <a:t>Bill To:</a:t>
                      </a:r>
                      <a:endParaRPr sz="600" b="1" dirty="0">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Deliver To:</a:t>
                      </a:r>
                      <a:endParaRPr sz="600" b="1">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4475">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Candex Solutions Limited</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420 Lexington Avenue, Suite 300</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New York, NY 10170</a:t>
                      </a:r>
                      <a:endParaRPr sz="600">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Rutgers</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123 Main St.</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US" sz="600" dirty="0">
                          <a:solidFill>
                            <a:srgbClr val="434343"/>
                          </a:solidFill>
                          <a:latin typeface="Open Sans"/>
                          <a:ea typeface="Open Sans"/>
                          <a:cs typeface="Open Sans"/>
                          <a:sym typeface="Open Sans"/>
                        </a:rPr>
                        <a:t>New Brunswick</a:t>
                      </a:r>
                      <a:r>
                        <a:rPr lang="en" sz="600" dirty="0">
                          <a:solidFill>
                            <a:srgbClr val="434343"/>
                          </a:solidFill>
                          <a:latin typeface="Open Sans"/>
                          <a:ea typeface="Open Sans"/>
                          <a:cs typeface="Open Sans"/>
                          <a:sym typeface="Open Sans"/>
                        </a:rPr>
                        <a:t>, </a:t>
                      </a:r>
                      <a:r>
                        <a:rPr lang="en-US" sz="600" dirty="0">
                          <a:solidFill>
                            <a:srgbClr val="434343"/>
                          </a:solidFill>
                          <a:latin typeface="Open Sans"/>
                          <a:ea typeface="Open Sans"/>
                          <a:cs typeface="Open Sans"/>
                          <a:sym typeface="Open Sans"/>
                        </a:rPr>
                        <a:t>NJ</a:t>
                      </a:r>
                      <a:r>
                        <a:rPr lang="en" sz="600" dirty="0">
                          <a:solidFill>
                            <a:srgbClr val="434343"/>
                          </a:solidFill>
                          <a:latin typeface="Open Sans"/>
                          <a:ea typeface="Open Sans"/>
                          <a:cs typeface="Open Sans"/>
                          <a:sym typeface="Open Sans"/>
                        </a:rPr>
                        <a:t> 94609 </a:t>
                      </a:r>
                      <a:endParaRPr sz="600" dirty="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14150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Tax ID #: 45-2805653</a:t>
                      </a:r>
                      <a:endParaRPr sz="600">
                        <a:solidFill>
                          <a:srgbClr val="434343"/>
                        </a:solidFill>
                        <a:latin typeface="Open Sans"/>
                        <a:ea typeface="Open Sans"/>
                        <a:cs typeface="Open Sans"/>
                        <a:sym typeface="Open Sans"/>
                      </a:endParaRPr>
                    </a:p>
                  </a:txBody>
                  <a:tcPr marL="0" marR="4570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aphicFrame>
        <p:nvGraphicFramePr>
          <p:cNvPr id="359" name="Google Shape;359;p59"/>
          <p:cNvGraphicFramePr/>
          <p:nvPr/>
        </p:nvGraphicFramePr>
        <p:xfrm>
          <a:off x="4058553" y="1457526"/>
          <a:ext cx="372275" cy="110500"/>
        </p:xfrm>
        <a:graphic>
          <a:graphicData uri="http://schemas.openxmlformats.org/drawingml/2006/table">
            <a:tbl>
              <a:tblPr>
                <a:noFill/>
                <a:tableStyleId>{12D82F2C-EE27-42DE-8B95-63FF8034B39E}</a:tableStyleId>
              </a:tblPr>
              <a:tblGrid>
                <a:gridCol w="372275">
                  <a:extLst>
                    <a:ext uri="{9D8B030D-6E8A-4147-A177-3AD203B41FA5}">
                      <a16:colId xmlns:a16="http://schemas.microsoft.com/office/drawing/2014/main" val="20000"/>
                    </a:ext>
                  </a:extLst>
                </a:gridCol>
              </a:tblGrid>
              <a:tr h="110500">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Pay To:</a:t>
                      </a:r>
                      <a:endParaRPr sz="600">
                        <a:solidFill>
                          <a:srgbClr val="999999"/>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sp>
        <p:nvSpPr>
          <p:cNvPr id="360" name="Google Shape;360;p59"/>
          <p:cNvSpPr/>
          <p:nvPr/>
        </p:nvSpPr>
        <p:spPr>
          <a:xfrm>
            <a:off x="4048453" y="2681482"/>
            <a:ext cx="4949700" cy="1365600"/>
          </a:xfrm>
          <a:prstGeom prst="roundRect">
            <a:avLst>
              <a:gd name="adj" fmla="val 2520"/>
            </a:avLst>
          </a:prstGeom>
          <a:solidFill>
            <a:srgbClr val="DDEFF9"/>
          </a:solidFill>
          <a:ln w="9525" cap="flat" cmpd="sng">
            <a:solidFill>
              <a:srgbClr val="EFEFEF"/>
            </a:solidFill>
            <a:prstDash val="solid"/>
            <a:round/>
            <a:headEnd type="none" w="sm" len="sm"/>
            <a:tailEnd type="none" w="sm" len="sm"/>
          </a:ln>
        </p:spPr>
        <p:txBody>
          <a:bodyPr spcFirstLastPara="1" wrap="square" lIns="91425" tIns="182875" rIns="91425" bIns="91425" anchor="t"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1)  Add or choose "</a:t>
            </a:r>
            <a:r>
              <a:rPr lang="en" sz="600" b="1">
                <a:solidFill>
                  <a:srgbClr val="434343"/>
                </a:solidFill>
                <a:latin typeface="Open Sans"/>
                <a:ea typeface="Open Sans"/>
                <a:cs typeface="Open Sans"/>
                <a:sym typeface="Open Sans"/>
              </a:rPr>
              <a:t>Pay to</a:t>
            </a:r>
            <a:r>
              <a:rPr lang="en" sz="600">
                <a:solidFill>
                  <a:srgbClr val="434343"/>
                </a:solidFill>
                <a:latin typeface="Open Sans"/>
                <a:ea typeface="Open Sans"/>
                <a:cs typeface="Open Sans"/>
                <a:sym typeface="Open Sans"/>
              </a:rPr>
              <a:t>" </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2)  Add or verify transaction documentation</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3)  Submit your payment request </a:t>
            </a:r>
            <a:endParaRPr/>
          </a:p>
        </p:txBody>
      </p:sp>
      <p:sp>
        <p:nvSpPr>
          <p:cNvPr id="361" name="Google Shape;361;p59"/>
          <p:cNvSpPr/>
          <p:nvPr/>
        </p:nvSpPr>
        <p:spPr>
          <a:xfrm>
            <a:off x="4020065" y="3330024"/>
            <a:ext cx="4978200" cy="438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59"/>
          <p:cNvSpPr/>
          <p:nvPr/>
        </p:nvSpPr>
        <p:spPr>
          <a:xfrm>
            <a:off x="4065476" y="1608581"/>
            <a:ext cx="682200" cy="1701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Add New</a:t>
            </a:r>
            <a:endParaRPr sz="700" b="1">
              <a:solidFill>
                <a:srgbClr val="FFFFFF"/>
              </a:solidFill>
              <a:latin typeface="Open Sans"/>
              <a:ea typeface="Open Sans"/>
              <a:cs typeface="Open Sans"/>
              <a:sym typeface="Open Sans"/>
            </a:endParaRPr>
          </a:p>
        </p:txBody>
      </p:sp>
      <p:cxnSp>
        <p:nvCxnSpPr>
          <p:cNvPr id="363" name="Google Shape;363;p59"/>
          <p:cNvCxnSpPr>
            <a:stCxn id="362" idx="3"/>
            <a:endCxn id="364" idx="3"/>
          </p:cNvCxnSpPr>
          <p:nvPr/>
        </p:nvCxnSpPr>
        <p:spPr>
          <a:xfrm>
            <a:off x="4747676" y="1693631"/>
            <a:ext cx="2459100" cy="1521600"/>
          </a:xfrm>
          <a:prstGeom prst="bentConnector2">
            <a:avLst/>
          </a:prstGeom>
          <a:noFill/>
          <a:ln w="9525" cap="flat" cmpd="sng">
            <a:solidFill>
              <a:srgbClr val="CC0033"/>
            </a:solidFill>
            <a:prstDash val="solid"/>
            <a:round/>
            <a:headEnd type="none" w="med" len="med"/>
            <a:tailEnd type="triangle" w="med" len="med"/>
          </a:ln>
        </p:spPr>
      </p:cxnSp>
      <p:sp>
        <p:nvSpPr>
          <p:cNvPr id="365" name="Google Shape;365;p59"/>
          <p:cNvSpPr/>
          <p:nvPr/>
        </p:nvSpPr>
        <p:spPr>
          <a:xfrm>
            <a:off x="7173213" y="627400"/>
            <a:ext cx="787500" cy="170100"/>
          </a:xfrm>
          <a:prstGeom prst="roundRect">
            <a:avLst>
              <a:gd name="adj" fmla="val 50000"/>
            </a:avLst>
          </a:prstGeom>
          <a:solidFill>
            <a:schemeClr val="lt1"/>
          </a:solid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600" b="1">
                <a:solidFill>
                  <a:srgbClr val="66B2E1"/>
                </a:solidFill>
                <a:latin typeface="Open Sans"/>
                <a:ea typeface="Open Sans"/>
                <a:cs typeface="Open Sans"/>
                <a:sym typeface="Open Sans"/>
              </a:rPr>
              <a:t>Invite Finance</a:t>
            </a:r>
            <a:endParaRPr sz="600" b="1">
              <a:solidFill>
                <a:srgbClr val="66B2E1"/>
              </a:solidFill>
              <a:latin typeface="Open Sans"/>
              <a:ea typeface="Open Sans"/>
              <a:cs typeface="Open Sans"/>
              <a:sym typeface="Open Sans"/>
            </a:endParaRPr>
          </a:p>
        </p:txBody>
      </p:sp>
      <p:sp>
        <p:nvSpPr>
          <p:cNvPr id="366" name="Google Shape;366;p59"/>
          <p:cNvSpPr/>
          <p:nvPr/>
        </p:nvSpPr>
        <p:spPr>
          <a:xfrm>
            <a:off x="8017438" y="627400"/>
            <a:ext cx="787500" cy="170100"/>
          </a:xfrm>
          <a:prstGeom prst="roundRect">
            <a:avLst>
              <a:gd name="adj" fmla="val 50000"/>
            </a:avLst>
          </a:prstGeom>
          <a:solidFill>
            <a:schemeClr val="lt1"/>
          </a:solid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600" b="1">
                <a:solidFill>
                  <a:srgbClr val="66B2E1"/>
                </a:solidFill>
                <a:latin typeface="Open Sans"/>
                <a:ea typeface="Open Sans"/>
                <a:cs typeface="Open Sans"/>
                <a:sym typeface="Open Sans"/>
              </a:rPr>
              <a:t>View Order</a:t>
            </a:r>
            <a:endParaRPr sz="600" b="1">
              <a:solidFill>
                <a:srgbClr val="66B2E1"/>
              </a:solidFill>
              <a:latin typeface="Open Sans"/>
              <a:ea typeface="Open Sans"/>
              <a:cs typeface="Open Sans"/>
              <a:sym typeface="Open Sans"/>
            </a:endParaRPr>
          </a:p>
        </p:txBody>
      </p:sp>
      <p:sp>
        <p:nvSpPr>
          <p:cNvPr id="367" name="Google Shape;367;p59"/>
          <p:cNvSpPr/>
          <p:nvPr/>
        </p:nvSpPr>
        <p:spPr>
          <a:xfrm>
            <a:off x="3975325" y="220636"/>
            <a:ext cx="1593900" cy="325500"/>
          </a:xfrm>
          <a:prstGeom prst="roundRect">
            <a:avLst>
              <a:gd name="adj" fmla="val 0"/>
            </a:avLst>
          </a:prstGeom>
          <a:noFill/>
          <a:ln>
            <a:noFill/>
          </a:ln>
        </p:spPr>
        <p:txBody>
          <a:bodyPr spcFirstLastPara="1" wrap="square" lIns="0" tIns="91425" rIns="45700" bIns="91425" anchor="ctr" anchorCtr="0">
            <a:noAutofit/>
          </a:bodyPr>
          <a:lstStyle/>
          <a:p>
            <a:pPr marL="0" lvl="0" indent="0" algn="l" rtl="0">
              <a:spcBef>
                <a:spcPts val="0"/>
              </a:spcBef>
              <a:spcAft>
                <a:spcPts val="0"/>
              </a:spcAft>
              <a:buNone/>
            </a:pPr>
            <a:r>
              <a:rPr lang="en" sz="800">
                <a:solidFill>
                  <a:srgbClr val="434343"/>
                </a:solidFill>
                <a:latin typeface="Open Sans SemiBold"/>
                <a:ea typeface="Open Sans SemiBold"/>
                <a:cs typeface="Open Sans SemiBold"/>
                <a:sym typeface="Open Sans SemiBold"/>
              </a:rPr>
              <a:t>Speaking Engagement - January</a:t>
            </a:r>
            <a:endParaRPr sz="800">
              <a:solidFill>
                <a:srgbClr val="434343"/>
              </a:solidFill>
              <a:latin typeface="Open Sans SemiBold"/>
              <a:ea typeface="Open Sans SemiBold"/>
              <a:cs typeface="Open Sans SemiBold"/>
              <a:sym typeface="Open Sans SemiBold"/>
            </a:endParaRPr>
          </a:p>
          <a:p>
            <a:pPr marL="0" lvl="0" indent="0" algn="l" rtl="0">
              <a:spcBef>
                <a:spcPts val="0"/>
              </a:spcBef>
              <a:spcAft>
                <a:spcPts val="0"/>
              </a:spcAft>
              <a:buNone/>
            </a:pPr>
            <a:r>
              <a:rPr lang="en" sz="600">
                <a:solidFill>
                  <a:srgbClr val="999999"/>
                </a:solidFill>
                <a:latin typeface="Open Sans SemiBold"/>
                <a:ea typeface="Open Sans SemiBold"/>
                <a:cs typeface="Open Sans SemiBold"/>
                <a:sym typeface="Open Sans SemiBold"/>
              </a:rPr>
              <a:t>Rutgers  |  PO# 123456</a:t>
            </a:r>
            <a:endParaRPr sz="600">
              <a:solidFill>
                <a:srgbClr val="999999"/>
              </a:solidFill>
              <a:latin typeface="Open Sans SemiBold"/>
              <a:ea typeface="Open Sans SemiBold"/>
              <a:cs typeface="Open Sans SemiBold"/>
              <a:sym typeface="Open Sans SemiBold"/>
            </a:endParaRPr>
          </a:p>
        </p:txBody>
      </p:sp>
      <p:grpSp>
        <p:nvGrpSpPr>
          <p:cNvPr id="368" name="Google Shape;368;p59"/>
          <p:cNvGrpSpPr/>
          <p:nvPr/>
        </p:nvGrpSpPr>
        <p:grpSpPr>
          <a:xfrm>
            <a:off x="7077275" y="209350"/>
            <a:ext cx="1894200" cy="325500"/>
            <a:chOff x="4960650" y="395375"/>
            <a:chExt cx="1894200" cy="325500"/>
          </a:xfrm>
        </p:grpSpPr>
        <p:sp>
          <p:nvSpPr>
            <p:cNvPr id="369" name="Google Shape;369;p59"/>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370" name="Google Shape;370;p59"/>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371" name="Google Shape;371;p59"/>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graphicFrame>
        <p:nvGraphicFramePr>
          <p:cNvPr id="372" name="Google Shape;372;p59"/>
          <p:cNvGraphicFramePr/>
          <p:nvPr>
            <p:extLst>
              <p:ext uri="{D42A27DB-BD31-4B8C-83A1-F6EECF244321}">
                <p14:modId xmlns:p14="http://schemas.microsoft.com/office/powerpoint/2010/main" val="4168256032"/>
              </p:ext>
            </p:extLst>
          </p:nvPr>
        </p:nvGraphicFramePr>
        <p:xfrm>
          <a:off x="288495" y="622350"/>
          <a:ext cx="1853425" cy="2613325"/>
        </p:xfrm>
        <a:graphic>
          <a:graphicData uri="http://schemas.openxmlformats.org/drawingml/2006/table">
            <a:tbl>
              <a:tblPr>
                <a:noFill/>
                <a:tableStyleId>{12D82F2C-EE27-42DE-8B95-63FF8034B39E}</a:tableStyleId>
              </a:tblPr>
              <a:tblGrid>
                <a:gridCol w="1853425">
                  <a:extLst>
                    <a:ext uri="{9D8B030D-6E8A-4147-A177-3AD203B41FA5}">
                      <a16:colId xmlns:a16="http://schemas.microsoft.com/office/drawing/2014/main" val="20000"/>
                    </a:ext>
                  </a:extLst>
                </a:gridCol>
              </a:tblGrid>
              <a:tr h="449275">
                <a:tc>
                  <a:txBody>
                    <a:bodyPr/>
                    <a:lstStyle/>
                    <a:p>
                      <a:pPr marL="0" marR="0" lvl="0" indent="0" algn="l" rtl="0">
                        <a:lnSpc>
                          <a:spcPct val="100000"/>
                        </a:lnSpc>
                        <a:spcBef>
                          <a:spcPts val="0"/>
                        </a:spcBef>
                        <a:spcAft>
                          <a:spcPts val="0"/>
                        </a:spcAft>
                        <a:buNone/>
                      </a:pPr>
                      <a:r>
                        <a:rPr lang="en" sz="2600" dirty="0">
                          <a:solidFill>
                            <a:srgbClr val="CC0033"/>
                          </a:solidFill>
                          <a:latin typeface="Roboto"/>
                          <a:ea typeface="Roboto"/>
                          <a:cs typeface="Roboto"/>
                          <a:sym typeface="Roboto"/>
                        </a:rPr>
                        <a:t>Start Payment Request by Adding “Pay To” Details</a:t>
                      </a:r>
                      <a:endParaRPr sz="2600"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9275">
                <a:tc>
                  <a:txBody>
                    <a:bodyPr/>
                    <a:lstStyle/>
                    <a:p>
                      <a:pPr marL="0" lvl="0" indent="0" algn="l" rtl="0">
                        <a:spcBef>
                          <a:spcPts val="0"/>
                        </a:spcBef>
                        <a:spcAft>
                          <a:spcPts val="1000"/>
                        </a:spcAft>
                        <a:buNone/>
                      </a:pPr>
                      <a:endParaRPr sz="1000" dirty="0">
                        <a:solidFill>
                          <a:srgbClr val="FFFFFF"/>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373" name="Google Shape;373;p59"/>
          <p:cNvGrpSpPr/>
          <p:nvPr/>
        </p:nvGrpSpPr>
        <p:grpSpPr>
          <a:xfrm>
            <a:off x="5498350" y="3215362"/>
            <a:ext cx="3418575" cy="1703711"/>
            <a:chOff x="5220775" y="1606574"/>
            <a:chExt cx="3418575" cy="1703711"/>
          </a:xfrm>
        </p:grpSpPr>
        <p:sp>
          <p:nvSpPr>
            <p:cNvPr id="374" name="Google Shape;374;p59"/>
            <p:cNvSpPr/>
            <p:nvPr/>
          </p:nvSpPr>
          <p:spPr>
            <a:xfrm>
              <a:off x="5222650" y="1805486"/>
              <a:ext cx="3416700" cy="15048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9"/>
            <p:cNvSpPr/>
            <p:nvPr/>
          </p:nvSpPr>
          <p:spPr>
            <a:xfrm>
              <a:off x="5220775" y="1606574"/>
              <a:ext cx="3416700" cy="198900"/>
            </a:xfrm>
            <a:prstGeom prst="round2SameRect">
              <a:avLst>
                <a:gd name="adj1" fmla="val 16667"/>
                <a:gd name="adj2" fmla="val 0"/>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9"/>
            <p:cNvSpPr txBox="1"/>
            <p:nvPr/>
          </p:nvSpPr>
          <p:spPr>
            <a:xfrm>
              <a:off x="5354939" y="1651724"/>
              <a:ext cx="1566900" cy="1086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SemiBold"/>
                  <a:ea typeface="Open Sans SemiBold"/>
                  <a:cs typeface="Open Sans SemiBold"/>
                  <a:sym typeface="Open Sans SemiBold"/>
                </a:rPr>
                <a:t>Who is Being Paid?</a:t>
              </a:r>
              <a:endParaRPr sz="600">
                <a:solidFill>
                  <a:srgbClr val="434343"/>
                </a:solidFill>
                <a:latin typeface="Open Sans SemiBold"/>
                <a:ea typeface="Open Sans SemiBold"/>
                <a:cs typeface="Open Sans SemiBold"/>
                <a:sym typeface="Open Sans SemiBold"/>
              </a:endParaRPr>
            </a:p>
          </p:txBody>
        </p:sp>
        <p:sp>
          <p:nvSpPr>
            <p:cNvPr id="376" name="Google Shape;376;p59"/>
            <p:cNvSpPr txBox="1"/>
            <p:nvPr/>
          </p:nvSpPr>
          <p:spPr>
            <a:xfrm>
              <a:off x="5463850" y="2457929"/>
              <a:ext cx="1181700" cy="323100"/>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0"/>
                </a:spcBef>
                <a:spcAft>
                  <a:spcPts val="0"/>
                </a:spcAft>
                <a:buNone/>
              </a:pPr>
              <a:r>
                <a:rPr lang="en" sz="600" b="1">
                  <a:solidFill>
                    <a:srgbClr val="414141"/>
                  </a:solidFill>
                  <a:latin typeface="Open Sans"/>
                  <a:ea typeface="Open Sans"/>
                  <a:cs typeface="Open Sans"/>
                  <a:sym typeface="Open Sans"/>
                </a:rPr>
                <a:t>Company Entity</a:t>
              </a:r>
              <a:endParaRPr sz="600" b="1">
                <a:solidFill>
                  <a:srgbClr val="414141"/>
                </a:solidFill>
                <a:latin typeface="Open Sans"/>
                <a:ea typeface="Open Sans"/>
                <a:cs typeface="Open Sans"/>
                <a:sym typeface="Open Sans"/>
              </a:endParaRPr>
            </a:p>
            <a:p>
              <a:pPr marL="0" lvl="0" indent="0" algn="ctr" rtl="0">
                <a:spcBef>
                  <a:spcPts val="0"/>
                </a:spcBef>
                <a:spcAft>
                  <a:spcPts val="0"/>
                </a:spcAft>
                <a:buNone/>
              </a:pPr>
              <a:r>
                <a:rPr lang="en" sz="600">
                  <a:solidFill>
                    <a:srgbClr val="414141"/>
                  </a:solidFill>
                  <a:latin typeface="Open Sans"/>
                  <a:ea typeface="Open Sans"/>
                  <a:cs typeface="Open Sans"/>
                  <a:sym typeface="Open Sans"/>
                </a:rPr>
                <a:t>Add for a payment to your company</a:t>
              </a:r>
              <a:endParaRPr sz="600">
                <a:solidFill>
                  <a:srgbClr val="414141"/>
                </a:solidFill>
                <a:latin typeface="Open Sans"/>
                <a:ea typeface="Open Sans"/>
                <a:cs typeface="Open Sans"/>
                <a:sym typeface="Open Sans"/>
              </a:endParaRPr>
            </a:p>
          </p:txBody>
        </p:sp>
        <p:pic>
          <p:nvPicPr>
            <p:cNvPr id="377" name="Google Shape;377;p59"/>
            <p:cNvPicPr preferRelativeResize="0"/>
            <p:nvPr/>
          </p:nvPicPr>
          <p:blipFill>
            <a:blip r:embed="rId9">
              <a:alphaModFix/>
            </a:blip>
            <a:stretch>
              <a:fillRect/>
            </a:stretch>
          </p:blipFill>
          <p:spPr>
            <a:xfrm>
              <a:off x="5916100" y="2073533"/>
              <a:ext cx="277200" cy="277200"/>
            </a:xfrm>
            <a:prstGeom prst="rect">
              <a:avLst/>
            </a:prstGeom>
            <a:noFill/>
            <a:ln>
              <a:noFill/>
            </a:ln>
          </p:spPr>
        </p:pic>
        <p:sp>
          <p:nvSpPr>
            <p:cNvPr id="378" name="Google Shape;378;p59"/>
            <p:cNvSpPr/>
            <p:nvPr/>
          </p:nvSpPr>
          <p:spPr>
            <a:xfrm>
              <a:off x="5564200" y="2908738"/>
              <a:ext cx="981000" cy="1335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600">
                  <a:solidFill>
                    <a:srgbClr val="FFFFFF"/>
                  </a:solidFill>
                  <a:latin typeface="Open Sans SemiBold"/>
                  <a:ea typeface="Open Sans SemiBold"/>
                  <a:cs typeface="Open Sans SemiBold"/>
                  <a:sym typeface="Open Sans SemiBold"/>
                </a:rPr>
                <a:t>Add Company Entity</a:t>
              </a:r>
              <a:endParaRPr sz="600">
                <a:solidFill>
                  <a:srgbClr val="FFFFFF"/>
                </a:solidFill>
                <a:latin typeface="Open Sans SemiBold"/>
                <a:ea typeface="Open Sans SemiBold"/>
                <a:cs typeface="Open Sans SemiBold"/>
                <a:sym typeface="Open Sans SemiBold"/>
              </a:endParaRPr>
            </a:p>
          </p:txBody>
        </p:sp>
        <p:sp>
          <p:nvSpPr>
            <p:cNvPr id="379" name="Google Shape;379;p59"/>
            <p:cNvSpPr txBox="1"/>
            <p:nvPr/>
          </p:nvSpPr>
          <p:spPr>
            <a:xfrm>
              <a:off x="7216450" y="2457929"/>
              <a:ext cx="1181700" cy="323100"/>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0"/>
                </a:spcBef>
                <a:spcAft>
                  <a:spcPts val="0"/>
                </a:spcAft>
                <a:buNone/>
              </a:pPr>
              <a:r>
                <a:rPr lang="en" sz="600" b="1">
                  <a:solidFill>
                    <a:srgbClr val="414141"/>
                  </a:solidFill>
                  <a:latin typeface="Open Sans"/>
                  <a:ea typeface="Open Sans"/>
                  <a:cs typeface="Open Sans"/>
                  <a:sym typeface="Open Sans"/>
                </a:rPr>
                <a:t>Personal Bank</a:t>
              </a:r>
              <a:endParaRPr sz="600" b="1">
                <a:solidFill>
                  <a:srgbClr val="414141"/>
                </a:solidFill>
                <a:latin typeface="Open Sans"/>
                <a:ea typeface="Open Sans"/>
                <a:cs typeface="Open Sans"/>
                <a:sym typeface="Open Sans"/>
              </a:endParaRPr>
            </a:p>
            <a:p>
              <a:pPr marL="0" lvl="0" indent="0" algn="ctr" rtl="0">
                <a:spcBef>
                  <a:spcPts val="0"/>
                </a:spcBef>
                <a:spcAft>
                  <a:spcPts val="0"/>
                </a:spcAft>
                <a:buNone/>
              </a:pPr>
              <a:r>
                <a:rPr lang="en" sz="600">
                  <a:solidFill>
                    <a:srgbClr val="414141"/>
                  </a:solidFill>
                  <a:latin typeface="Open Sans"/>
                  <a:ea typeface="Open Sans"/>
                  <a:cs typeface="Open Sans"/>
                  <a:sym typeface="Open Sans"/>
                </a:rPr>
                <a:t>Add for a payment to you personally</a:t>
              </a:r>
              <a:endParaRPr sz="600">
                <a:solidFill>
                  <a:srgbClr val="414141"/>
                </a:solidFill>
                <a:latin typeface="Open Sans"/>
                <a:ea typeface="Open Sans"/>
                <a:cs typeface="Open Sans"/>
                <a:sym typeface="Open Sans"/>
              </a:endParaRPr>
            </a:p>
          </p:txBody>
        </p:sp>
        <p:pic>
          <p:nvPicPr>
            <p:cNvPr id="380" name="Google Shape;380;p59"/>
            <p:cNvPicPr preferRelativeResize="0"/>
            <p:nvPr/>
          </p:nvPicPr>
          <p:blipFill>
            <a:blip r:embed="rId10">
              <a:alphaModFix/>
            </a:blip>
            <a:stretch>
              <a:fillRect/>
            </a:stretch>
          </p:blipFill>
          <p:spPr>
            <a:xfrm>
              <a:off x="7683013" y="2102158"/>
              <a:ext cx="248575" cy="248575"/>
            </a:xfrm>
            <a:prstGeom prst="rect">
              <a:avLst/>
            </a:prstGeom>
            <a:noFill/>
            <a:ln>
              <a:noFill/>
            </a:ln>
          </p:spPr>
        </p:pic>
        <p:sp>
          <p:nvSpPr>
            <p:cNvPr id="381" name="Google Shape;381;p59"/>
            <p:cNvSpPr/>
            <p:nvPr/>
          </p:nvSpPr>
          <p:spPr>
            <a:xfrm>
              <a:off x="7316800" y="2908738"/>
              <a:ext cx="981000" cy="1335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600">
                  <a:solidFill>
                    <a:srgbClr val="FFFFFF"/>
                  </a:solidFill>
                  <a:latin typeface="Open Sans SemiBold"/>
                  <a:ea typeface="Open Sans SemiBold"/>
                  <a:cs typeface="Open Sans SemiBold"/>
                  <a:sym typeface="Open Sans SemiBold"/>
                </a:rPr>
                <a:t>Add Personal Bank</a:t>
              </a:r>
              <a:endParaRPr sz="600">
                <a:solidFill>
                  <a:srgbClr val="FFFFFF"/>
                </a:solidFill>
                <a:latin typeface="Open Sans SemiBold"/>
                <a:ea typeface="Open Sans SemiBold"/>
                <a:cs typeface="Open Sans SemiBold"/>
                <a:sym typeface="Open Sans SemiBold"/>
              </a:endParaRPr>
            </a:p>
          </p:txBody>
        </p:sp>
        <p:cxnSp>
          <p:nvCxnSpPr>
            <p:cNvPr id="382" name="Google Shape;382;p59"/>
            <p:cNvCxnSpPr/>
            <p:nvPr/>
          </p:nvCxnSpPr>
          <p:spPr>
            <a:xfrm>
              <a:off x="6931000" y="1922186"/>
              <a:ext cx="0" cy="1271400"/>
            </a:xfrm>
            <a:prstGeom prst="straightConnector1">
              <a:avLst/>
            </a:prstGeom>
            <a:noFill/>
            <a:ln w="9525" cap="flat" cmpd="sng">
              <a:solidFill>
                <a:srgbClr val="CCCCCC"/>
              </a:solidFill>
              <a:prstDash val="dot"/>
              <a:round/>
              <a:headEnd type="none" w="med" len="med"/>
              <a:tailEnd type="none" w="med" len="med"/>
            </a:ln>
          </p:spPr>
        </p:cxnSp>
        <p:grpSp>
          <p:nvGrpSpPr>
            <p:cNvPr id="383" name="Google Shape;383;p59"/>
            <p:cNvGrpSpPr/>
            <p:nvPr/>
          </p:nvGrpSpPr>
          <p:grpSpPr>
            <a:xfrm>
              <a:off x="8511823" y="1677752"/>
              <a:ext cx="57548" cy="57548"/>
              <a:chOff x="2899202" y="1128425"/>
              <a:chExt cx="62100" cy="62100"/>
            </a:xfrm>
          </p:grpSpPr>
          <p:cxnSp>
            <p:nvCxnSpPr>
              <p:cNvPr id="384" name="Google Shape;384;p59"/>
              <p:cNvCxnSpPr/>
              <p:nvPr/>
            </p:nvCxnSpPr>
            <p:spPr>
              <a:xfrm>
                <a:off x="2899202" y="1128425"/>
                <a:ext cx="62100" cy="62100"/>
              </a:xfrm>
              <a:prstGeom prst="straightConnector1">
                <a:avLst/>
              </a:prstGeom>
              <a:noFill/>
              <a:ln w="19050" cap="flat" cmpd="sng">
                <a:solidFill>
                  <a:srgbClr val="999999"/>
                </a:solidFill>
                <a:prstDash val="solid"/>
                <a:round/>
                <a:headEnd type="none" w="med" len="med"/>
                <a:tailEnd type="none" w="med" len="med"/>
              </a:ln>
            </p:spPr>
          </p:cxnSp>
          <p:cxnSp>
            <p:nvCxnSpPr>
              <p:cNvPr id="385" name="Google Shape;385;p59"/>
              <p:cNvCxnSpPr/>
              <p:nvPr/>
            </p:nvCxnSpPr>
            <p:spPr>
              <a:xfrm rot="10800000" flipH="1">
                <a:off x="2899202" y="1128425"/>
                <a:ext cx="62100" cy="62100"/>
              </a:xfrm>
              <a:prstGeom prst="straightConnector1">
                <a:avLst/>
              </a:prstGeom>
              <a:noFill/>
              <a:ln w="19050" cap="flat" cmpd="sng">
                <a:solidFill>
                  <a:srgbClr val="999999"/>
                </a:solidFill>
                <a:prstDash val="solid"/>
                <a:round/>
                <a:headEnd type="none" w="med" len="med"/>
                <a:tailEnd type="none" w="med" len="med"/>
              </a:ln>
            </p:spPr>
          </p:cxnSp>
        </p:grpSp>
      </p:grpSp>
      <p:grpSp>
        <p:nvGrpSpPr>
          <p:cNvPr id="386" name="Google Shape;386;p59"/>
          <p:cNvGrpSpPr/>
          <p:nvPr/>
        </p:nvGrpSpPr>
        <p:grpSpPr>
          <a:xfrm>
            <a:off x="3979575" y="596624"/>
            <a:ext cx="942600" cy="285900"/>
            <a:chOff x="3979575" y="667204"/>
            <a:chExt cx="942600" cy="285900"/>
          </a:xfrm>
        </p:grpSpPr>
        <p:sp>
          <p:nvSpPr>
            <p:cNvPr id="387" name="Google Shape;387;p59"/>
            <p:cNvSpPr/>
            <p:nvPr/>
          </p:nvSpPr>
          <p:spPr>
            <a:xfrm>
              <a:off x="3979575" y="667204"/>
              <a:ext cx="942600" cy="285900"/>
            </a:xfrm>
            <a:prstGeom prst="round2SameRect">
              <a:avLst>
                <a:gd name="adj1" fmla="val 16667"/>
                <a:gd name="adj2" fmla="val 0"/>
              </a:avLst>
            </a:prstGeom>
            <a:solidFill>
              <a:srgbClr val="F7F8F9"/>
            </a:solidFill>
            <a:ln w="9525" cap="flat" cmpd="sng">
              <a:solidFill>
                <a:srgbClr val="CCCCCC"/>
              </a:solidFill>
              <a:prstDash val="solid"/>
              <a:round/>
              <a:headEnd type="none" w="sm" len="sm"/>
              <a:tailEnd type="none" w="sm" len="sm"/>
            </a:ln>
          </p:spPr>
          <p:txBody>
            <a:bodyPr spcFirstLastPara="1" wrap="square" lIns="91425" tIns="91425" rIns="91425" bIns="45700" anchor="b" anchorCtr="0">
              <a:noAutofit/>
            </a:bodyPr>
            <a:lstStyle/>
            <a:p>
              <a:pPr marL="0" marR="0" lvl="0" indent="0" algn="ctr" rtl="0">
                <a:lnSpc>
                  <a:spcPct val="100000"/>
                </a:lnSpc>
                <a:spcBef>
                  <a:spcPts val="0"/>
                </a:spcBef>
                <a:spcAft>
                  <a:spcPts val="0"/>
                </a:spcAft>
                <a:buNone/>
              </a:pPr>
              <a:r>
                <a:rPr lang="en" sz="600">
                  <a:solidFill>
                    <a:srgbClr val="434343"/>
                  </a:solidFill>
                  <a:latin typeface="Open Sans SemiBold"/>
                  <a:ea typeface="Open Sans SemiBold"/>
                  <a:cs typeface="Open Sans SemiBold"/>
                  <a:sym typeface="Open Sans SemiBold"/>
                </a:rPr>
                <a:t>Request Payment</a:t>
              </a:r>
              <a:endParaRPr sz="600">
                <a:solidFill>
                  <a:srgbClr val="434343"/>
                </a:solidFill>
                <a:latin typeface="Open Sans SemiBold"/>
                <a:ea typeface="Open Sans SemiBold"/>
                <a:cs typeface="Open Sans SemiBold"/>
                <a:sym typeface="Open Sans SemiBold"/>
              </a:endParaRPr>
            </a:p>
          </p:txBody>
        </p:sp>
        <p:cxnSp>
          <p:nvCxnSpPr>
            <p:cNvPr id="388" name="Google Shape;388;p59"/>
            <p:cNvCxnSpPr/>
            <p:nvPr/>
          </p:nvCxnSpPr>
          <p:spPr>
            <a:xfrm>
              <a:off x="3983174" y="950877"/>
              <a:ext cx="936300" cy="0"/>
            </a:xfrm>
            <a:prstGeom prst="straightConnector1">
              <a:avLst/>
            </a:prstGeom>
            <a:noFill/>
            <a:ln w="19050" cap="flat" cmpd="sng">
              <a:solidFill>
                <a:srgbClr val="F7F8F9"/>
              </a:solidFill>
              <a:prstDash val="solid"/>
              <a:round/>
              <a:headEnd type="none" w="med" len="med"/>
              <a:tailEnd type="none" w="med" len="med"/>
            </a:ln>
          </p:spPr>
        </p:cxnSp>
        <p:pic>
          <p:nvPicPr>
            <p:cNvPr id="389" name="Google Shape;389;p59"/>
            <p:cNvPicPr preferRelativeResize="0"/>
            <p:nvPr/>
          </p:nvPicPr>
          <p:blipFill>
            <a:blip r:embed="rId11">
              <a:alphaModFix/>
            </a:blip>
            <a:stretch>
              <a:fillRect/>
            </a:stretch>
          </p:blipFill>
          <p:spPr>
            <a:xfrm>
              <a:off x="4407975" y="705114"/>
              <a:ext cx="85800" cy="85800"/>
            </a:xfrm>
            <a:prstGeom prst="rect">
              <a:avLst/>
            </a:prstGeom>
            <a:noFill/>
            <a:ln>
              <a:noFill/>
            </a:ln>
          </p:spPr>
        </p:pic>
      </p:grpSp>
      <p:sp>
        <p:nvSpPr>
          <p:cNvPr id="390" name="Google Shape;390;p59"/>
          <p:cNvSpPr txBox="1"/>
          <p:nvPr/>
        </p:nvSpPr>
        <p:spPr>
          <a:xfrm>
            <a:off x="4065475" y="964850"/>
            <a:ext cx="3554400" cy="393600"/>
          </a:xfrm>
          <a:prstGeom prst="rect">
            <a:avLst/>
          </a:prstGeom>
          <a:noFill/>
          <a:ln>
            <a:noFill/>
          </a:ln>
        </p:spPr>
        <p:txBody>
          <a:bodyPr spcFirstLastPara="1" wrap="square" lIns="0" tIns="91425" rIns="0" bIns="91425" anchor="ctr" anchorCtr="0">
            <a:noAutofit/>
          </a:bodyPr>
          <a:lstStyle/>
          <a:p>
            <a:pPr marL="0" marR="45720" lvl="0" indent="0" algn="l" rtl="0">
              <a:lnSpc>
                <a:spcPct val="113000"/>
              </a:lnSpc>
              <a:spcBef>
                <a:spcPts val="0"/>
              </a:spcBef>
              <a:spcAft>
                <a:spcPts val="0"/>
              </a:spcAft>
              <a:buNone/>
            </a:pPr>
            <a:r>
              <a:rPr lang="en" sz="600">
                <a:solidFill>
                  <a:srgbClr val="414141"/>
                </a:solidFill>
                <a:latin typeface="Open Sans"/>
                <a:ea typeface="Open Sans"/>
                <a:cs typeface="Open Sans"/>
                <a:sym typeface="Open Sans"/>
              </a:rPr>
              <a:t>After you request payment and Candex verifies your banking information, Candex will invoice Buyer on your behalf. The funds should reach your account within 7 business days of Buyer's acceptance of Candex's invoice. </a:t>
            </a:r>
            <a:endParaRPr sz="600">
              <a:solidFill>
                <a:srgbClr val="434343"/>
              </a:solidFill>
              <a:latin typeface="Open Sans"/>
              <a:ea typeface="Open Sans"/>
              <a:cs typeface="Open Sans"/>
              <a:sym typeface="Open Sans"/>
            </a:endParaRPr>
          </a:p>
        </p:txBody>
      </p:sp>
      <p:grpSp>
        <p:nvGrpSpPr>
          <p:cNvPr id="391" name="Google Shape;391;p59"/>
          <p:cNvGrpSpPr/>
          <p:nvPr/>
        </p:nvGrpSpPr>
        <p:grpSpPr>
          <a:xfrm>
            <a:off x="284750" y="-10075"/>
            <a:ext cx="664500" cy="535175"/>
            <a:chOff x="284750" y="-10075"/>
            <a:chExt cx="664500" cy="535175"/>
          </a:xfrm>
          <a:solidFill>
            <a:srgbClr val="CC0033"/>
          </a:solidFill>
        </p:grpSpPr>
        <p:sp>
          <p:nvSpPr>
            <p:cNvPr id="392" name="Google Shape;392;p59"/>
            <p:cNvSpPr/>
            <p:nvPr/>
          </p:nvSpPr>
          <p:spPr>
            <a:xfrm>
              <a:off x="284750" y="-10075"/>
              <a:ext cx="664500" cy="535175"/>
            </a:xfrm>
            <a:prstGeom prst="flowChartOffpageConnector">
              <a:avLst/>
            </a:prstGeom>
            <a:grpFill/>
            <a:ln>
              <a:noFill/>
            </a:ln>
          </p:spPr>
          <p:txBody>
            <a:bodyPr spcFirstLastPara="1" wrap="square" lIns="0" tIns="0" rIns="0" bIns="45700" anchor="b" anchorCtr="0">
              <a:noAutofit/>
            </a:bodyPr>
            <a:lstStyle/>
            <a:p>
              <a:pPr algn="ctr">
                <a:buSzPts val="800"/>
              </a:pPr>
              <a:r>
                <a:rPr lang="en-US" sz="800" b="1" dirty="0">
                  <a:solidFill>
                    <a:srgbClr val="FFFFFF"/>
                  </a:solidFill>
                  <a:latin typeface="Roboto"/>
                  <a:ea typeface="Roboto"/>
                  <a:cs typeface="Roboto"/>
                  <a:sym typeface="Roboto"/>
                </a:rPr>
                <a:t>SUPPLIER</a:t>
              </a:r>
              <a:endParaRPr lang="en-US" sz="800" b="1" i="0" u="none" strike="noStrike" cap="none" dirty="0">
                <a:solidFill>
                  <a:srgbClr val="FFFFFF"/>
                </a:solidFill>
                <a:latin typeface="Roboto"/>
                <a:ea typeface="Roboto"/>
                <a:cs typeface="Roboto"/>
                <a:sym typeface="Roboto"/>
              </a:endParaRPr>
            </a:p>
          </p:txBody>
        </p:sp>
        <p:pic>
          <p:nvPicPr>
            <p:cNvPr id="393" name="Google Shape;393;p59"/>
            <p:cNvPicPr preferRelativeResize="0"/>
            <p:nvPr/>
          </p:nvPicPr>
          <p:blipFill>
            <a:blip r:embed="rId12">
              <a:alphaModFix/>
            </a:blip>
            <a:stretch>
              <a:fillRect/>
            </a:stretch>
          </p:blipFill>
          <p:spPr>
            <a:xfrm>
              <a:off x="519704" y="47221"/>
              <a:ext cx="194625" cy="194625"/>
            </a:xfrm>
            <a:prstGeom prst="rect">
              <a:avLst/>
            </a:prstGeom>
            <a:grpFill/>
            <a:ln>
              <a:noFill/>
            </a:ln>
          </p:spPr>
        </p:pic>
      </p:grpSp>
      <p:sp>
        <p:nvSpPr>
          <p:cNvPr id="394" name="Google Shape;394;p59"/>
          <p:cNvSpPr txBox="1"/>
          <p:nvPr/>
        </p:nvSpPr>
        <p:spPr>
          <a:xfrm>
            <a:off x="8700950" y="4749900"/>
            <a:ext cx="371100" cy="393600"/>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4</a:t>
            </a:fld>
            <a:endParaRPr sz="1000">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grpSp>
        <p:nvGrpSpPr>
          <p:cNvPr id="399" name="Google Shape;399;p60"/>
          <p:cNvGrpSpPr/>
          <p:nvPr/>
        </p:nvGrpSpPr>
        <p:grpSpPr>
          <a:xfrm>
            <a:off x="2457785" y="0"/>
            <a:ext cx="6609260" cy="5143600"/>
            <a:chOff x="2729325" y="0"/>
            <a:chExt cx="6228687" cy="5143600"/>
          </a:xfrm>
        </p:grpSpPr>
        <p:grpSp>
          <p:nvGrpSpPr>
            <p:cNvPr id="400" name="Google Shape;400;p60"/>
            <p:cNvGrpSpPr/>
            <p:nvPr/>
          </p:nvGrpSpPr>
          <p:grpSpPr>
            <a:xfrm>
              <a:off x="2729325" y="0"/>
              <a:ext cx="6228687" cy="5143600"/>
              <a:chOff x="2729325" y="63675"/>
              <a:chExt cx="6228687" cy="5143600"/>
            </a:xfrm>
          </p:grpSpPr>
          <p:sp>
            <p:nvSpPr>
              <p:cNvPr id="401" name="Google Shape;401;p60"/>
              <p:cNvSpPr/>
              <p:nvPr/>
            </p:nvSpPr>
            <p:spPr>
              <a:xfrm>
                <a:off x="2735112" y="63775"/>
                <a:ext cx="6222900" cy="51435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0"/>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0"/>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0"/>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0"/>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60"/>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60"/>
          <p:cNvSpPr/>
          <p:nvPr/>
        </p:nvSpPr>
        <p:spPr>
          <a:xfrm>
            <a:off x="2467725" y="546075"/>
            <a:ext cx="1433100" cy="42546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408" name="Google Shape;408;p60"/>
          <p:cNvSpPr txBox="1"/>
          <p:nvPr/>
        </p:nvSpPr>
        <p:spPr>
          <a:xfrm>
            <a:off x="2470194" y="1523578"/>
            <a:ext cx="1433100" cy="505800"/>
          </a:xfrm>
          <a:prstGeom prst="rect">
            <a:avLst/>
          </a:prstGeom>
          <a:noFill/>
          <a:ln>
            <a:noFill/>
          </a:ln>
        </p:spPr>
        <p:txBody>
          <a:bodyPr spcFirstLastPara="1" wrap="square" lIns="91425" tIns="137150" rIns="0" bIns="91425" anchor="t" anchorCtr="0">
            <a:noAutofit/>
          </a:bodyPr>
          <a:lstStyle/>
          <a:p>
            <a:pPr marL="0" marR="0" lvl="0" indent="0" algn="l"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ORDERS</a:t>
            </a:r>
            <a:endParaRPr sz="600">
              <a:solidFill>
                <a:srgbClr val="B3C1D6"/>
              </a:solidFill>
              <a:latin typeface="Open Sans SemiBold"/>
              <a:ea typeface="Open Sans SemiBold"/>
              <a:cs typeface="Open Sans SemiBold"/>
              <a:sym typeface="Open Sans SemiBold"/>
            </a:endParaRPr>
          </a:p>
          <a:p>
            <a:pPr marL="114300" marR="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booth design</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200"/>
              </a:spcAft>
              <a:buNone/>
            </a:pPr>
            <a:endParaRPr sz="600">
              <a:solidFill>
                <a:srgbClr val="66B2E1"/>
              </a:solidFill>
              <a:latin typeface="Open Sans SemiBold"/>
              <a:ea typeface="Open Sans SemiBold"/>
              <a:cs typeface="Open Sans SemiBold"/>
              <a:sym typeface="Open Sans SemiBold"/>
            </a:endParaRPr>
          </a:p>
        </p:txBody>
      </p:sp>
      <p:sp>
        <p:nvSpPr>
          <p:cNvPr id="409" name="Google Shape;409;p60"/>
          <p:cNvSpPr/>
          <p:nvPr/>
        </p:nvSpPr>
        <p:spPr>
          <a:xfrm>
            <a:off x="2461951" y="220650"/>
            <a:ext cx="1433100" cy="325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Zack Miller</a:t>
            </a:r>
            <a:endParaRPr sz="900" b="1">
              <a:solidFill>
                <a:srgbClr val="FFFFFF"/>
              </a:solidFill>
              <a:latin typeface="Open Sans"/>
              <a:ea typeface="Open Sans"/>
              <a:cs typeface="Open Sans"/>
              <a:sym typeface="Open Sans"/>
            </a:endParaRPr>
          </a:p>
        </p:txBody>
      </p:sp>
      <p:graphicFrame>
        <p:nvGraphicFramePr>
          <p:cNvPr id="410" name="Google Shape;410;p60"/>
          <p:cNvGraphicFramePr/>
          <p:nvPr/>
        </p:nvGraphicFramePr>
        <p:xfrm>
          <a:off x="2467722" y="546085"/>
          <a:ext cx="1433100" cy="975985"/>
        </p:xfrm>
        <a:graphic>
          <a:graphicData uri="http://schemas.openxmlformats.org/drawingml/2006/table">
            <a:tbl>
              <a:tblPr>
                <a:noFill/>
                <a:tableStyleId>{12D82F2C-EE27-42DE-8B95-63FF8034B39E}</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b="1">
                          <a:solidFill>
                            <a:srgbClr val="FFFFFF"/>
                          </a:solidFill>
                          <a:latin typeface="Open Sans"/>
                          <a:ea typeface="Open Sans"/>
                          <a:cs typeface="Open Sans"/>
                          <a:sym typeface="Open Sans"/>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411" name="Google Shape;411;p60"/>
          <p:cNvPicPr preferRelativeResize="0"/>
          <p:nvPr/>
        </p:nvPicPr>
        <p:blipFill>
          <a:blip r:embed="rId3">
            <a:alphaModFix/>
          </a:blip>
          <a:stretch>
            <a:fillRect/>
          </a:stretch>
        </p:blipFill>
        <p:spPr>
          <a:xfrm>
            <a:off x="2581419" y="892767"/>
            <a:ext cx="85800" cy="85800"/>
          </a:xfrm>
          <a:prstGeom prst="rect">
            <a:avLst/>
          </a:prstGeom>
          <a:noFill/>
          <a:ln>
            <a:noFill/>
          </a:ln>
        </p:spPr>
      </p:pic>
      <p:pic>
        <p:nvPicPr>
          <p:cNvPr id="412" name="Google Shape;412;p60"/>
          <p:cNvPicPr preferRelativeResize="0"/>
          <p:nvPr/>
        </p:nvPicPr>
        <p:blipFill>
          <a:blip r:embed="rId4">
            <a:alphaModFix/>
          </a:blip>
          <a:stretch>
            <a:fillRect/>
          </a:stretch>
        </p:blipFill>
        <p:spPr>
          <a:xfrm>
            <a:off x="2582219" y="1229309"/>
            <a:ext cx="85800" cy="85800"/>
          </a:xfrm>
          <a:prstGeom prst="rect">
            <a:avLst/>
          </a:prstGeom>
          <a:noFill/>
          <a:ln>
            <a:noFill/>
          </a:ln>
        </p:spPr>
      </p:pic>
      <p:sp>
        <p:nvSpPr>
          <p:cNvPr id="413" name="Google Shape;413;p60"/>
          <p:cNvSpPr/>
          <p:nvPr/>
        </p:nvSpPr>
        <p:spPr>
          <a:xfrm>
            <a:off x="3687044" y="749950"/>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414" name="Google Shape;414;p60"/>
          <p:cNvPicPr preferRelativeResize="0"/>
          <p:nvPr/>
        </p:nvPicPr>
        <p:blipFill>
          <a:blip r:embed="rId5">
            <a:alphaModFix/>
          </a:blip>
          <a:stretch>
            <a:fillRect/>
          </a:stretch>
        </p:blipFill>
        <p:spPr>
          <a:xfrm>
            <a:off x="2581419" y="1056788"/>
            <a:ext cx="85800" cy="85800"/>
          </a:xfrm>
          <a:prstGeom prst="rect">
            <a:avLst/>
          </a:prstGeom>
          <a:noFill/>
          <a:ln>
            <a:noFill/>
          </a:ln>
        </p:spPr>
      </p:pic>
      <p:pic>
        <p:nvPicPr>
          <p:cNvPr id="415" name="Google Shape;415;p60"/>
          <p:cNvPicPr preferRelativeResize="0"/>
          <p:nvPr/>
        </p:nvPicPr>
        <p:blipFill>
          <a:blip r:embed="rId6">
            <a:alphaModFix/>
          </a:blip>
          <a:stretch>
            <a:fillRect/>
          </a:stretch>
        </p:blipFill>
        <p:spPr>
          <a:xfrm flipH="1">
            <a:off x="2582204" y="728762"/>
            <a:ext cx="85800" cy="85800"/>
          </a:xfrm>
          <a:prstGeom prst="rect">
            <a:avLst/>
          </a:prstGeom>
          <a:noFill/>
          <a:ln>
            <a:noFill/>
          </a:ln>
        </p:spPr>
      </p:pic>
      <p:pic>
        <p:nvPicPr>
          <p:cNvPr id="416" name="Google Shape;416;p60"/>
          <p:cNvPicPr preferRelativeResize="0"/>
          <p:nvPr/>
        </p:nvPicPr>
        <p:blipFill>
          <a:blip r:embed="rId7">
            <a:alphaModFix/>
          </a:blip>
          <a:stretch>
            <a:fillRect/>
          </a:stretch>
        </p:blipFill>
        <p:spPr>
          <a:xfrm>
            <a:off x="3762044" y="339550"/>
            <a:ext cx="65100" cy="65100"/>
          </a:xfrm>
          <a:prstGeom prst="rect">
            <a:avLst/>
          </a:prstGeom>
          <a:noFill/>
          <a:ln>
            <a:noFill/>
          </a:ln>
        </p:spPr>
      </p:pic>
      <p:grpSp>
        <p:nvGrpSpPr>
          <p:cNvPr id="417" name="Google Shape;417;p60"/>
          <p:cNvGrpSpPr/>
          <p:nvPr/>
        </p:nvGrpSpPr>
        <p:grpSpPr>
          <a:xfrm>
            <a:off x="2467608" y="1793382"/>
            <a:ext cx="1403782" cy="110402"/>
            <a:chOff x="3857417" y="2278938"/>
            <a:chExt cx="1403782" cy="110402"/>
          </a:xfrm>
        </p:grpSpPr>
        <p:grpSp>
          <p:nvGrpSpPr>
            <p:cNvPr id="418" name="Google Shape;418;p60"/>
            <p:cNvGrpSpPr/>
            <p:nvPr/>
          </p:nvGrpSpPr>
          <p:grpSpPr>
            <a:xfrm>
              <a:off x="3857417" y="2278938"/>
              <a:ext cx="1403770" cy="110402"/>
              <a:chOff x="2427505" y="2210950"/>
              <a:chExt cx="1403770" cy="110402"/>
            </a:xfrm>
          </p:grpSpPr>
          <p:sp>
            <p:nvSpPr>
              <p:cNvPr id="419" name="Google Shape;419;p60"/>
              <p:cNvSpPr/>
              <p:nvPr/>
            </p:nvSpPr>
            <p:spPr>
              <a:xfrm>
                <a:off x="2427505" y="2210952"/>
                <a:ext cx="1350900" cy="110400"/>
              </a:xfrm>
              <a:prstGeom prst="rect">
                <a:avLst/>
              </a:prstGeom>
              <a:solidFill>
                <a:srgbClr val="444B78"/>
              </a:solidFill>
              <a:ln>
                <a:noFill/>
              </a:ln>
            </p:spPr>
            <p:txBody>
              <a:bodyPr spcFirstLastPara="1" wrap="square" lIns="91425" tIns="91425" rIns="0" bIns="91425" anchor="ctr" anchorCtr="0">
                <a:noAutofit/>
              </a:bodyPr>
              <a:lstStyle/>
              <a:p>
                <a:pPr marL="114300" lvl="0" indent="0" algn="l" rtl="0">
                  <a:spcBef>
                    <a:spcPts val="0"/>
                  </a:spcBef>
                  <a:spcAft>
                    <a:spcPts val="0"/>
                  </a:spcAft>
                  <a:buNone/>
                </a:pPr>
                <a:r>
                  <a:rPr lang="en" sz="600" b="1">
                    <a:solidFill>
                      <a:schemeClr val="lt1"/>
                    </a:solidFill>
                    <a:latin typeface="Open Sans"/>
                    <a:ea typeface="Open Sans"/>
                    <a:cs typeface="Open Sans"/>
                    <a:sym typeface="Open Sans"/>
                  </a:rPr>
                  <a:t>booth design</a:t>
                </a:r>
                <a:endParaRPr sz="600" b="1">
                  <a:solidFill>
                    <a:schemeClr val="lt1"/>
                  </a:solidFill>
                  <a:latin typeface="Open Sans"/>
                  <a:ea typeface="Open Sans"/>
                  <a:cs typeface="Open Sans"/>
                  <a:sym typeface="Open Sans"/>
                </a:endParaRPr>
              </a:p>
            </p:txBody>
          </p:sp>
          <p:sp>
            <p:nvSpPr>
              <p:cNvPr id="420" name="Google Shape;420;p60"/>
              <p:cNvSpPr/>
              <p:nvPr/>
            </p:nvSpPr>
            <p:spPr>
              <a:xfrm>
                <a:off x="3626375" y="2210950"/>
                <a:ext cx="204900" cy="110400"/>
              </a:xfrm>
              <a:prstGeom prst="roundRect">
                <a:avLst>
                  <a:gd name="adj" fmla="val 50000"/>
                </a:avLst>
              </a:prstGeom>
              <a:solidFill>
                <a:srgbClr val="444B78"/>
              </a:solidFill>
              <a:ln>
                <a:noFill/>
              </a:ln>
            </p:spPr>
            <p:txBody>
              <a:bodyPr spcFirstLastPara="1" wrap="square" lIns="0" tIns="0" rIns="0" bIns="0" anchor="ctr" anchorCtr="0">
                <a:noAutofit/>
              </a:bodyPr>
              <a:lstStyle/>
              <a:p>
                <a:pPr marL="0" marR="49147" lvl="0" indent="0" algn="r"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1</a:t>
                </a:r>
                <a:endParaRPr/>
              </a:p>
            </p:txBody>
          </p:sp>
        </p:grpSp>
        <p:sp>
          <p:nvSpPr>
            <p:cNvPr id="421" name="Google Shape;421;p60"/>
            <p:cNvSpPr/>
            <p:nvPr/>
          </p:nvSpPr>
          <p:spPr>
            <a:xfrm>
              <a:off x="5121099" y="2279399"/>
              <a:ext cx="140100" cy="109500"/>
            </a:xfrm>
            <a:prstGeom prst="roundRect">
              <a:avLst>
                <a:gd name="adj" fmla="val 50000"/>
              </a:avLst>
            </a:prstGeom>
            <a:solidFill>
              <a:srgbClr val="66B2E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chemeClr val="lt1"/>
                  </a:solidFill>
                  <a:latin typeface="Open Sans"/>
                  <a:ea typeface="Open Sans"/>
                  <a:cs typeface="Open Sans"/>
                  <a:sym typeface="Open Sans"/>
                </a:rPr>
                <a:t>1</a:t>
              </a:r>
              <a:endParaRPr sz="600" b="1">
                <a:solidFill>
                  <a:schemeClr val="lt1"/>
                </a:solidFill>
                <a:latin typeface="Open Sans"/>
                <a:ea typeface="Open Sans"/>
                <a:cs typeface="Open Sans"/>
                <a:sym typeface="Open Sans"/>
              </a:endParaRPr>
            </a:p>
          </p:txBody>
        </p:sp>
        <p:pic>
          <p:nvPicPr>
            <p:cNvPr id="422" name="Google Shape;422;p60"/>
            <p:cNvPicPr preferRelativeResize="0"/>
            <p:nvPr/>
          </p:nvPicPr>
          <p:blipFill>
            <a:blip r:embed="rId6">
              <a:alphaModFix/>
            </a:blip>
            <a:stretch>
              <a:fillRect/>
            </a:stretch>
          </p:blipFill>
          <p:spPr>
            <a:xfrm flipH="1">
              <a:off x="3960643" y="2299350"/>
              <a:ext cx="69600" cy="69600"/>
            </a:xfrm>
            <a:prstGeom prst="rect">
              <a:avLst/>
            </a:prstGeom>
            <a:noFill/>
            <a:ln>
              <a:noFill/>
            </a:ln>
          </p:spPr>
        </p:pic>
      </p:grpSp>
      <p:sp>
        <p:nvSpPr>
          <p:cNvPr id="423" name="Google Shape;423;p60"/>
          <p:cNvSpPr/>
          <p:nvPr/>
        </p:nvSpPr>
        <p:spPr>
          <a:xfrm>
            <a:off x="2462773" y="4800748"/>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chemeClr val="lt1"/>
                </a:solidFill>
                <a:latin typeface="Open Sans"/>
                <a:ea typeface="Open Sans"/>
                <a:cs typeface="Open Sans"/>
                <a:sym typeface="Open Sans"/>
              </a:rPr>
              <a:t>Zack Miller</a:t>
            </a:r>
            <a:endParaRPr sz="600" b="1">
              <a:solidFill>
                <a:schemeClr val="lt1"/>
              </a:solidFill>
              <a:latin typeface="Open Sans"/>
              <a:ea typeface="Open Sans"/>
              <a:cs typeface="Open Sans"/>
              <a:sym typeface="Open Sans"/>
            </a:endParaRPr>
          </a:p>
          <a:p>
            <a:pPr marL="257175" lvl="0" indent="0" algn="l" rtl="0">
              <a:spcBef>
                <a:spcPts val="0"/>
              </a:spcBef>
              <a:spcAft>
                <a:spcPts val="0"/>
              </a:spcAft>
              <a:buNone/>
            </a:pPr>
            <a:r>
              <a:rPr lang="en" sz="500">
                <a:solidFill>
                  <a:schemeClr val="lt1"/>
                </a:solidFill>
                <a:latin typeface="Open Sans"/>
                <a:ea typeface="Open Sans"/>
                <a:cs typeface="Open Sans"/>
                <a:sym typeface="Open Sans"/>
              </a:rPr>
              <a:t>Online</a:t>
            </a:r>
            <a:endParaRPr/>
          </a:p>
        </p:txBody>
      </p:sp>
      <p:pic>
        <p:nvPicPr>
          <p:cNvPr id="424" name="Google Shape;424;p60"/>
          <p:cNvPicPr preferRelativeResize="0"/>
          <p:nvPr/>
        </p:nvPicPr>
        <p:blipFill>
          <a:blip r:embed="rId8">
            <a:alphaModFix/>
          </a:blip>
          <a:stretch>
            <a:fillRect/>
          </a:stretch>
        </p:blipFill>
        <p:spPr>
          <a:xfrm>
            <a:off x="2533261" y="4852953"/>
            <a:ext cx="194700" cy="194700"/>
          </a:xfrm>
          <a:prstGeom prst="rect">
            <a:avLst/>
          </a:prstGeom>
          <a:noFill/>
          <a:ln>
            <a:noFill/>
          </a:ln>
        </p:spPr>
      </p:pic>
      <p:sp>
        <p:nvSpPr>
          <p:cNvPr id="425" name="Google Shape;425;p60"/>
          <p:cNvSpPr/>
          <p:nvPr/>
        </p:nvSpPr>
        <p:spPr>
          <a:xfrm>
            <a:off x="3894450" y="220650"/>
            <a:ext cx="5177700" cy="49230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0"/>
          <p:cNvSpPr/>
          <p:nvPr/>
        </p:nvSpPr>
        <p:spPr>
          <a:xfrm>
            <a:off x="3895450" y="541000"/>
            <a:ext cx="5177700" cy="342900"/>
          </a:xfrm>
          <a:prstGeom prst="rect">
            <a:avLst/>
          </a:prstGeom>
          <a:solidFill>
            <a:srgbClr val="EFEFE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27" name="Google Shape;427;p60"/>
          <p:cNvSpPr/>
          <p:nvPr/>
        </p:nvSpPr>
        <p:spPr>
          <a:xfrm>
            <a:off x="7173213" y="627400"/>
            <a:ext cx="787500" cy="170100"/>
          </a:xfrm>
          <a:prstGeom prst="roundRect">
            <a:avLst>
              <a:gd name="adj" fmla="val 50000"/>
            </a:avLst>
          </a:prstGeom>
          <a:solidFill>
            <a:schemeClr val="lt1"/>
          </a:solid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600" b="1">
                <a:solidFill>
                  <a:srgbClr val="66B2E1"/>
                </a:solidFill>
                <a:latin typeface="Open Sans"/>
                <a:ea typeface="Open Sans"/>
                <a:cs typeface="Open Sans"/>
                <a:sym typeface="Open Sans"/>
              </a:rPr>
              <a:t>Invite Finance</a:t>
            </a:r>
            <a:endParaRPr sz="600" b="1">
              <a:solidFill>
                <a:srgbClr val="66B2E1"/>
              </a:solidFill>
              <a:latin typeface="Open Sans"/>
              <a:ea typeface="Open Sans"/>
              <a:cs typeface="Open Sans"/>
              <a:sym typeface="Open Sans"/>
            </a:endParaRPr>
          </a:p>
        </p:txBody>
      </p:sp>
      <p:sp>
        <p:nvSpPr>
          <p:cNvPr id="428" name="Google Shape;428;p60"/>
          <p:cNvSpPr/>
          <p:nvPr/>
        </p:nvSpPr>
        <p:spPr>
          <a:xfrm>
            <a:off x="8017438" y="627400"/>
            <a:ext cx="787500" cy="170100"/>
          </a:xfrm>
          <a:prstGeom prst="roundRect">
            <a:avLst>
              <a:gd name="adj" fmla="val 50000"/>
            </a:avLst>
          </a:prstGeom>
          <a:solidFill>
            <a:schemeClr val="lt1"/>
          </a:solid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600" b="1">
                <a:solidFill>
                  <a:srgbClr val="66B2E1"/>
                </a:solidFill>
                <a:latin typeface="Open Sans"/>
                <a:ea typeface="Open Sans"/>
                <a:cs typeface="Open Sans"/>
                <a:sym typeface="Open Sans"/>
              </a:rPr>
              <a:t>View Order</a:t>
            </a:r>
            <a:endParaRPr sz="600" b="1">
              <a:solidFill>
                <a:srgbClr val="66B2E1"/>
              </a:solidFill>
              <a:latin typeface="Open Sans"/>
              <a:ea typeface="Open Sans"/>
              <a:cs typeface="Open Sans"/>
              <a:sym typeface="Open Sans"/>
            </a:endParaRPr>
          </a:p>
        </p:txBody>
      </p:sp>
      <p:sp>
        <p:nvSpPr>
          <p:cNvPr id="429" name="Google Shape;429;p60"/>
          <p:cNvSpPr/>
          <p:nvPr/>
        </p:nvSpPr>
        <p:spPr>
          <a:xfrm>
            <a:off x="3975325" y="220636"/>
            <a:ext cx="1593900" cy="325500"/>
          </a:xfrm>
          <a:prstGeom prst="roundRect">
            <a:avLst>
              <a:gd name="adj" fmla="val 0"/>
            </a:avLst>
          </a:prstGeom>
          <a:noFill/>
          <a:ln>
            <a:noFill/>
          </a:ln>
        </p:spPr>
        <p:txBody>
          <a:bodyPr spcFirstLastPara="1" wrap="square" lIns="0" tIns="91425" rIns="45700" bIns="91425" anchor="ctr" anchorCtr="0">
            <a:noAutofit/>
          </a:bodyPr>
          <a:lstStyle/>
          <a:p>
            <a:pPr marL="0" lvl="0" indent="0" algn="l" rtl="0">
              <a:spcBef>
                <a:spcPts val="0"/>
              </a:spcBef>
              <a:spcAft>
                <a:spcPts val="0"/>
              </a:spcAft>
              <a:buNone/>
            </a:pPr>
            <a:r>
              <a:rPr lang="en" sz="800">
                <a:solidFill>
                  <a:srgbClr val="434343"/>
                </a:solidFill>
                <a:latin typeface="Open Sans SemiBold"/>
                <a:ea typeface="Open Sans SemiBold"/>
                <a:cs typeface="Open Sans SemiBold"/>
                <a:sym typeface="Open Sans SemiBold"/>
              </a:rPr>
              <a:t>Booth Design</a:t>
            </a:r>
            <a:endParaRPr sz="800">
              <a:solidFill>
                <a:srgbClr val="434343"/>
              </a:solidFill>
              <a:latin typeface="Open Sans SemiBold"/>
              <a:ea typeface="Open Sans SemiBold"/>
              <a:cs typeface="Open Sans SemiBold"/>
              <a:sym typeface="Open Sans SemiBold"/>
            </a:endParaRPr>
          </a:p>
          <a:p>
            <a:pPr marL="0" lvl="0" indent="0" algn="l" rtl="0">
              <a:spcBef>
                <a:spcPts val="0"/>
              </a:spcBef>
              <a:spcAft>
                <a:spcPts val="0"/>
              </a:spcAft>
              <a:buNone/>
            </a:pPr>
            <a:r>
              <a:rPr lang="en" sz="600">
                <a:solidFill>
                  <a:srgbClr val="999999"/>
                </a:solidFill>
                <a:latin typeface="Open Sans SemiBold"/>
                <a:ea typeface="Open Sans SemiBold"/>
                <a:cs typeface="Open Sans SemiBold"/>
                <a:sym typeface="Open Sans SemiBold"/>
              </a:rPr>
              <a:t>Rutgers  |  PO# 123456</a:t>
            </a:r>
            <a:endParaRPr sz="600">
              <a:solidFill>
                <a:srgbClr val="999999"/>
              </a:solidFill>
              <a:latin typeface="Open Sans SemiBold"/>
              <a:ea typeface="Open Sans SemiBold"/>
              <a:cs typeface="Open Sans SemiBold"/>
              <a:sym typeface="Open Sans SemiBold"/>
            </a:endParaRPr>
          </a:p>
        </p:txBody>
      </p:sp>
      <p:grpSp>
        <p:nvGrpSpPr>
          <p:cNvPr id="430" name="Google Shape;430;p60"/>
          <p:cNvGrpSpPr/>
          <p:nvPr/>
        </p:nvGrpSpPr>
        <p:grpSpPr>
          <a:xfrm>
            <a:off x="7077275" y="209350"/>
            <a:ext cx="1894200" cy="325500"/>
            <a:chOff x="4960650" y="395375"/>
            <a:chExt cx="1894200" cy="325500"/>
          </a:xfrm>
        </p:grpSpPr>
        <p:sp>
          <p:nvSpPr>
            <p:cNvPr id="431" name="Google Shape;431;p60"/>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432" name="Google Shape;432;p60"/>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433" name="Google Shape;433;p60"/>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grpSp>
        <p:nvGrpSpPr>
          <p:cNvPr id="434" name="Google Shape;434;p60"/>
          <p:cNvGrpSpPr/>
          <p:nvPr/>
        </p:nvGrpSpPr>
        <p:grpSpPr>
          <a:xfrm>
            <a:off x="3979575" y="596624"/>
            <a:ext cx="942600" cy="285900"/>
            <a:chOff x="3979575" y="667204"/>
            <a:chExt cx="942600" cy="285900"/>
          </a:xfrm>
        </p:grpSpPr>
        <p:sp>
          <p:nvSpPr>
            <p:cNvPr id="435" name="Google Shape;435;p60"/>
            <p:cNvSpPr/>
            <p:nvPr/>
          </p:nvSpPr>
          <p:spPr>
            <a:xfrm>
              <a:off x="3979575" y="667204"/>
              <a:ext cx="942600" cy="285900"/>
            </a:xfrm>
            <a:prstGeom prst="round2SameRect">
              <a:avLst>
                <a:gd name="adj1" fmla="val 16667"/>
                <a:gd name="adj2" fmla="val 0"/>
              </a:avLst>
            </a:prstGeom>
            <a:solidFill>
              <a:srgbClr val="EFEFEF"/>
            </a:solidFill>
            <a:ln w="9525" cap="flat" cmpd="sng">
              <a:solidFill>
                <a:srgbClr val="D9D9D9"/>
              </a:solidFill>
              <a:prstDash val="solid"/>
              <a:round/>
              <a:headEnd type="none" w="sm" len="sm"/>
              <a:tailEnd type="none" w="sm" len="sm"/>
            </a:ln>
          </p:spPr>
          <p:txBody>
            <a:bodyPr spcFirstLastPara="1" wrap="square" lIns="91425" tIns="91425" rIns="91425" bIns="45700" anchor="b" anchorCtr="0">
              <a:noAutofit/>
            </a:bodyPr>
            <a:lstStyle/>
            <a:p>
              <a:pPr marL="0" marR="0" lvl="0" indent="0" algn="ctr" rtl="0">
                <a:lnSpc>
                  <a:spcPct val="100000"/>
                </a:lnSpc>
                <a:spcBef>
                  <a:spcPts val="0"/>
                </a:spcBef>
                <a:spcAft>
                  <a:spcPts val="0"/>
                </a:spcAft>
                <a:buNone/>
              </a:pPr>
              <a:r>
                <a:rPr lang="en" sz="600">
                  <a:solidFill>
                    <a:srgbClr val="434343"/>
                  </a:solidFill>
                  <a:latin typeface="Open Sans SemiBold"/>
                  <a:ea typeface="Open Sans SemiBold"/>
                  <a:cs typeface="Open Sans SemiBold"/>
                  <a:sym typeface="Open Sans SemiBold"/>
                </a:rPr>
                <a:t>Request Payment</a:t>
              </a:r>
              <a:endParaRPr sz="600">
                <a:solidFill>
                  <a:srgbClr val="434343"/>
                </a:solidFill>
                <a:latin typeface="Open Sans SemiBold"/>
                <a:ea typeface="Open Sans SemiBold"/>
                <a:cs typeface="Open Sans SemiBold"/>
                <a:sym typeface="Open Sans SemiBold"/>
              </a:endParaRPr>
            </a:p>
          </p:txBody>
        </p:sp>
        <p:pic>
          <p:nvPicPr>
            <p:cNvPr id="436" name="Google Shape;436;p60"/>
            <p:cNvPicPr preferRelativeResize="0"/>
            <p:nvPr/>
          </p:nvPicPr>
          <p:blipFill>
            <a:blip r:embed="rId9">
              <a:alphaModFix/>
            </a:blip>
            <a:stretch>
              <a:fillRect/>
            </a:stretch>
          </p:blipFill>
          <p:spPr>
            <a:xfrm>
              <a:off x="4407975" y="705114"/>
              <a:ext cx="85800" cy="85800"/>
            </a:xfrm>
            <a:prstGeom prst="rect">
              <a:avLst/>
            </a:prstGeom>
            <a:noFill/>
            <a:ln>
              <a:noFill/>
            </a:ln>
          </p:spPr>
        </p:pic>
      </p:grpSp>
      <p:grpSp>
        <p:nvGrpSpPr>
          <p:cNvPr id="437" name="Google Shape;437;p60"/>
          <p:cNvGrpSpPr/>
          <p:nvPr/>
        </p:nvGrpSpPr>
        <p:grpSpPr>
          <a:xfrm>
            <a:off x="4998374" y="663790"/>
            <a:ext cx="685800" cy="219000"/>
            <a:chOff x="5368899" y="1688825"/>
            <a:chExt cx="685800" cy="219000"/>
          </a:xfrm>
        </p:grpSpPr>
        <p:sp>
          <p:nvSpPr>
            <p:cNvPr id="438" name="Google Shape;438;p60"/>
            <p:cNvSpPr/>
            <p:nvPr/>
          </p:nvSpPr>
          <p:spPr>
            <a:xfrm>
              <a:off x="5368899" y="1688825"/>
              <a:ext cx="685800" cy="219000"/>
            </a:xfrm>
            <a:prstGeom prst="round2SameRect">
              <a:avLst>
                <a:gd name="adj1" fmla="val 16667"/>
                <a:gd name="adj2" fmla="val 0"/>
              </a:avLst>
            </a:prstGeom>
            <a:solidFill>
              <a:srgbClr val="F7F8F9"/>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28575" marR="0" lvl="0" indent="0" algn="ctr" rtl="0">
                <a:lnSpc>
                  <a:spcPct val="100000"/>
                </a:lnSpc>
                <a:spcBef>
                  <a:spcPts val="0"/>
                </a:spcBef>
                <a:spcAft>
                  <a:spcPts val="0"/>
                </a:spcAft>
                <a:buNone/>
              </a:pPr>
              <a:r>
                <a:rPr lang="en" sz="600">
                  <a:solidFill>
                    <a:srgbClr val="434343"/>
                  </a:solidFill>
                  <a:latin typeface="Open Sans SemiBold"/>
                  <a:ea typeface="Open Sans SemiBold"/>
                  <a:cs typeface="Open Sans SemiBold"/>
                  <a:sym typeface="Open Sans SemiBold"/>
                </a:rPr>
                <a:t> Pay To</a:t>
              </a:r>
              <a:endParaRPr sz="600">
                <a:solidFill>
                  <a:srgbClr val="434343"/>
                </a:solidFill>
                <a:latin typeface="Open Sans SemiBold"/>
                <a:ea typeface="Open Sans SemiBold"/>
                <a:cs typeface="Open Sans SemiBold"/>
                <a:sym typeface="Open Sans SemiBold"/>
              </a:endParaRPr>
            </a:p>
          </p:txBody>
        </p:sp>
        <p:cxnSp>
          <p:nvCxnSpPr>
            <p:cNvPr id="439" name="Google Shape;439;p60"/>
            <p:cNvCxnSpPr/>
            <p:nvPr/>
          </p:nvCxnSpPr>
          <p:spPr>
            <a:xfrm>
              <a:off x="5373907" y="1907580"/>
              <a:ext cx="675300" cy="0"/>
            </a:xfrm>
            <a:prstGeom prst="straightConnector1">
              <a:avLst/>
            </a:prstGeom>
            <a:noFill/>
            <a:ln w="19050" cap="flat" cmpd="sng">
              <a:solidFill>
                <a:srgbClr val="F7F8F9"/>
              </a:solidFill>
              <a:prstDash val="solid"/>
              <a:round/>
              <a:headEnd type="none" w="med" len="med"/>
              <a:tailEnd type="none" w="med" len="med"/>
            </a:ln>
          </p:spPr>
        </p:cxnSp>
        <p:sp>
          <p:nvSpPr>
            <p:cNvPr id="440" name="Google Shape;440;p60"/>
            <p:cNvSpPr/>
            <p:nvPr/>
          </p:nvSpPr>
          <p:spPr>
            <a:xfrm>
              <a:off x="5479741" y="1747722"/>
              <a:ext cx="113100" cy="112200"/>
            </a:xfrm>
            <a:prstGeom prst="roundRect">
              <a:avLst>
                <a:gd name="adj" fmla="val 17591"/>
              </a:avLst>
            </a:prstGeom>
            <a:solidFill>
              <a:srgbClr val="CC000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b="1">
                  <a:solidFill>
                    <a:srgbClr val="FFFFFF"/>
                  </a:solidFill>
                  <a:latin typeface="Open Sans"/>
                  <a:ea typeface="Open Sans"/>
                  <a:cs typeface="Open Sans"/>
                  <a:sym typeface="Open Sans"/>
                </a:rPr>
                <a:t>!</a:t>
              </a:r>
              <a:endParaRPr sz="600" b="1">
                <a:solidFill>
                  <a:srgbClr val="FFFFFF"/>
                </a:solidFill>
                <a:latin typeface="Open Sans"/>
                <a:ea typeface="Open Sans"/>
                <a:cs typeface="Open Sans"/>
                <a:sym typeface="Open Sans"/>
              </a:endParaRPr>
            </a:p>
          </p:txBody>
        </p:sp>
      </p:grpSp>
      <p:sp>
        <p:nvSpPr>
          <p:cNvPr id="441" name="Google Shape;441;p60"/>
          <p:cNvSpPr/>
          <p:nvPr/>
        </p:nvSpPr>
        <p:spPr>
          <a:xfrm>
            <a:off x="3995925" y="966250"/>
            <a:ext cx="4975500" cy="342900"/>
          </a:xfrm>
          <a:prstGeom prst="rect">
            <a:avLst/>
          </a:prstGeom>
          <a:solidFill>
            <a:srgbClr val="E3EEF7"/>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400">
                <a:solidFill>
                  <a:srgbClr val="434343"/>
                </a:solidFill>
                <a:latin typeface="Open Sans"/>
                <a:ea typeface="Open Sans"/>
                <a:cs typeface="Open Sans"/>
                <a:sym typeface="Open Sans"/>
              </a:rPr>
              <a:t>◯  </a:t>
            </a:r>
            <a:r>
              <a:rPr lang="en" sz="500">
                <a:solidFill>
                  <a:srgbClr val="434343"/>
                </a:solidFill>
                <a:latin typeface="Open Sans SemiBold"/>
                <a:ea typeface="Open Sans SemiBold"/>
                <a:cs typeface="Open Sans SemiBold"/>
                <a:sym typeface="Open Sans SemiBold"/>
              </a:rPr>
              <a:t>Company Entity</a:t>
            </a:r>
            <a:r>
              <a:rPr lang="en" sz="400">
                <a:solidFill>
                  <a:srgbClr val="434343"/>
                </a:solidFill>
                <a:latin typeface="Open Sans"/>
                <a:ea typeface="Open Sans"/>
                <a:cs typeface="Open Sans"/>
                <a:sym typeface="Open Sans"/>
              </a:rPr>
              <a:t>      🔘 </a:t>
            </a:r>
            <a:r>
              <a:rPr lang="en" sz="500">
                <a:solidFill>
                  <a:srgbClr val="434343"/>
                </a:solidFill>
                <a:latin typeface="Open Sans"/>
                <a:ea typeface="Open Sans"/>
                <a:cs typeface="Open Sans"/>
                <a:sym typeface="Open Sans"/>
              </a:rPr>
              <a:t> </a:t>
            </a:r>
            <a:r>
              <a:rPr lang="en" sz="500">
                <a:solidFill>
                  <a:srgbClr val="434343"/>
                </a:solidFill>
                <a:latin typeface="Open Sans SemiBold"/>
                <a:ea typeface="Open Sans SemiBold"/>
                <a:cs typeface="Open Sans SemiBold"/>
                <a:sym typeface="Open Sans SemiBold"/>
              </a:rPr>
              <a:t>Personal Bank</a:t>
            </a:r>
            <a:endParaRPr sz="400">
              <a:solidFill>
                <a:srgbClr val="434343"/>
              </a:solidFill>
              <a:latin typeface="Open Sans"/>
              <a:ea typeface="Open Sans"/>
              <a:cs typeface="Open Sans"/>
              <a:sym typeface="Open Sans"/>
            </a:endParaRPr>
          </a:p>
          <a:p>
            <a:pPr marL="0" lvl="0" indent="0" algn="l" rtl="0">
              <a:spcBef>
                <a:spcPts val="200"/>
              </a:spcBef>
              <a:spcAft>
                <a:spcPts val="0"/>
              </a:spcAft>
              <a:buNone/>
            </a:pPr>
            <a:r>
              <a:rPr lang="en" sz="500">
                <a:solidFill>
                  <a:srgbClr val="434343"/>
                </a:solidFill>
                <a:latin typeface="Open Sans"/>
                <a:ea typeface="Open Sans"/>
                <a:cs typeface="Open Sans"/>
                <a:sym typeface="Open Sans"/>
              </a:rPr>
              <a:t>Add a Personal Bank for payments to you personally.  Your details will remain private, though company admins, if applicable, will be able to see that you received a payment personally.</a:t>
            </a:r>
            <a:endParaRPr sz="500">
              <a:solidFill>
                <a:srgbClr val="434343"/>
              </a:solidFill>
              <a:latin typeface="Open Sans"/>
              <a:ea typeface="Open Sans"/>
              <a:cs typeface="Open Sans"/>
              <a:sym typeface="Open Sans"/>
            </a:endParaRPr>
          </a:p>
        </p:txBody>
      </p:sp>
      <p:sp>
        <p:nvSpPr>
          <p:cNvPr id="442" name="Google Shape;442;p60"/>
          <p:cNvSpPr/>
          <p:nvPr/>
        </p:nvSpPr>
        <p:spPr>
          <a:xfrm>
            <a:off x="3995925" y="1351778"/>
            <a:ext cx="4975500" cy="1344900"/>
          </a:xfrm>
          <a:prstGeom prst="roundRect">
            <a:avLst>
              <a:gd name="adj" fmla="val 1769"/>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285750" lvl="0" indent="0" algn="l" rtl="0">
              <a:spcBef>
                <a:spcPts val="0"/>
              </a:spcBef>
              <a:spcAft>
                <a:spcPts val="0"/>
              </a:spcAft>
              <a:buNone/>
            </a:pPr>
            <a:endParaRPr>
              <a:latin typeface="Open Sans"/>
              <a:ea typeface="Open Sans"/>
              <a:cs typeface="Open Sans"/>
              <a:sym typeface="Open Sans"/>
            </a:endParaRPr>
          </a:p>
        </p:txBody>
      </p:sp>
      <p:sp>
        <p:nvSpPr>
          <p:cNvPr id="443" name="Google Shape;443;p60"/>
          <p:cNvSpPr txBox="1"/>
          <p:nvPr/>
        </p:nvSpPr>
        <p:spPr>
          <a:xfrm>
            <a:off x="4383549" y="1437369"/>
            <a:ext cx="12507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SemiBold"/>
                <a:ea typeface="Open Sans SemiBold"/>
                <a:cs typeface="Open Sans SemiBold"/>
                <a:sym typeface="Open Sans SemiBold"/>
              </a:rPr>
              <a:t>Company Details</a:t>
            </a:r>
            <a:endParaRPr sz="500">
              <a:solidFill>
                <a:srgbClr val="FF2116"/>
              </a:solidFill>
              <a:latin typeface="Open Sans SemiBold"/>
              <a:ea typeface="Open Sans SemiBold"/>
              <a:cs typeface="Open Sans SemiBold"/>
              <a:sym typeface="Open Sans SemiBold"/>
            </a:endParaRPr>
          </a:p>
        </p:txBody>
      </p:sp>
      <p:sp>
        <p:nvSpPr>
          <p:cNvPr id="444" name="Google Shape;444;p60"/>
          <p:cNvSpPr/>
          <p:nvPr/>
        </p:nvSpPr>
        <p:spPr>
          <a:xfrm>
            <a:off x="5731002" y="1599242"/>
            <a:ext cx="952200" cy="1104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445" name="Google Shape;445;p60"/>
          <p:cNvSpPr txBox="1"/>
          <p:nvPr/>
        </p:nvSpPr>
        <p:spPr>
          <a:xfrm>
            <a:off x="4191825" y="1599241"/>
            <a:ext cx="885000" cy="110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Name</a:t>
            </a:r>
            <a:endParaRPr sz="500">
              <a:solidFill>
                <a:srgbClr val="434343"/>
              </a:solidFill>
              <a:latin typeface="Open Sans"/>
              <a:ea typeface="Open Sans"/>
              <a:cs typeface="Open Sans"/>
              <a:sym typeface="Open Sans"/>
            </a:endParaRPr>
          </a:p>
        </p:txBody>
      </p:sp>
      <p:sp>
        <p:nvSpPr>
          <p:cNvPr id="446" name="Google Shape;446;p60"/>
          <p:cNvSpPr/>
          <p:nvPr/>
        </p:nvSpPr>
        <p:spPr>
          <a:xfrm>
            <a:off x="5731000" y="1897323"/>
            <a:ext cx="952200" cy="1104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447" name="Google Shape;447;p60"/>
          <p:cNvSpPr txBox="1"/>
          <p:nvPr/>
        </p:nvSpPr>
        <p:spPr>
          <a:xfrm>
            <a:off x="4199725" y="1897322"/>
            <a:ext cx="885000" cy="1104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Address</a:t>
            </a:r>
            <a:endParaRPr sz="500">
              <a:solidFill>
                <a:srgbClr val="434343"/>
              </a:solidFill>
              <a:latin typeface="Open Sans"/>
              <a:ea typeface="Open Sans"/>
              <a:cs typeface="Open Sans"/>
              <a:sym typeface="Open Sans"/>
            </a:endParaRPr>
          </a:p>
        </p:txBody>
      </p:sp>
      <p:sp>
        <p:nvSpPr>
          <p:cNvPr id="448" name="Google Shape;448;p60"/>
          <p:cNvSpPr/>
          <p:nvPr/>
        </p:nvSpPr>
        <p:spPr>
          <a:xfrm>
            <a:off x="5731000" y="2199641"/>
            <a:ext cx="952200" cy="1104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449" name="Google Shape;449;p60"/>
          <p:cNvSpPr txBox="1"/>
          <p:nvPr/>
        </p:nvSpPr>
        <p:spPr>
          <a:xfrm>
            <a:off x="4199725" y="2199641"/>
            <a:ext cx="885000" cy="1104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Zip Code</a:t>
            </a:r>
            <a:endParaRPr sz="500">
              <a:solidFill>
                <a:srgbClr val="434343"/>
              </a:solidFill>
              <a:latin typeface="Open Sans"/>
              <a:ea typeface="Open Sans"/>
              <a:cs typeface="Open Sans"/>
              <a:sym typeface="Open Sans"/>
            </a:endParaRPr>
          </a:p>
        </p:txBody>
      </p:sp>
      <p:sp>
        <p:nvSpPr>
          <p:cNvPr id="450" name="Google Shape;450;p60"/>
          <p:cNvSpPr txBox="1"/>
          <p:nvPr/>
        </p:nvSpPr>
        <p:spPr>
          <a:xfrm>
            <a:off x="4191825" y="1750331"/>
            <a:ext cx="885000" cy="1104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Country</a:t>
            </a:r>
            <a:endParaRPr sz="500">
              <a:solidFill>
                <a:srgbClr val="434343"/>
              </a:solidFill>
              <a:latin typeface="Open Sans"/>
              <a:ea typeface="Open Sans"/>
              <a:cs typeface="Open Sans"/>
              <a:sym typeface="Open Sans"/>
            </a:endParaRPr>
          </a:p>
        </p:txBody>
      </p:sp>
      <p:sp>
        <p:nvSpPr>
          <p:cNvPr id="451" name="Google Shape;451;p60"/>
          <p:cNvSpPr/>
          <p:nvPr/>
        </p:nvSpPr>
        <p:spPr>
          <a:xfrm>
            <a:off x="5731000" y="1750330"/>
            <a:ext cx="949800" cy="1104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endParaRPr lang="en" sz="500" dirty="0">
              <a:solidFill>
                <a:srgbClr val="434343"/>
              </a:solidFill>
              <a:latin typeface="Open Sans"/>
              <a:ea typeface="Open Sans"/>
              <a:cs typeface="Open Sans"/>
              <a:sym typeface="Open Sans"/>
            </a:endParaRPr>
          </a:p>
          <a:p>
            <a:pPr marL="0" lvl="0" indent="0" algn="l" rtl="0">
              <a:spcBef>
                <a:spcPts val="0"/>
              </a:spcBef>
              <a:spcAft>
                <a:spcPts val="0"/>
              </a:spcAft>
              <a:buNone/>
            </a:pPr>
            <a:endParaRPr lang="en" sz="5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500" dirty="0">
                <a:solidFill>
                  <a:srgbClr val="434343"/>
                </a:solidFill>
                <a:latin typeface="Open Sans"/>
                <a:ea typeface="Open Sans"/>
                <a:cs typeface="Open Sans"/>
                <a:sym typeface="Open Sans"/>
              </a:rPr>
              <a:t>United States	                     ▾</a:t>
            </a:r>
            <a:endParaRPr sz="500" dirty="0">
              <a:solidFill>
                <a:srgbClr val="434343"/>
              </a:solidFill>
              <a:latin typeface="Open Sans"/>
              <a:ea typeface="Open Sans"/>
              <a:cs typeface="Open Sans"/>
              <a:sym typeface="Open Sans"/>
            </a:endParaRPr>
          </a:p>
        </p:txBody>
      </p:sp>
      <p:sp>
        <p:nvSpPr>
          <p:cNvPr id="452" name="Google Shape;452;p60"/>
          <p:cNvSpPr/>
          <p:nvPr/>
        </p:nvSpPr>
        <p:spPr>
          <a:xfrm>
            <a:off x="5731001" y="2047928"/>
            <a:ext cx="952200" cy="1104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453" name="Google Shape;453;p60"/>
          <p:cNvSpPr txBox="1"/>
          <p:nvPr/>
        </p:nvSpPr>
        <p:spPr>
          <a:xfrm>
            <a:off x="4199725" y="2047928"/>
            <a:ext cx="885000" cy="1104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City</a:t>
            </a:r>
            <a:endParaRPr sz="500">
              <a:solidFill>
                <a:srgbClr val="434343"/>
              </a:solidFill>
              <a:latin typeface="Open Sans"/>
              <a:ea typeface="Open Sans"/>
              <a:cs typeface="Open Sans"/>
              <a:sym typeface="Open Sans"/>
            </a:endParaRPr>
          </a:p>
        </p:txBody>
      </p:sp>
      <p:sp>
        <p:nvSpPr>
          <p:cNvPr id="454" name="Google Shape;454;p60"/>
          <p:cNvSpPr txBox="1"/>
          <p:nvPr/>
        </p:nvSpPr>
        <p:spPr>
          <a:xfrm>
            <a:off x="4191825" y="2347893"/>
            <a:ext cx="885000" cy="1104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SSN/TIN #</a:t>
            </a:r>
            <a:endParaRPr sz="500">
              <a:solidFill>
                <a:srgbClr val="434343"/>
              </a:solidFill>
              <a:latin typeface="Open Sans"/>
              <a:ea typeface="Open Sans"/>
              <a:cs typeface="Open Sans"/>
              <a:sym typeface="Open Sans"/>
            </a:endParaRPr>
          </a:p>
        </p:txBody>
      </p:sp>
      <p:sp>
        <p:nvSpPr>
          <p:cNvPr id="455" name="Google Shape;455;p60"/>
          <p:cNvSpPr txBox="1"/>
          <p:nvPr/>
        </p:nvSpPr>
        <p:spPr>
          <a:xfrm>
            <a:off x="4191675" y="2500353"/>
            <a:ext cx="885000" cy="1104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Tax Classification</a:t>
            </a:r>
            <a:endParaRPr sz="500">
              <a:solidFill>
                <a:srgbClr val="434343"/>
              </a:solidFill>
              <a:latin typeface="Open Sans"/>
              <a:ea typeface="Open Sans"/>
              <a:cs typeface="Open Sans"/>
              <a:sym typeface="Open Sans"/>
            </a:endParaRPr>
          </a:p>
        </p:txBody>
      </p:sp>
      <p:sp>
        <p:nvSpPr>
          <p:cNvPr id="456" name="Google Shape;456;p60"/>
          <p:cNvSpPr/>
          <p:nvPr/>
        </p:nvSpPr>
        <p:spPr>
          <a:xfrm>
            <a:off x="5730997" y="2500351"/>
            <a:ext cx="952200" cy="1104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457200" lvl="0" indent="0" algn="l" rtl="0">
              <a:spcBef>
                <a:spcPts val="0"/>
              </a:spcBef>
              <a:spcAft>
                <a:spcPts val="0"/>
              </a:spcAft>
              <a:buNone/>
            </a:pPr>
            <a:r>
              <a:rPr lang="en" sz="500">
                <a:solidFill>
                  <a:srgbClr val="434343"/>
                </a:solidFill>
                <a:latin typeface="Open Sans"/>
                <a:ea typeface="Open Sans"/>
                <a:cs typeface="Open Sans"/>
                <a:sym typeface="Open Sans"/>
              </a:rPr>
              <a:t>                     ▾</a:t>
            </a:r>
            <a:endParaRPr sz="500">
              <a:solidFill>
                <a:srgbClr val="434343"/>
              </a:solidFill>
              <a:latin typeface="Open Sans"/>
              <a:ea typeface="Open Sans"/>
              <a:cs typeface="Open Sans"/>
              <a:sym typeface="Open Sans"/>
            </a:endParaRPr>
          </a:p>
        </p:txBody>
      </p:sp>
      <p:grpSp>
        <p:nvGrpSpPr>
          <p:cNvPr id="457" name="Google Shape;457;p60"/>
          <p:cNvGrpSpPr/>
          <p:nvPr/>
        </p:nvGrpSpPr>
        <p:grpSpPr>
          <a:xfrm>
            <a:off x="5731015" y="2347943"/>
            <a:ext cx="949690" cy="110398"/>
            <a:chOff x="3088662" y="3415914"/>
            <a:chExt cx="808453" cy="136800"/>
          </a:xfrm>
        </p:grpSpPr>
        <p:sp>
          <p:nvSpPr>
            <p:cNvPr id="458" name="Google Shape;458;p60"/>
            <p:cNvSpPr/>
            <p:nvPr/>
          </p:nvSpPr>
          <p:spPr>
            <a:xfrm>
              <a:off x="3088662" y="3415914"/>
              <a:ext cx="2043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US ▾</a:t>
              </a:r>
              <a:endParaRPr sz="500">
                <a:solidFill>
                  <a:srgbClr val="434343"/>
                </a:solidFill>
                <a:latin typeface="Open Sans"/>
                <a:ea typeface="Open Sans"/>
                <a:cs typeface="Open Sans"/>
                <a:sym typeface="Open Sans"/>
              </a:endParaRPr>
            </a:p>
          </p:txBody>
        </p:sp>
        <p:sp>
          <p:nvSpPr>
            <p:cNvPr id="459" name="Google Shape;459;p60"/>
            <p:cNvSpPr/>
            <p:nvPr/>
          </p:nvSpPr>
          <p:spPr>
            <a:xfrm>
              <a:off x="3319634" y="3415914"/>
              <a:ext cx="3480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460" name="Google Shape;460;p60"/>
            <p:cNvSpPr/>
            <p:nvPr/>
          </p:nvSpPr>
          <p:spPr>
            <a:xfrm>
              <a:off x="3692815" y="3415914"/>
              <a:ext cx="2043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     ▾</a:t>
              </a:r>
              <a:endParaRPr sz="500">
                <a:solidFill>
                  <a:srgbClr val="434343"/>
                </a:solidFill>
                <a:latin typeface="Open Sans"/>
                <a:ea typeface="Open Sans"/>
                <a:cs typeface="Open Sans"/>
                <a:sym typeface="Open Sans"/>
              </a:endParaRPr>
            </a:p>
          </p:txBody>
        </p:sp>
      </p:grpSp>
      <p:pic>
        <p:nvPicPr>
          <p:cNvPr id="461" name="Google Shape;461;p60"/>
          <p:cNvPicPr preferRelativeResize="0"/>
          <p:nvPr/>
        </p:nvPicPr>
        <p:blipFill>
          <a:blip r:embed="rId10">
            <a:alphaModFix/>
          </a:blip>
          <a:stretch>
            <a:fillRect/>
          </a:stretch>
        </p:blipFill>
        <p:spPr>
          <a:xfrm>
            <a:off x="4197075" y="1427977"/>
            <a:ext cx="136500" cy="136500"/>
          </a:xfrm>
          <a:prstGeom prst="rect">
            <a:avLst/>
          </a:prstGeom>
          <a:noFill/>
          <a:ln>
            <a:noFill/>
          </a:ln>
        </p:spPr>
      </p:pic>
      <p:sp>
        <p:nvSpPr>
          <p:cNvPr id="462" name="Google Shape;462;p60"/>
          <p:cNvSpPr/>
          <p:nvPr/>
        </p:nvSpPr>
        <p:spPr>
          <a:xfrm rot="5400000">
            <a:off x="7246725" y="972878"/>
            <a:ext cx="1345800" cy="2103600"/>
          </a:xfrm>
          <a:prstGeom prst="round2SameRect">
            <a:avLst>
              <a:gd name="adj1" fmla="val 1609"/>
              <a:gd name="adj2" fmla="val 0"/>
            </a:avLst>
          </a:prstGeom>
          <a:solidFill>
            <a:srgbClr val="E6E6E6"/>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63" name="Google Shape;463;p60"/>
          <p:cNvSpPr/>
          <p:nvPr/>
        </p:nvSpPr>
        <p:spPr>
          <a:xfrm>
            <a:off x="3995925" y="3396829"/>
            <a:ext cx="4975500" cy="1463700"/>
          </a:xfrm>
          <a:prstGeom prst="roundRect">
            <a:avLst>
              <a:gd name="adj" fmla="val 1769"/>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285750" lvl="0" indent="0" algn="l" rtl="0">
              <a:spcBef>
                <a:spcPts val="0"/>
              </a:spcBef>
              <a:spcAft>
                <a:spcPts val="0"/>
              </a:spcAft>
              <a:buNone/>
            </a:pPr>
            <a:endParaRPr>
              <a:latin typeface="Open Sans"/>
              <a:ea typeface="Open Sans"/>
              <a:cs typeface="Open Sans"/>
              <a:sym typeface="Open Sans"/>
            </a:endParaRPr>
          </a:p>
        </p:txBody>
      </p:sp>
      <p:sp>
        <p:nvSpPr>
          <p:cNvPr id="464" name="Google Shape;464;p60"/>
          <p:cNvSpPr txBox="1"/>
          <p:nvPr/>
        </p:nvSpPr>
        <p:spPr>
          <a:xfrm>
            <a:off x="4383549" y="3499673"/>
            <a:ext cx="14772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SemiBold"/>
                <a:ea typeface="Open Sans SemiBold"/>
                <a:cs typeface="Open Sans SemiBold"/>
                <a:sym typeface="Open Sans SemiBold"/>
              </a:rPr>
              <a:t>Bank Details</a:t>
            </a:r>
            <a:endParaRPr sz="500">
              <a:solidFill>
                <a:srgbClr val="434343"/>
              </a:solidFill>
              <a:latin typeface="Open Sans SemiBold"/>
              <a:ea typeface="Open Sans SemiBold"/>
              <a:cs typeface="Open Sans SemiBold"/>
              <a:sym typeface="Open Sans SemiBold"/>
            </a:endParaRPr>
          </a:p>
        </p:txBody>
      </p:sp>
      <p:pic>
        <p:nvPicPr>
          <p:cNvPr id="465" name="Google Shape;465;p60"/>
          <p:cNvPicPr preferRelativeResize="0"/>
          <p:nvPr/>
        </p:nvPicPr>
        <p:blipFill>
          <a:blip r:embed="rId11">
            <a:alphaModFix/>
          </a:blip>
          <a:stretch>
            <a:fillRect/>
          </a:stretch>
        </p:blipFill>
        <p:spPr>
          <a:xfrm>
            <a:off x="4197076" y="3476637"/>
            <a:ext cx="136500" cy="136500"/>
          </a:xfrm>
          <a:prstGeom prst="rect">
            <a:avLst/>
          </a:prstGeom>
          <a:noFill/>
          <a:ln>
            <a:noFill/>
          </a:ln>
        </p:spPr>
      </p:pic>
      <p:sp>
        <p:nvSpPr>
          <p:cNvPr id="466" name="Google Shape;466;p60"/>
          <p:cNvSpPr/>
          <p:nvPr/>
        </p:nvSpPr>
        <p:spPr>
          <a:xfrm>
            <a:off x="5731002" y="3713790"/>
            <a:ext cx="959400" cy="1104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endParaRPr lang="en" sz="500" dirty="0">
              <a:solidFill>
                <a:srgbClr val="434343"/>
              </a:solidFill>
              <a:latin typeface="Open Sans"/>
              <a:ea typeface="Open Sans"/>
              <a:cs typeface="Open Sans"/>
              <a:sym typeface="Open Sans"/>
            </a:endParaRPr>
          </a:p>
          <a:p>
            <a:pPr marL="0" lvl="0" indent="0" algn="l" rtl="0">
              <a:spcBef>
                <a:spcPts val="0"/>
              </a:spcBef>
              <a:spcAft>
                <a:spcPts val="0"/>
              </a:spcAft>
              <a:buNone/>
            </a:pPr>
            <a:endParaRPr lang="en" sz="5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500" dirty="0">
                <a:solidFill>
                  <a:srgbClr val="434343"/>
                </a:solidFill>
                <a:latin typeface="Open Sans"/>
                <a:ea typeface="Open Sans"/>
                <a:cs typeface="Open Sans"/>
                <a:sym typeface="Open Sans"/>
              </a:rPr>
              <a:t>United States	                     ▾</a:t>
            </a:r>
            <a:endParaRPr sz="500" dirty="0">
              <a:solidFill>
                <a:srgbClr val="434343"/>
              </a:solidFill>
              <a:latin typeface="Open Sans"/>
              <a:ea typeface="Open Sans"/>
              <a:cs typeface="Open Sans"/>
              <a:sym typeface="Open Sans"/>
            </a:endParaRPr>
          </a:p>
        </p:txBody>
      </p:sp>
      <p:sp>
        <p:nvSpPr>
          <p:cNvPr id="467" name="Google Shape;467;p60"/>
          <p:cNvSpPr txBox="1"/>
          <p:nvPr/>
        </p:nvSpPr>
        <p:spPr>
          <a:xfrm>
            <a:off x="4197925" y="3713803"/>
            <a:ext cx="885000" cy="110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Bank Country</a:t>
            </a:r>
            <a:endParaRPr sz="500">
              <a:solidFill>
                <a:srgbClr val="434343"/>
              </a:solidFill>
              <a:latin typeface="Open Sans"/>
              <a:ea typeface="Open Sans"/>
              <a:cs typeface="Open Sans"/>
              <a:sym typeface="Open Sans"/>
            </a:endParaRPr>
          </a:p>
        </p:txBody>
      </p:sp>
      <p:sp>
        <p:nvSpPr>
          <p:cNvPr id="468" name="Google Shape;468;p60"/>
          <p:cNvSpPr txBox="1"/>
          <p:nvPr/>
        </p:nvSpPr>
        <p:spPr>
          <a:xfrm>
            <a:off x="4197925" y="3855256"/>
            <a:ext cx="885000" cy="1104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Account Currency</a:t>
            </a:r>
            <a:endParaRPr sz="500">
              <a:solidFill>
                <a:srgbClr val="434343"/>
              </a:solidFill>
              <a:latin typeface="Open Sans"/>
              <a:ea typeface="Open Sans"/>
              <a:cs typeface="Open Sans"/>
              <a:sym typeface="Open Sans"/>
            </a:endParaRPr>
          </a:p>
        </p:txBody>
      </p:sp>
      <p:sp>
        <p:nvSpPr>
          <p:cNvPr id="469" name="Google Shape;469;p60"/>
          <p:cNvSpPr/>
          <p:nvPr/>
        </p:nvSpPr>
        <p:spPr>
          <a:xfrm>
            <a:off x="5731001" y="3855242"/>
            <a:ext cx="377100" cy="1104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500">
                <a:solidFill>
                  <a:srgbClr val="434343"/>
                </a:solidFill>
                <a:latin typeface="Open Sans"/>
                <a:ea typeface="Open Sans"/>
                <a:cs typeface="Open Sans"/>
                <a:sym typeface="Open Sans"/>
              </a:rPr>
              <a:t>USD      ▾</a:t>
            </a:r>
            <a:endParaRPr sz="500">
              <a:solidFill>
                <a:srgbClr val="434343"/>
              </a:solidFill>
              <a:latin typeface="Open Sans"/>
              <a:ea typeface="Open Sans"/>
              <a:cs typeface="Open Sans"/>
              <a:sym typeface="Open Sans"/>
            </a:endParaRPr>
          </a:p>
        </p:txBody>
      </p:sp>
      <p:sp>
        <p:nvSpPr>
          <p:cNvPr id="470" name="Google Shape;470;p60"/>
          <p:cNvSpPr/>
          <p:nvPr/>
        </p:nvSpPr>
        <p:spPr>
          <a:xfrm>
            <a:off x="5731002" y="4002165"/>
            <a:ext cx="959400" cy="1104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471" name="Google Shape;471;p60"/>
          <p:cNvSpPr txBox="1"/>
          <p:nvPr/>
        </p:nvSpPr>
        <p:spPr>
          <a:xfrm>
            <a:off x="4197925" y="4002178"/>
            <a:ext cx="885000" cy="1104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Bank Name</a:t>
            </a:r>
            <a:endParaRPr sz="500">
              <a:solidFill>
                <a:srgbClr val="434343"/>
              </a:solidFill>
              <a:latin typeface="Open Sans"/>
              <a:ea typeface="Open Sans"/>
              <a:cs typeface="Open Sans"/>
              <a:sym typeface="Open Sans"/>
            </a:endParaRPr>
          </a:p>
        </p:txBody>
      </p:sp>
      <p:sp>
        <p:nvSpPr>
          <p:cNvPr id="472" name="Google Shape;472;p60"/>
          <p:cNvSpPr/>
          <p:nvPr/>
        </p:nvSpPr>
        <p:spPr>
          <a:xfrm>
            <a:off x="5730999" y="4296787"/>
            <a:ext cx="959400" cy="1104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473" name="Google Shape;473;p60"/>
          <p:cNvSpPr txBox="1"/>
          <p:nvPr/>
        </p:nvSpPr>
        <p:spPr>
          <a:xfrm>
            <a:off x="4198000" y="4296800"/>
            <a:ext cx="885000" cy="1104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Account #</a:t>
            </a:r>
            <a:endParaRPr sz="500">
              <a:solidFill>
                <a:srgbClr val="434343"/>
              </a:solidFill>
              <a:latin typeface="Open Sans"/>
              <a:ea typeface="Open Sans"/>
              <a:cs typeface="Open Sans"/>
              <a:sym typeface="Open Sans"/>
            </a:endParaRPr>
          </a:p>
        </p:txBody>
      </p:sp>
      <p:sp>
        <p:nvSpPr>
          <p:cNvPr id="474" name="Google Shape;474;p60"/>
          <p:cNvSpPr/>
          <p:nvPr/>
        </p:nvSpPr>
        <p:spPr>
          <a:xfrm>
            <a:off x="5731002" y="4147220"/>
            <a:ext cx="959400" cy="1104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475" name="Google Shape;475;p60"/>
          <p:cNvSpPr txBox="1"/>
          <p:nvPr/>
        </p:nvSpPr>
        <p:spPr>
          <a:xfrm>
            <a:off x="4197925" y="4147233"/>
            <a:ext cx="885000" cy="1104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Account Holder Name</a:t>
            </a:r>
            <a:endParaRPr sz="500">
              <a:solidFill>
                <a:srgbClr val="434343"/>
              </a:solidFill>
              <a:latin typeface="Open Sans"/>
              <a:ea typeface="Open Sans"/>
              <a:cs typeface="Open Sans"/>
              <a:sym typeface="Open Sans"/>
            </a:endParaRPr>
          </a:p>
        </p:txBody>
      </p:sp>
      <p:sp>
        <p:nvSpPr>
          <p:cNvPr id="476" name="Google Shape;476;p60"/>
          <p:cNvSpPr txBox="1"/>
          <p:nvPr/>
        </p:nvSpPr>
        <p:spPr>
          <a:xfrm>
            <a:off x="4198000" y="4444228"/>
            <a:ext cx="885000" cy="1104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ACH Routing #</a:t>
            </a:r>
            <a:endParaRPr sz="500">
              <a:solidFill>
                <a:srgbClr val="434343"/>
              </a:solidFill>
              <a:latin typeface="Open Sans"/>
              <a:ea typeface="Open Sans"/>
              <a:cs typeface="Open Sans"/>
              <a:sym typeface="Open Sans"/>
            </a:endParaRPr>
          </a:p>
        </p:txBody>
      </p:sp>
      <p:sp>
        <p:nvSpPr>
          <p:cNvPr id="477" name="Google Shape;477;p60"/>
          <p:cNvSpPr/>
          <p:nvPr/>
        </p:nvSpPr>
        <p:spPr>
          <a:xfrm>
            <a:off x="5730999" y="4444215"/>
            <a:ext cx="959400" cy="1104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endParaRPr sz="500">
              <a:solidFill>
                <a:srgbClr val="434343"/>
              </a:solidFill>
              <a:latin typeface="Open Sans"/>
              <a:ea typeface="Open Sans"/>
              <a:cs typeface="Open Sans"/>
              <a:sym typeface="Open Sans"/>
            </a:endParaRPr>
          </a:p>
        </p:txBody>
      </p:sp>
      <p:sp>
        <p:nvSpPr>
          <p:cNvPr id="478" name="Google Shape;478;p60"/>
          <p:cNvSpPr/>
          <p:nvPr/>
        </p:nvSpPr>
        <p:spPr>
          <a:xfrm>
            <a:off x="4868169" y="4167633"/>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479" name="Google Shape;479;p60"/>
          <p:cNvSpPr/>
          <p:nvPr/>
        </p:nvSpPr>
        <p:spPr>
          <a:xfrm>
            <a:off x="4655623" y="4464626"/>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480" name="Google Shape;480;p60"/>
          <p:cNvSpPr txBox="1"/>
          <p:nvPr/>
        </p:nvSpPr>
        <p:spPr>
          <a:xfrm>
            <a:off x="5731011" y="4660904"/>
            <a:ext cx="798000" cy="136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4285F4"/>
              </a:buClr>
              <a:buSzPts val="1100"/>
              <a:buFont typeface="Arial"/>
              <a:buNone/>
            </a:pPr>
            <a:r>
              <a:rPr lang="en" sz="500">
                <a:solidFill>
                  <a:srgbClr val="999999"/>
                </a:solidFill>
                <a:latin typeface="Open Sans"/>
                <a:ea typeface="Open Sans"/>
                <a:cs typeface="Open Sans"/>
                <a:sym typeface="Open Sans"/>
              </a:rPr>
              <a:t>⭘</a:t>
            </a:r>
            <a:r>
              <a:rPr lang="en" sz="500">
                <a:solidFill>
                  <a:srgbClr val="434343"/>
                </a:solidFill>
                <a:latin typeface="Open Sans"/>
                <a:ea typeface="Open Sans"/>
                <a:cs typeface="Open Sans"/>
                <a:sym typeface="Open Sans"/>
              </a:rPr>
              <a:t> Yes          🔘 No </a:t>
            </a:r>
            <a:endParaRPr sz="500">
              <a:solidFill>
                <a:srgbClr val="434343"/>
              </a:solidFill>
              <a:latin typeface="Open Sans"/>
              <a:ea typeface="Open Sans"/>
              <a:cs typeface="Open Sans"/>
              <a:sym typeface="Open Sans"/>
            </a:endParaRPr>
          </a:p>
        </p:txBody>
      </p:sp>
      <p:sp>
        <p:nvSpPr>
          <p:cNvPr id="481" name="Google Shape;481;p60"/>
          <p:cNvSpPr txBox="1"/>
          <p:nvPr/>
        </p:nvSpPr>
        <p:spPr>
          <a:xfrm>
            <a:off x="4197875" y="4660891"/>
            <a:ext cx="1516800" cy="136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Does your bank require an intermediary bank to receive this payment?</a:t>
            </a:r>
            <a:endParaRPr sz="500">
              <a:solidFill>
                <a:srgbClr val="434343"/>
              </a:solidFill>
              <a:latin typeface="Open Sans"/>
              <a:ea typeface="Open Sans"/>
              <a:cs typeface="Open Sans"/>
              <a:sym typeface="Open Sans"/>
            </a:endParaRPr>
          </a:p>
        </p:txBody>
      </p:sp>
      <p:cxnSp>
        <p:nvCxnSpPr>
          <p:cNvPr id="482" name="Google Shape;482;p60"/>
          <p:cNvCxnSpPr/>
          <p:nvPr/>
        </p:nvCxnSpPr>
        <p:spPr>
          <a:xfrm>
            <a:off x="4198006" y="4591690"/>
            <a:ext cx="2492400" cy="0"/>
          </a:xfrm>
          <a:prstGeom prst="straightConnector1">
            <a:avLst/>
          </a:prstGeom>
          <a:noFill/>
          <a:ln w="9525" cap="flat" cmpd="sng">
            <a:solidFill>
              <a:srgbClr val="999999"/>
            </a:solidFill>
            <a:prstDash val="dot"/>
            <a:round/>
            <a:headEnd type="none" w="med" len="med"/>
            <a:tailEnd type="none" w="med" len="med"/>
          </a:ln>
        </p:spPr>
      </p:cxnSp>
      <p:sp>
        <p:nvSpPr>
          <p:cNvPr id="483" name="Google Shape;483;p60"/>
          <p:cNvSpPr/>
          <p:nvPr/>
        </p:nvSpPr>
        <p:spPr>
          <a:xfrm rot="5400000">
            <a:off x="7188975" y="3078096"/>
            <a:ext cx="1461300" cy="2103600"/>
          </a:xfrm>
          <a:prstGeom prst="round2SameRect">
            <a:avLst>
              <a:gd name="adj1" fmla="val 1609"/>
              <a:gd name="adj2" fmla="val 0"/>
            </a:avLst>
          </a:prstGeom>
          <a:solidFill>
            <a:srgbClr val="E6E6E6"/>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4" name="Google Shape;484;p60"/>
          <p:cNvSpPr txBox="1"/>
          <p:nvPr/>
        </p:nvSpPr>
        <p:spPr>
          <a:xfrm>
            <a:off x="8700950" y="4749900"/>
            <a:ext cx="371100" cy="393600"/>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5</a:t>
            </a:fld>
            <a:endParaRPr sz="1000">
              <a:solidFill>
                <a:srgbClr val="FFFFFF"/>
              </a:solidFill>
              <a:latin typeface="Roboto"/>
              <a:ea typeface="Roboto"/>
              <a:cs typeface="Roboto"/>
              <a:sym typeface="Roboto"/>
            </a:endParaRPr>
          </a:p>
        </p:txBody>
      </p:sp>
      <p:sp>
        <p:nvSpPr>
          <p:cNvPr id="485" name="Google Shape;485;p60"/>
          <p:cNvSpPr/>
          <p:nvPr/>
        </p:nvSpPr>
        <p:spPr>
          <a:xfrm>
            <a:off x="3995925" y="4947028"/>
            <a:ext cx="826200" cy="1701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600" b="1">
                <a:solidFill>
                  <a:srgbClr val="FFFFFF"/>
                </a:solidFill>
                <a:latin typeface="Open Sans"/>
                <a:ea typeface="Open Sans"/>
                <a:cs typeface="Open Sans"/>
                <a:sym typeface="Open Sans"/>
              </a:rPr>
              <a:t>Add &amp; Continue</a:t>
            </a:r>
            <a:endParaRPr sz="600" b="1">
              <a:solidFill>
                <a:srgbClr val="FFFFFF"/>
              </a:solidFill>
              <a:latin typeface="Open Sans"/>
              <a:ea typeface="Open Sans"/>
              <a:cs typeface="Open Sans"/>
              <a:sym typeface="Open Sans"/>
            </a:endParaRPr>
          </a:p>
        </p:txBody>
      </p:sp>
      <p:sp>
        <p:nvSpPr>
          <p:cNvPr id="486" name="Google Shape;486;p60"/>
          <p:cNvSpPr/>
          <p:nvPr/>
        </p:nvSpPr>
        <p:spPr>
          <a:xfrm>
            <a:off x="3995925" y="2734478"/>
            <a:ext cx="4975500" cy="628500"/>
          </a:xfrm>
          <a:prstGeom prst="roundRect">
            <a:avLst>
              <a:gd name="adj" fmla="val 4531"/>
            </a:avLst>
          </a:prstGeom>
          <a:solidFill>
            <a:srgbClr val="F3F3F3"/>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285750" lvl="0" indent="0" algn="l" rtl="0">
              <a:spcBef>
                <a:spcPts val="0"/>
              </a:spcBef>
              <a:spcAft>
                <a:spcPts val="0"/>
              </a:spcAft>
              <a:buNone/>
            </a:pPr>
            <a:endParaRPr>
              <a:latin typeface="Open Sans"/>
              <a:ea typeface="Open Sans"/>
              <a:cs typeface="Open Sans"/>
              <a:sym typeface="Open Sans"/>
            </a:endParaRPr>
          </a:p>
        </p:txBody>
      </p:sp>
      <p:sp>
        <p:nvSpPr>
          <p:cNvPr id="487" name="Google Shape;487;p60"/>
          <p:cNvSpPr txBox="1"/>
          <p:nvPr/>
        </p:nvSpPr>
        <p:spPr>
          <a:xfrm>
            <a:off x="4383549" y="2820072"/>
            <a:ext cx="12507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500">
                <a:solidFill>
                  <a:srgbClr val="434343"/>
                </a:solidFill>
                <a:latin typeface="Open Sans SemiBold"/>
                <a:ea typeface="Open Sans SemiBold"/>
                <a:cs typeface="Open Sans SemiBold"/>
                <a:sym typeface="Open Sans SemiBold"/>
              </a:rPr>
              <a:t>Beneficial Owner</a:t>
            </a:r>
            <a:endParaRPr sz="500">
              <a:solidFill>
                <a:srgbClr val="FF2116"/>
              </a:solidFill>
              <a:latin typeface="Open Sans SemiBold"/>
              <a:ea typeface="Open Sans SemiBold"/>
              <a:cs typeface="Open Sans SemiBold"/>
              <a:sym typeface="Open Sans SemiBold"/>
            </a:endParaRPr>
          </a:p>
        </p:txBody>
      </p:sp>
      <p:sp>
        <p:nvSpPr>
          <p:cNvPr id="488" name="Google Shape;488;p60"/>
          <p:cNvSpPr/>
          <p:nvPr/>
        </p:nvSpPr>
        <p:spPr>
          <a:xfrm rot="5400000">
            <a:off x="7605825" y="1996478"/>
            <a:ext cx="627600" cy="2103600"/>
          </a:xfrm>
          <a:prstGeom prst="round2SameRect">
            <a:avLst>
              <a:gd name="adj1" fmla="val 5838"/>
              <a:gd name="adj2" fmla="val 0"/>
            </a:avLst>
          </a:prstGeom>
          <a:solidFill>
            <a:srgbClr val="E6E6E6"/>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Roboto"/>
              <a:ea typeface="Roboto"/>
              <a:cs typeface="Roboto"/>
              <a:sym typeface="Roboto"/>
            </a:endParaRPr>
          </a:p>
        </p:txBody>
      </p:sp>
      <p:sp>
        <p:nvSpPr>
          <p:cNvPr id="489" name="Google Shape;489;p60"/>
          <p:cNvSpPr txBox="1"/>
          <p:nvPr/>
        </p:nvSpPr>
        <p:spPr>
          <a:xfrm>
            <a:off x="5731000" y="2977721"/>
            <a:ext cx="798000" cy="110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4285F4"/>
              </a:buClr>
              <a:buSzPts val="1100"/>
              <a:buFont typeface="Arial"/>
              <a:buNone/>
            </a:pPr>
            <a:r>
              <a:rPr lang="en" sz="500">
                <a:solidFill>
                  <a:srgbClr val="999999"/>
                </a:solidFill>
                <a:latin typeface="Open Sans"/>
                <a:ea typeface="Open Sans"/>
                <a:cs typeface="Open Sans"/>
                <a:sym typeface="Open Sans"/>
              </a:rPr>
              <a:t>⭘</a:t>
            </a:r>
            <a:r>
              <a:rPr lang="en" sz="500">
                <a:solidFill>
                  <a:srgbClr val="434343"/>
                </a:solidFill>
                <a:latin typeface="Open Sans"/>
                <a:ea typeface="Open Sans"/>
                <a:cs typeface="Open Sans"/>
                <a:sym typeface="Open Sans"/>
              </a:rPr>
              <a:t> Yes          </a:t>
            </a:r>
            <a:r>
              <a:rPr lang="en" sz="500">
                <a:solidFill>
                  <a:srgbClr val="999999"/>
                </a:solidFill>
                <a:latin typeface="Open Sans"/>
                <a:ea typeface="Open Sans"/>
                <a:cs typeface="Open Sans"/>
                <a:sym typeface="Open Sans"/>
              </a:rPr>
              <a:t>⭘</a:t>
            </a:r>
            <a:r>
              <a:rPr lang="en" sz="500">
                <a:solidFill>
                  <a:srgbClr val="434343"/>
                </a:solidFill>
                <a:latin typeface="Open Sans"/>
                <a:ea typeface="Open Sans"/>
                <a:cs typeface="Open Sans"/>
                <a:sym typeface="Open Sans"/>
              </a:rPr>
              <a:t> No </a:t>
            </a:r>
            <a:endParaRPr sz="500">
              <a:solidFill>
                <a:srgbClr val="434343"/>
              </a:solidFill>
              <a:latin typeface="Open Sans"/>
              <a:ea typeface="Open Sans"/>
              <a:cs typeface="Open Sans"/>
              <a:sym typeface="Open Sans"/>
            </a:endParaRPr>
          </a:p>
        </p:txBody>
      </p:sp>
      <p:sp>
        <p:nvSpPr>
          <p:cNvPr id="490" name="Google Shape;490;p60"/>
          <p:cNvSpPr txBox="1"/>
          <p:nvPr/>
        </p:nvSpPr>
        <p:spPr>
          <a:xfrm>
            <a:off x="4197875" y="2977708"/>
            <a:ext cx="1516800" cy="110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Do you have any Beneficial Owners?</a:t>
            </a:r>
            <a:endParaRPr sz="500">
              <a:solidFill>
                <a:srgbClr val="434343"/>
              </a:solidFill>
              <a:latin typeface="Open Sans"/>
              <a:ea typeface="Open Sans"/>
              <a:cs typeface="Open Sans"/>
              <a:sym typeface="Open Sans"/>
            </a:endParaRPr>
          </a:p>
        </p:txBody>
      </p:sp>
      <p:pic>
        <p:nvPicPr>
          <p:cNvPr id="491" name="Google Shape;491;p60"/>
          <p:cNvPicPr preferRelativeResize="0"/>
          <p:nvPr/>
        </p:nvPicPr>
        <p:blipFill>
          <a:blip r:embed="rId12">
            <a:alphaModFix/>
          </a:blip>
          <a:stretch>
            <a:fillRect/>
          </a:stretch>
        </p:blipFill>
        <p:spPr>
          <a:xfrm>
            <a:off x="4197075" y="2805053"/>
            <a:ext cx="136500" cy="136500"/>
          </a:xfrm>
          <a:prstGeom prst="rect">
            <a:avLst/>
          </a:prstGeom>
          <a:noFill/>
          <a:ln>
            <a:noFill/>
          </a:ln>
        </p:spPr>
      </p:pic>
      <p:sp>
        <p:nvSpPr>
          <p:cNvPr id="492" name="Google Shape;492;p60"/>
          <p:cNvSpPr txBox="1"/>
          <p:nvPr/>
        </p:nvSpPr>
        <p:spPr>
          <a:xfrm>
            <a:off x="4197875" y="3132913"/>
            <a:ext cx="2492400" cy="170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500">
                <a:solidFill>
                  <a:srgbClr val="434343"/>
                </a:solidFill>
                <a:latin typeface="Open Sans"/>
                <a:ea typeface="Open Sans"/>
                <a:cs typeface="Open Sans"/>
                <a:sym typeface="Open Sans"/>
              </a:rPr>
              <a:t>A </a:t>
            </a:r>
            <a:r>
              <a:rPr lang="en" sz="500" b="1">
                <a:solidFill>
                  <a:srgbClr val="434343"/>
                </a:solidFill>
                <a:latin typeface="Open Sans"/>
                <a:ea typeface="Open Sans"/>
                <a:cs typeface="Open Sans"/>
                <a:sym typeface="Open Sans"/>
              </a:rPr>
              <a:t>Beneficial Owner</a:t>
            </a:r>
            <a:r>
              <a:rPr lang="en" sz="500">
                <a:solidFill>
                  <a:srgbClr val="434343"/>
                </a:solidFill>
                <a:latin typeface="Open Sans"/>
                <a:ea typeface="Open Sans"/>
                <a:cs typeface="Open Sans"/>
                <a:sym typeface="Open Sans"/>
              </a:rPr>
              <a:t> is any individual or entity that owns, directly or indirectly, 25% or more of your company.</a:t>
            </a:r>
            <a:endParaRPr sz="500">
              <a:solidFill>
                <a:srgbClr val="434343"/>
              </a:solidFill>
              <a:latin typeface="Open Sans"/>
              <a:ea typeface="Open Sans"/>
              <a:cs typeface="Open Sans"/>
              <a:sym typeface="Open Sans"/>
            </a:endParaRPr>
          </a:p>
        </p:txBody>
      </p:sp>
      <p:sp>
        <p:nvSpPr>
          <p:cNvPr id="493" name="Google Shape;493;p60"/>
          <p:cNvSpPr/>
          <p:nvPr/>
        </p:nvSpPr>
        <p:spPr>
          <a:xfrm>
            <a:off x="4871100" y="4946178"/>
            <a:ext cx="698100" cy="170100"/>
          </a:xfrm>
          <a:prstGeom prst="roundRect">
            <a:avLst>
              <a:gd name="adj" fmla="val 50000"/>
            </a:avLst>
          </a:prstGeom>
          <a:solidFill>
            <a:schemeClr val="lt1"/>
          </a:solid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600" b="1">
                <a:solidFill>
                  <a:srgbClr val="66B2E1"/>
                </a:solidFill>
                <a:latin typeface="Open Sans"/>
                <a:ea typeface="Open Sans"/>
                <a:cs typeface="Open Sans"/>
                <a:sym typeface="Open Sans"/>
              </a:rPr>
              <a:t>Save for later</a:t>
            </a:r>
            <a:endParaRPr sz="600" b="1">
              <a:solidFill>
                <a:srgbClr val="66B2E1"/>
              </a:solidFill>
              <a:latin typeface="Open Sans"/>
              <a:ea typeface="Open Sans"/>
              <a:cs typeface="Open Sans"/>
              <a:sym typeface="Open Sans"/>
            </a:endParaRPr>
          </a:p>
        </p:txBody>
      </p:sp>
      <p:grpSp>
        <p:nvGrpSpPr>
          <p:cNvPr id="494" name="Google Shape;494;p60"/>
          <p:cNvGrpSpPr/>
          <p:nvPr/>
        </p:nvGrpSpPr>
        <p:grpSpPr>
          <a:xfrm>
            <a:off x="6934200" y="1437378"/>
            <a:ext cx="1971900" cy="566400"/>
            <a:chOff x="6934200" y="2051250"/>
            <a:chExt cx="1971900" cy="566400"/>
          </a:xfrm>
        </p:grpSpPr>
        <p:sp>
          <p:nvSpPr>
            <p:cNvPr id="495" name="Google Shape;495;p60"/>
            <p:cNvSpPr/>
            <p:nvPr/>
          </p:nvSpPr>
          <p:spPr>
            <a:xfrm>
              <a:off x="6934200" y="2051250"/>
              <a:ext cx="1971900" cy="566400"/>
            </a:xfrm>
            <a:prstGeom prst="roundRect">
              <a:avLst>
                <a:gd name="adj" fmla="val 3844"/>
              </a:avLst>
            </a:prstGeom>
            <a:gradFill>
              <a:gsLst>
                <a:gs pos="0">
                  <a:srgbClr val="F8F9FA"/>
                </a:gs>
                <a:gs pos="100000">
                  <a:srgbClr val="DDEFF9"/>
                </a:gs>
              </a:gsLst>
              <a:lin ang="5400012" scaled="0"/>
            </a:gra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274320" lvl="0" indent="0" algn="l" rtl="0">
                <a:spcBef>
                  <a:spcPts val="0"/>
                </a:spcBef>
                <a:spcAft>
                  <a:spcPts val="0"/>
                </a:spcAft>
                <a:buNone/>
              </a:pPr>
              <a:r>
                <a:rPr lang="en" sz="600" dirty="0">
                  <a:solidFill>
                    <a:srgbClr val="64B2E0"/>
                  </a:solidFill>
                  <a:uFill>
                    <a:noFill/>
                  </a:uFill>
                  <a:latin typeface="Open Sans SemiBold"/>
                  <a:ea typeface="Open Sans SemiBold"/>
                  <a:cs typeface="Open Sans SemiBold"/>
                  <a:sym typeface="Open Sans SemiBold"/>
                  <a:hlinkClick r:id="rId13">
                    <a:extLst>
                      <a:ext uri="{A12FA001-AC4F-418D-AE19-62706E023703}">
                        <ahyp:hlinkClr xmlns:ahyp="http://schemas.microsoft.com/office/drawing/2018/hyperlinkcolor" val="tx"/>
                      </a:ext>
                    </a:extLst>
                  </a:hlinkClick>
                </a:rPr>
                <a:t>US - W-9</a:t>
              </a:r>
              <a:endParaRPr sz="700" dirty="0">
                <a:solidFill>
                  <a:srgbClr val="64B2E0"/>
                </a:solidFill>
                <a:latin typeface="Open Sans SemiBold"/>
                <a:ea typeface="Open Sans SemiBold"/>
                <a:cs typeface="Open Sans SemiBold"/>
                <a:sym typeface="Open Sans SemiBold"/>
              </a:endParaRPr>
            </a:p>
            <a:p>
              <a:pPr marL="274320" lvl="0" indent="0" algn="l" rtl="0">
                <a:spcBef>
                  <a:spcPts val="0"/>
                </a:spcBef>
                <a:spcAft>
                  <a:spcPts val="0"/>
                </a:spcAft>
                <a:buNone/>
              </a:pPr>
              <a:r>
                <a:rPr lang="en" sz="500" dirty="0">
                  <a:solidFill>
                    <a:srgbClr val="434343"/>
                  </a:solidFill>
                  <a:latin typeface="Open Sans SemiBold"/>
                  <a:ea typeface="Open Sans SemiBold"/>
                  <a:cs typeface="Open Sans SemiBold"/>
                  <a:sym typeface="Open Sans SemiBold"/>
                </a:rPr>
                <a:t>Certify Tax Info</a:t>
              </a:r>
              <a:endParaRPr sz="500" dirty="0">
                <a:solidFill>
                  <a:srgbClr val="434343"/>
                </a:solidFill>
                <a:latin typeface="Open Sans SemiBold"/>
                <a:ea typeface="Open Sans SemiBold"/>
                <a:cs typeface="Open Sans SemiBold"/>
                <a:sym typeface="Open Sans SemiBold"/>
              </a:endParaRPr>
            </a:p>
            <a:p>
              <a:pPr marL="0" lvl="0" indent="0" algn="l" rtl="0">
                <a:spcBef>
                  <a:spcPts val="500"/>
                </a:spcBef>
                <a:spcAft>
                  <a:spcPts val="0"/>
                </a:spcAft>
                <a:buNone/>
              </a:pPr>
              <a:r>
                <a:rPr lang="en-US" sz="500" dirty="0">
                  <a:solidFill>
                    <a:srgbClr val="434343"/>
                  </a:solidFill>
                  <a:latin typeface="Open Sans"/>
                  <a:ea typeface="Open Sans"/>
                  <a:cs typeface="Open Sans"/>
                  <a:sym typeface="Open Sans"/>
                </a:rPr>
                <a:t>Supplier</a:t>
              </a:r>
              <a:r>
                <a:rPr lang="en" sz="500" dirty="0">
                  <a:solidFill>
                    <a:srgbClr val="434343"/>
                  </a:solidFill>
                  <a:latin typeface="Open Sans"/>
                  <a:ea typeface="Open Sans"/>
                  <a:cs typeface="Open Sans"/>
                  <a:sym typeface="Open Sans"/>
                </a:rPr>
                <a:t> provides this to Candex to certify their US tax residency and tax identification number.  </a:t>
              </a:r>
              <a:r>
                <a:rPr lang="en" sz="500" b="1" dirty="0">
                  <a:solidFill>
                    <a:srgbClr val="64B2E0"/>
                  </a:solidFill>
                  <a:latin typeface="Open Sans"/>
                  <a:ea typeface="Open Sans"/>
                  <a:cs typeface="Open Sans"/>
                  <a:sym typeface="Open Sans"/>
                </a:rPr>
                <a:t>Learn How </a:t>
              </a:r>
              <a:r>
                <a:rPr lang="en" sz="500" dirty="0">
                  <a:solidFill>
                    <a:srgbClr val="434343"/>
                  </a:solidFill>
                  <a:latin typeface="Open Sans"/>
                  <a:ea typeface="Open Sans"/>
                  <a:cs typeface="Open Sans"/>
                  <a:sym typeface="Open Sans"/>
                </a:rPr>
                <a:t>to obtain US Tax #.</a:t>
              </a:r>
              <a:endParaRPr sz="500" dirty="0">
                <a:solidFill>
                  <a:srgbClr val="434343"/>
                </a:solidFill>
                <a:latin typeface="Open Sans"/>
                <a:ea typeface="Open Sans"/>
                <a:cs typeface="Open Sans"/>
                <a:sym typeface="Open Sans"/>
              </a:endParaRPr>
            </a:p>
          </p:txBody>
        </p:sp>
        <p:sp>
          <p:nvSpPr>
            <p:cNvPr id="496" name="Google Shape;496;p60"/>
            <p:cNvSpPr/>
            <p:nvPr/>
          </p:nvSpPr>
          <p:spPr>
            <a:xfrm>
              <a:off x="7048229" y="2115089"/>
              <a:ext cx="194100" cy="193200"/>
            </a:xfrm>
            <a:prstGeom prst="roundRect">
              <a:avLst>
                <a:gd name="adj" fmla="val 17591"/>
              </a:avLst>
            </a:prstGeom>
            <a:solidFill>
              <a:srgbClr val="CC0000"/>
            </a:solidFill>
            <a:ln>
              <a:noFill/>
            </a:ln>
          </p:spPr>
          <p:txBody>
            <a:bodyPr spcFirstLastPara="1" wrap="square" lIns="45700" tIns="0" rIns="45700" bIns="0" anchor="ctr" anchorCtr="0">
              <a:noAutofit/>
            </a:bodyPr>
            <a:lstStyle/>
            <a:p>
              <a:pPr marL="0" lvl="0" indent="0" algn="ctr" rtl="0">
                <a:spcBef>
                  <a:spcPts val="0"/>
                </a:spcBef>
                <a:spcAft>
                  <a:spcPts val="0"/>
                </a:spcAft>
                <a:buNone/>
              </a:pPr>
              <a:r>
                <a:rPr lang="en" sz="800" b="1">
                  <a:solidFill>
                    <a:srgbClr val="FFFFFF"/>
                  </a:solidFill>
                  <a:latin typeface="Open Sans"/>
                  <a:ea typeface="Open Sans"/>
                  <a:cs typeface="Open Sans"/>
                  <a:sym typeface="Open Sans"/>
                </a:rPr>
                <a:t>!</a:t>
              </a:r>
              <a:endParaRPr sz="800" b="1">
                <a:solidFill>
                  <a:srgbClr val="FFFFFF"/>
                </a:solidFill>
                <a:latin typeface="Open Sans"/>
                <a:ea typeface="Open Sans"/>
                <a:cs typeface="Open Sans"/>
                <a:sym typeface="Open Sans"/>
              </a:endParaRPr>
            </a:p>
          </p:txBody>
        </p:sp>
        <p:sp>
          <p:nvSpPr>
            <p:cNvPr id="497" name="Google Shape;497;p60"/>
            <p:cNvSpPr/>
            <p:nvPr/>
          </p:nvSpPr>
          <p:spPr>
            <a:xfrm>
              <a:off x="8462671" y="2148231"/>
              <a:ext cx="377100" cy="151200"/>
            </a:xfrm>
            <a:prstGeom prst="roundRect">
              <a:avLst>
                <a:gd name="adj" fmla="val 50000"/>
              </a:avLst>
            </a:prstGeom>
            <a:solidFill>
              <a:srgbClr val="FFFFFF"/>
            </a:solid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500">
                  <a:solidFill>
                    <a:srgbClr val="64B2E0"/>
                  </a:solidFill>
                  <a:latin typeface="Open Sans SemiBold"/>
                  <a:ea typeface="Open Sans SemiBold"/>
                  <a:cs typeface="Open Sans SemiBold"/>
                  <a:sym typeface="Open Sans SemiBold"/>
                </a:rPr>
                <a:t>Upload</a:t>
              </a:r>
              <a:endParaRPr sz="500">
                <a:solidFill>
                  <a:srgbClr val="64B2E0"/>
                </a:solidFill>
                <a:latin typeface="Open Sans SemiBold"/>
                <a:ea typeface="Open Sans SemiBold"/>
                <a:cs typeface="Open Sans SemiBold"/>
                <a:sym typeface="Open Sans SemiBold"/>
              </a:endParaRPr>
            </a:p>
          </p:txBody>
        </p:sp>
      </p:grpSp>
      <p:grpSp>
        <p:nvGrpSpPr>
          <p:cNvPr id="498" name="Google Shape;498;p60"/>
          <p:cNvGrpSpPr/>
          <p:nvPr/>
        </p:nvGrpSpPr>
        <p:grpSpPr>
          <a:xfrm>
            <a:off x="6934200" y="3476628"/>
            <a:ext cx="1971900" cy="657000"/>
            <a:chOff x="6934200" y="2051250"/>
            <a:chExt cx="1971900" cy="657000"/>
          </a:xfrm>
        </p:grpSpPr>
        <p:sp>
          <p:nvSpPr>
            <p:cNvPr id="499" name="Google Shape;499;p60"/>
            <p:cNvSpPr/>
            <p:nvPr/>
          </p:nvSpPr>
          <p:spPr>
            <a:xfrm>
              <a:off x="6934200" y="2051250"/>
              <a:ext cx="1971900" cy="657000"/>
            </a:xfrm>
            <a:prstGeom prst="roundRect">
              <a:avLst>
                <a:gd name="adj" fmla="val 3844"/>
              </a:avLst>
            </a:prstGeom>
            <a:gradFill>
              <a:gsLst>
                <a:gs pos="0">
                  <a:srgbClr val="F8F9FA"/>
                </a:gs>
                <a:gs pos="100000">
                  <a:srgbClr val="DDEFF9"/>
                </a:gs>
              </a:gsLst>
              <a:lin ang="5400012" scaled="0"/>
            </a:gra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274320" lvl="0" indent="0" algn="l" rtl="0">
                <a:spcBef>
                  <a:spcPts val="0"/>
                </a:spcBef>
                <a:spcAft>
                  <a:spcPts val="0"/>
                </a:spcAft>
                <a:buNone/>
              </a:pPr>
              <a:r>
                <a:rPr lang="en" sz="600" dirty="0">
                  <a:solidFill>
                    <a:srgbClr val="434343"/>
                  </a:solidFill>
                  <a:latin typeface="Open Sans SemiBold"/>
                  <a:ea typeface="Open Sans SemiBold"/>
                  <a:cs typeface="Open Sans SemiBold"/>
                  <a:sym typeface="Open Sans SemiBold"/>
                </a:rPr>
                <a:t>Bank Verification</a:t>
              </a:r>
              <a:endParaRPr sz="700" dirty="0">
                <a:solidFill>
                  <a:srgbClr val="434343"/>
                </a:solidFill>
                <a:latin typeface="Open Sans SemiBold"/>
                <a:ea typeface="Open Sans SemiBold"/>
                <a:cs typeface="Open Sans SemiBold"/>
                <a:sym typeface="Open Sans SemiBold"/>
              </a:endParaRPr>
            </a:p>
            <a:p>
              <a:pPr marL="274320" lvl="0" indent="0" algn="l" rtl="0">
                <a:lnSpc>
                  <a:spcPct val="150000"/>
                </a:lnSpc>
                <a:spcBef>
                  <a:spcPts val="0"/>
                </a:spcBef>
                <a:spcAft>
                  <a:spcPts val="0"/>
                </a:spcAft>
                <a:buNone/>
              </a:pPr>
              <a:r>
                <a:rPr lang="en" sz="500" dirty="0">
                  <a:solidFill>
                    <a:srgbClr val="434343"/>
                  </a:solidFill>
                  <a:latin typeface="Open Sans SemiBold"/>
                  <a:ea typeface="Open Sans SemiBold"/>
                  <a:cs typeface="Open Sans SemiBold"/>
                  <a:sym typeface="Open Sans SemiBold"/>
                </a:rPr>
                <a:t>Validate your Bank Details</a:t>
              </a:r>
              <a:endParaRPr sz="500" dirty="0">
                <a:solidFill>
                  <a:srgbClr val="FF2116"/>
                </a:solidFill>
                <a:latin typeface="Open Sans"/>
                <a:ea typeface="Open Sans"/>
                <a:cs typeface="Open Sans"/>
                <a:sym typeface="Open Sans"/>
              </a:endParaRPr>
            </a:p>
            <a:p>
              <a:pPr marL="0" lvl="0" indent="0" algn="l" rtl="0">
                <a:spcBef>
                  <a:spcPts val="200"/>
                </a:spcBef>
                <a:spcAft>
                  <a:spcPts val="0"/>
                </a:spcAft>
                <a:buNone/>
              </a:pPr>
              <a:r>
                <a:rPr lang="en-US" sz="500" dirty="0">
                  <a:solidFill>
                    <a:srgbClr val="434343"/>
                  </a:solidFill>
                  <a:latin typeface="Open Sans"/>
                  <a:ea typeface="Open Sans"/>
                  <a:cs typeface="Open Sans"/>
                  <a:sym typeface="Open Sans"/>
                </a:rPr>
                <a:t>Supplier</a:t>
              </a:r>
              <a:r>
                <a:rPr lang="en" sz="500" dirty="0">
                  <a:solidFill>
                    <a:srgbClr val="434343"/>
                  </a:solidFill>
                  <a:latin typeface="Open Sans"/>
                  <a:ea typeface="Open Sans"/>
                  <a:cs typeface="Open Sans"/>
                  <a:sym typeface="Open Sans"/>
                </a:rPr>
                <a:t> provides either a recent bank statement or voided check to Candex to verify their bank information. Upload a copy of a bank document showing the bank name, your name, and account number associated with the account.</a:t>
              </a:r>
              <a:endParaRPr sz="600" dirty="0">
                <a:solidFill>
                  <a:srgbClr val="434343"/>
                </a:solidFill>
                <a:latin typeface="Open Sans SemiBold"/>
                <a:ea typeface="Open Sans SemiBold"/>
                <a:cs typeface="Open Sans SemiBold"/>
                <a:sym typeface="Open Sans SemiBold"/>
              </a:endParaRPr>
            </a:p>
          </p:txBody>
        </p:sp>
        <p:sp>
          <p:nvSpPr>
            <p:cNvPr id="500" name="Google Shape;500;p60"/>
            <p:cNvSpPr/>
            <p:nvPr/>
          </p:nvSpPr>
          <p:spPr>
            <a:xfrm>
              <a:off x="7048229" y="2115089"/>
              <a:ext cx="194100" cy="193200"/>
            </a:xfrm>
            <a:prstGeom prst="roundRect">
              <a:avLst>
                <a:gd name="adj" fmla="val 17591"/>
              </a:avLst>
            </a:prstGeom>
            <a:solidFill>
              <a:srgbClr val="CC0000"/>
            </a:solidFill>
            <a:ln>
              <a:noFill/>
            </a:ln>
          </p:spPr>
          <p:txBody>
            <a:bodyPr spcFirstLastPara="1" wrap="square" lIns="45700" tIns="0" rIns="45700" bIns="0" anchor="ctr" anchorCtr="0">
              <a:noAutofit/>
            </a:bodyPr>
            <a:lstStyle/>
            <a:p>
              <a:pPr marL="0" lvl="0" indent="0" algn="ctr" rtl="0">
                <a:spcBef>
                  <a:spcPts val="0"/>
                </a:spcBef>
                <a:spcAft>
                  <a:spcPts val="0"/>
                </a:spcAft>
                <a:buNone/>
              </a:pPr>
              <a:r>
                <a:rPr lang="en" sz="800" b="1">
                  <a:solidFill>
                    <a:srgbClr val="FFFFFF"/>
                  </a:solidFill>
                  <a:latin typeface="Open Sans"/>
                  <a:ea typeface="Open Sans"/>
                  <a:cs typeface="Open Sans"/>
                  <a:sym typeface="Open Sans"/>
                </a:rPr>
                <a:t>!</a:t>
              </a:r>
              <a:endParaRPr sz="800" b="1">
                <a:solidFill>
                  <a:srgbClr val="FFFFFF"/>
                </a:solidFill>
                <a:latin typeface="Open Sans"/>
                <a:ea typeface="Open Sans"/>
                <a:cs typeface="Open Sans"/>
                <a:sym typeface="Open Sans"/>
              </a:endParaRPr>
            </a:p>
          </p:txBody>
        </p:sp>
        <p:sp>
          <p:nvSpPr>
            <p:cNvPr id="501" name="Google Shape;501;p60"/>
            <p:cNvSpPr/>
            <p:nvPr/>
          </p:nvSpPr>
          <p:spPr>
            <a:xfrm>
              <a:off x="8462671" y="2148231"/>
              <a:ext cx="377100" cy="151200"/>
            </a:xfrm>
            <a:prstGeom prst="roundRect">
              <a:avLst>
                <a:gd name="adj" fmla="val 50000"/>
              </a:avLst>
            </a:prstGeom>
            <a:solidFill>
              <a:srgbClr val="FFFFFF"/>
            </a:solid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500">
                  <a:solidFill>
                    <a:srgbClr val="64B2E0"/>
                  </a:solidFill>
                  <a:latin typeface="Open Sans SemiBold"/>
                  <a:ea typeface="Open Sans SemiBold"/>
                  <a:cs typeface="Open Sans SemiBold"/>
                  <a:sym typeface="Open Sans SemiBold"/>
                </a:rPr>
                <a:t>Upload</a:t>
              </a:r>
              <a:endParaRPr sz="500">
                <a:solidFill>
                  <a:srgbClr val="64B2E0"/>
                </a:solidFill>
                <a:latin typeface="Open Sans SemiBold"/>
                <a:ea typeface="Open Sans SemiBold"/>
                <a:cs typeface="Open Sans SemiBold"/>
                <a:sym typeface="Open Sans SemiBold"/>
              </a:endParaRPr>
            </a:p>
          </p:txBody>
        </p:sp>
      </p:grpSp>
      <p:graphicFrame>
        <p:nvGraphicFramePr>
          <p:cNvPr id="502" name="Google Shape;502;p60"/>
          <p:cNvGraphicFramePr/>
          <p:nvPr>
            <p:extLst>
              <p:ext uri="{D42A27DB-BD31-4B8C-83A1-F6EECF244321}">
                <p14:modId xmlns:p14="http://schemas.microsoft.com/office/powerpoint/2010/main" val="764953328"/>
              </p:ext>
            </p:extLst>
          </p:nvPr>
        </p:nvGraphicFramePr>
        <p:xfrm>
          <a:off x="293758" y="622343"/>
          <a:ext cx="1719459" cy="2255470"/>
        </p:xfrm>
        <a:graphic>
          <a:graphicData uri="http://schemas.openxmlformats.org/drawingml/2006/table">
            <a:tbl>
              <a:tblPr>
                <a:noFill/>
                <a:tableStyleId>{FC00899F-DB3D-464D-8822-DD30D647D428}</a:tableStyleId>
              </a:tblPr>
              <a:tblGrid>
                <a:gridCol w="1719459">
                  <a:extLst>
                    <a:ext uri="{9D8B030D-6E8A-4147-A177-3AD203B41FA5}">
                      <a16:colId xmlns:a16="http://schemas.microsoft.com/office/drawing/2014/main" val="20000"/>
                    </a:ext>
                  </a:extLst>
                </a:gridCol>
              </a:tblGrid>
              <a:tr h="449275">
                <a:tc>
                  <a:txBody>
                    <a:bodyPr/>
                    <a:lstStyle/>
                    <a:p>
                      <a:pPr marL="0" marR="0" lvl="0" indent="0" algn="l" rtl="0">
                        <a:lnSpc>
                          <a:spcPct val="100000"/>
                        </a:lnSpc>
                        <a:spcBef>
                          <a:spcPts val="0"/>
                        </a:spcBef>
                        <a:spcAft>
                          <a:spcPts val="0"/>
                        </a:spcAft>
                        <a:buClr>
                          <a:srgbClr val="000000"/>
                        </a:buClr>
                        <a:buSzPts val="2600"/>
                        <a:buFont typeface="Arial"/>
                        <a:buNone/>
                      </a:pPr>
                      <a:r>
                        <a:rPr lang="en" sz="2600" u="none" strike="noStrike" cap="none" dirty="0">
                          <a:solidFill>
                            <a:srgbClr val="CC0033"/>
                          </a:solidFill>
                          <a:latin typeface="Roboto"/>
                          <a:ea typeface="Roboto"/>
                          <a:cs typeface="Roboto"/>
                          <a:sym typeface="Roboto"/>
                        </a:rPr>
                        <a:t>Add Payment Details</a:t>
                      </a:r>
                      <a:endParaRPr sz="2600" u="none" strike="noStrike" cap="none"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9275">
                <a:tc>
                  <a:txBody>
                    <a:bodyPr/>
                    <a:lstStyle/>
                    <a:p>
                      <a:pPr marL="171450" marR="0" lvl="0" indent="-120650" algn="l" rtl="0">
                        <a:lnSpc>
                          <a:spcPct val="100000"/>
                        </a:lnSpc>
                        <a:spcBef>
                          <a:spcPts val="0"/>
                        </a:spcBef>
                        <a:spcAft>
                          <a:spcPts val="0"/>
                        </a:spcAft>
                        <a:buClrTx/>
                        <a:buSzPts val="1000"/>
                        <a:buFont typeface="Roboto"/>
                        <a:buChar char="⇢"/>
                      </a:pPr>
                      <a:r>
                        <a:rPr lang="en-US" sz="1000" u="none" strike="noStrike" cap="none" dirty="0">
                          <a:solidFill>
                            <a:schemeClr val="bg2">
                              <a:lumMod val="50000"/>
                            </a:schemeClr>
                          </a:solidFill>
                          <a:latin typeface="Roboto"/>
                          <a:ea typeface="Roboto"/>
                          <a:cs typeface="Roboto"/>
                          <a:sym typeface="Roboto"/>
                        </a:rPr>
                        <a:t>Supplier adds banking information including their W-9 for tax purposes</a:t>
                      </a: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solidFill>
                          <a:srgbClr val="FFFFFF"/>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503" name="Google Shape;503;p60"/>
          <p:cNvGrpSpPr/>
          <p:nvPr/>
        </p:nvGrpSpPr>
        <p:grpSpPr>
          <a:xfrm>
            <a:off x="284750" y="-10075"/>
            <a:ext cx="664500" cy="535175"/>
            <a:chOff x="284750" y="-10075"/>
            <a:chExt cx="664500" cy="535175"/>
          </a:xfrm>
          <a:solidFill>
            <a:srgbClr val="CC0033"/>
          </a:solidFill>
        </p:grpSpPr>
        <p:sp>
          <p:nvSpPr>
            <p:cNvPr id="504" name="Google Shape;504;p60"/>
            <p:cNvSpPr/>
            <p:nvPr/>
          </p:nvSpPr>
          <p:spPr>
            <a:xfrm>
              <a:off x="284750" y="-10075"/>
              <a:ext cx="664500" cy="535175"/>
            </a:xfrm>
            <a:prstGeom prst="flowChartOffpageConnector">
              <a:avLst/>
            </a:prstGeom>
            <a:grp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dirty="0">
                  <a:solidFill>
                    <a:srgbClr val="FFFFFF"/>
                  </a:solidFill>
                  <a:latin typeface="Roboto"/>
                  <a:ea typeface="Roboto"/>
                  <a:cs typeface="Roboto"/>
                  <a:sym typeface="Roboto"/>
                </a:rPr>
                <a:t>SUPPLIER</a:t>
              </a:r>
              <a:endParaRPr lang="en-US" sz="800" b="1" i="0" u="none" strike="noStrike" cap="none" dirty="0">
                <a:solidFill>
                  <a:srgbClr val="FFFFFF"/>
                </a:solidFill>
                <a:latin typeface="Roboto"/>
                <a:ea typeface="Roboto"/>
                <a:cs typeface="Roboto"/>
                <a:sym typeface="Roboto"/>
              </a:endParaRPr>
            </a:p>
          </p:txBody>
        </p:sp>
        <p:pic>
          <p:nvPicPr>
            <p:cNvPr id="505" name="Google Shape;505;p60"/>
            <p:cNvPicPr preferRelativeResize="0"/>
            <p:nvPr/>
          </p:nvPicPr>
          <p:blipFill>
            <a:blip r:embed="rId14">
              <a:alphaModFix/>
            </a:blip>
            <a:stretch>
              <a:fillRect/>
            </a:stretch>
          </p:blipFill>
          <p:spPr>
            <a:xfrm>
              <a:off x="519704" y="47221"/>
              <a:ext cx="194625" cy="194625"/>
            </a:xfrm>
            <a:prstGeom prst="rect">
              <a:avLst/>
            </a:prstGeom>
            <a:grp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grpSp>
        <p:nvGrpSpPr>
          <p:cNvPr id="510" name="Google Shape;510;p61"/>
          <p:cNvGrpSpPr/>
          <p:nvPr/>
        </p:nvGrpSpPr>
        <p:grpSpPr>
          <a:xfrm>
            <a:off x="2457785" y="0"/>
            <a:ext cx="6609260" cy="5143600"/>
            <a:chOff x="2729325" y="0"/>
            <a:chExt cx="6228687" cy="5143600"/>
          </a:xfrm>
        </p:grpSpPr>
        <p:grpSp>
          <p:nvGrpSpPr>
            <p:cNvPr id="511" name="Google Shape;511;p61"/>
            <p:cNvGrpSpPr/>
            <p:nvPr/>
          </p:nvGrpSpPr>
          <p:grpSpPr>
            <a:xfrm>
              <a:off x="2729325" y="0"/>
              <a:ext cx="6228687" cy="5143600"/>
              <a:chOff x="2729325" y="63675"/>
              <a:chExt cx="6228687" cy="5143600"/>
            </a:xfrm>
          </p:grpSpPr>
          <p:sp>
            <p:nvSpPr>
              <p:cNvPr id="512" name="Google Shape;512;p61"/>
              <p:cNvSpPr/>
              <p:nvPr/>
            </p:nvSpPr>
            <p:spPr>
              <a:xfrm>
                <a:off x="2735112" y="63775"/>
                <a:ext cx="6222900" cy="51435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1"/>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1"/>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1"/>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1"/>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61"/>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8" name="Google Shape;518;p61"/>
          <p:cNvSpPr/>
          <p:nvPr/>
        </p:nvSpPr>
        <p:spPr>
          <a:xfrm>
            <a:off x="2467725" y="546075"/>
            <a:ext cx="1433100" cy="42546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519" name="Google Shape;519;p61"/>
          <p:cNvSpPr txBox="1"/>
          <p:nvPr/>
        </p:nvSpPr>
        <p:spPr>
          <a:xfrm>
            <a:off x="2470194" y="1523578"/>
            <a:ext cx="1433100" cy="505800"/>
          </a:xfrm>
          <a:prstGeom prst="rect">
            <a:avLst/>
          </a:prstGeom>
          <a:noFill/>
          <a:ln>
            <a:noFill/>
          </a:ln>
        </p:spPr>
        <p:txBody>
          <a:bodyPr spcFirstLastPara="1" wrap="square" lIns="91425" tIns="137150" rIns="0" bIns="91425" anchor="t" anchorCtr="0">
            <a:noAutofit/>
          </a:bodyPr>
          <a:lstStyle/>
          <a:p>
            <a:pPr marL="0" marR="0" lvl="0" indent="0" algn="l"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ORDERS</a:t>
            </a:r>
            <a:endParaRPr sz="600">
              <a:solidFill>
                <a:srgbClr val="B3C1D6"/>
              </a:solidFill>
              <a:latin typeface="Open Sans SemiBold"/>
              <a:ea typeface="Open Sans SemiBold"/>
              <a:cs typeface="Open Sans SemiBold"/>
              <a:sym typeface="Open Sans SemiBold"/>
            </a:endParaRPr>
          </a:p>
          <a:p>
            <a:pPr marL="114300" marR="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booth design</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200"/>
              </a:spcAft>
              <a:buNone/>
            </a:pPr>
            <a:endParaRPr sz="600">
              <a:solidFill>
                <a:srgbClr val="66B2E1"/>
              </a:solidFill>
              <a:latin typeface="Open Sans SemiBold"/>
              <a:ea typeface="Open Sans SemiBold"/>
              <a:cs typeface="Open Sans SemiBold"/>
              <a:sym typeface="Open Sans SemiBold"/>
            </a:endParaRPr>
          </a:p>
        </p:txBody>
      </p:sp>
      <p:sp>
        <p:nvSpPr>
          <p:cNvPr id="520" name="Google Shape;520;p61"/>
          <p:cNvSpPr/>
          <p:nvPr/>
        </p:nvSpPr>
        <p:spPr>
          <a:xfrm>
            <a:off x="2461951" y="220650"/>
            <a:ext cx="1433100" cy="325500"/>
          </a:xfrm>
          <a:prstGeom prst="rect">
            <a:avLst/>
          </a:prstGeom>
          <a:solidFill>
            <a:srgbClr val="141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Zack Miller</a:t>
            </a:r>
            <a:endParaRPr sz="900" b="1">
              <a:solidFill>
                <a:srgbClr val="FFFFFF"/>
              </a:solidFill>
              <a:latin typeface="Open Sans"/>
              <a:ea typeface="Open Sans"/>
              <a:cs typeface="Open Sans"/>
              <a:sym typeface="Open Sans"/>
            </a:endParaRPr>
          </a:p>
        </p:txBody>
      </p:sp>
      <p:graphicFrame>
        <p:nvGraphicFramePr>
          <p:cNvPr id="521" name="Google Shape;521;p61"/>
          <p:cNvGraphicFramePr/>
          <p:nvPr/>
        </p:nvGraphicFramePr>
        <p:xfrm>
          <a:off x="2467722" y="546085"/>
          <a:ext cx="1433100" cy="975985"/>
        </p:xfrm>
        <a:graphic>
          <a:graphicData uri="http://schemas.openxmlformats.org/drawingml/2006/table">
            <a:tbl>
              <a:tblPr>
                <a:noFill/>
                <a:tableStyleId>{12D82F2C-EE27-42DE-8B95-63FF8034B39E}</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b="1">
                          <a:solidFill>
                            <a:srgbClr val="FFFFFF"/>
                          </a:solidFill>
                          <a:latin typeface="Open Sans"/>
                          <a:ea typeface="Open Sans"/>
                          <a:cs typeface="Open Sans"/>
                          <a:sym typeface="Open Sans"/>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522" name="Google Shape;522;p61"/>
          <p:cNvPicPr preferRelativeResize="0"/>
          <p:nvPr/>
        </p:nvPicPr>
        <p:blipFill>
          <a:blip r:embed="rId3">
            <a:alphaModFix/>
          </a:blip>
          <a:stretch>
            <a:fillRect/>
          </a:stretch>
        </p:blipFill>
        <p:spPr>
          <a:xfrm>
            <a:off x="2581419" y="892767"/>
            <a:ext cx="85800" cy="85800"/>
          </a:xfrm>
          <a:prstGeom prst="rect">
            <a:avLst/>
          </a:prstGeom>
          <a:noFill/>
          <a:ln>
            <a:noFill/>
          </a:ln>
        </p:spPr>
      </p:pic>
      <p:pic>
        <p:nvPicPr>
          <p:cNvPr id="523" name="Google Shape;523;p61"/>
          <p:cNvPicPr preferRelativeResize="0"/>
          <p:nvPr/>
        </p:nvPicPr>
        <p:blipFill>
          <a:blip r:embed="rId4">
            <a:alphaModFix/>
          </a:blip>
          <a:stretch>
            <a:fillRect/>
          </a:stretch>
        </p:blipFill>
        <p:spPr>
          <a:xfrm>
            <a:off x="2582219" y="1229309"/>
            <a:ext cx="85800" cy="85800"/>
          </a:xfrm>
          <a:prstGeom prst="rect">
            <a:avLst/>
          </a:prstGeom>
          <a:noFill/>
          <a:ln>
            <a:noFill/>
          </a:ln>
        </p:spPr>
      </p:pic>
      <p:sp>
        <p:nvSpPr>
          <p:cNvPr id="524" name="Google Shape;524;p61"/>
          <p:cNvSpPr/>
          <p:nvPr/>
        </p:nvSpPr>
        <p:spPr>
          <a:xfrm>
            <a:off x="3687044" y="749950"/>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525" name="Google Shape;525;p61"/>
          <p:cNvPicPr preferRelativeResize="0"/>
          <p:nvPr/>
        </p:nvPicPr>
        <p:blipFill>
          <a:blip r:embed="rId5">
            <a:alphaModFix/>
          </a:blip>
          <a:stretch>
            <a:fillRect/>
          </a:stretch>
        </p:blipFill>
        <p:spPr>
          <a:xfrm>
            <a:off x="2581419" y="1056788"/>
            <a:ext cx="85800" cy="85800"/>
          </a:xfrm>
          <a:prstGeom prst="rect">
            <a:avLst/>
          </a:prstGeom>
          <a:noFill/>
          <a:ln>
            <a:noFill/>
          </a:ln>
        </p:spPr>
      </p:pic>
      <p:pic>
        <p:nvPicPr>
          <p:cNvPr id="526" name="Google Shape;526;p61"/>
          <p:cNvPicPr preferRelativeResize="0"/>
          <p:nvPr/>
        </p:nvPicPr>
        <p:blipFill>
          <a:blip r:embed="rId6">
            <a:alphaModFix/>
          </a:blip>
          <a:stretch>
            <a:fillRect/>
          </a:stretch>
        </p:blipFill>
        <p:spPr>
          <a:xfrm flipH="1">
            <a:off x="2582204" y="728762"/>
            <a:ext cx="85800" cy="85800"/>
          </a:xfrm>
          <a:prstGeom prst="rect">
            <a:avLst/>
          </a:prstGeom>
          <a:noFill/>
          <a:ln>
            <a:noFill/>
          </a:ln>
        </p:spPr>
      </p:pic>
      <p:pic>
        <p:nvPicPr>
          <p:cNvPr id="527" name="Google Shape;527;p61"/>
          <p:cNvPicPr preferRelativeResize="0"/>
          <p:nvPr/>
        </p:nvPicPr>
        <p:blipFill>
          <a:blip r:embed="rId7">
            <a:alphaModFix/>
          </a:blip>
          <a:stretch>
            <a:fillRect/>
          </a:stretch>
        </p:blipFill>
        <p:spPr>
          <a:xfrm>
            <a:off x="3762044" y="339550"/>
            <a:ext cx="65100" cy="65100"/>
          </a:xfrm>
          <a:prstGeom prst="rect">
            <a:avLst/>
          </a:prstGeom>
          <a:noFill/>
          <a:ln>
            <a:noFill/>
          </a:ln>
        </p:spPr>
      </p:pic>
      <p:grpSp>
        <p:nvGrpSpPr>
          <p:cNvPr id="528" name="Google Shape;528;p61"/>
          <p:cNvGrpSpPr/>
          <p:nvPr/>
        </p:nvGrpSpPr>
        <p:grpSpPr>
          <a:xfrm>
            <a:off x="2467608" y="1793382"/>
            <a:ext cx="1403782" cy="110402"/>
            <a:chOff x="3857417" y="2278938"/>
            <a:chExt cx="1403782" cy="110402"/>
          </a:xfrm>
        </p:grpSpPr>
        <p:grpSp>
          <p:nvGrpSpPr>
            <p:cNvPr id="529" name="Google Shape;529;p61"/>
            <p:cNvGrpSpPr/>
            <p:nvPr/>
          </p:nvGrpSpPr>
          <p:grpSpPr>
            <a:xfrm>
              <a:off x="3857417" y="2278938"/>
              <a:ext cx="1403770" cy="110402"/>
              <a:chOff x="2427505" y="2210950"/>
              <a:chExt cx="1403770" cy="110402"/>
            </a:xfrm>
          </p:grpSpPr>
          <p:sp>
            <p:nvSpPr>
              <p:cNvPr id="530" name="Google Shape;530;p61"/>
              <p:cNvSpPr/>
              <p:nvPr/>
            </p:nvSpPr>
            <p:spPr>
              <a:xfrm>
                <a:off x="2427505" y="2210952"/>
                <a:ext cx="1350900" cy="110400"/>
              </a:xfrm>
              <a:prstGeom prst="rect">
                <a:avLst/>
              </a:prstGeom>
              <a:solidFill>
                <a:srgbClr val="444B78"/>
              </a:solidFill>
              <a:ln>
                <a:noFill/>
              </a:ln>
            </p:spPr>
            <p:txBody>
              <a:bodyPr spcFirstLastPara="1" wrap="square" lIns="91425" tIns="91425" rIns="0" bIns="91425" anchor="ctr" anchorCtr="0">
                <a:noAutofit/>
              </a:bodyPr>
              <a:lstStyle/>
              <a:p>
                <a:pPr marL="114300" lvl="0" indent="0" algn="l" rtl="0">
                  <a:spcBef>
                    <a:spcPts val="0"/>
                  </a:spcBef>
                  <a:spcAft>
                    <a:spcPts val="0"/>
                  </a:spcAft>
                  <a:buNone/>
                </a:pPr>
                <a:r>
                  <a:rPr lang="en" sz="600" b="1">
                    <a:solidFill>
                      <a:schemeClr val="lt1"/>
                    </a:solidFill>
                    <a:latin typeface="Open Sans"/>
                    <a:ea typeface="Open Sans"/>
                    <a:cs typeface="Open Sans"/>
                    <a:sym typeface="Open Sans"/>
                  </a:rPr>
                  <a:t>speaking engagement - ja…</a:t>
                </a:r>
                <a:endParaRPr sz="600" b="1">
                  <a:solidFill>
                    <a:schemeClr val="lt1"/>
                  </a:solidFill>
                  <a:latin typeface="Open Sans"/>
                  <a:ea typeface="Open Sans"/>
                  <a:cs typeface="Open Sans"/>
                  <a:sym typeface="Open Sans"/>
                </a:endParaRPr>
              </a:p>
            </p:txBody>
          </p:sp>
          <p:sp>
            <p:nvSpPr>
              <p:cNvPr id="531" name="Google Shape;531;p61"/>
              <p:cNvSpPr/>
              <p:nvPr/>
            </p:nvSpPr>
            <p:spPr>
              <a:xfrm>
                <a:off x="3626375" y="2210950"/>
                <a:ext cx="204900" cy="110400"/>
              </a:xfrm>
              <a:prstGeom prst="roundRect">
                <a:avLst>
                  <a:gd name="adj" fmla="val 50000"/>
                </a:avLst>
              </a:prstGeom>
              <a:solidFill>
                <a:srgbClr val="444B78"/>
              </a:solidFill>
              <a:ln>
                <a:noFill/>
              </a:ln>
            </p:spPr>
            <p:txBody>
              <a:bodyPr spcFirstLastPara="1" wrap="square" lIns="0" tIns="0" rIns="0" bIns="0" anchor="ctr" anchorCtr="0">
                <a:noAutofit/>
              </a:bodyPr>
              <a:lstStyle/>
              <a:p>
                <a:pPr marL="0" marR="49147" lvl="0" indent="0" algn="r"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1</a:t>
                </a:r>
                <a:endParaRPr/>
              </a:p>
            </p:txBody>
          </p:sp>
        </p:grpSp>
        <p:sp>
          <p:nvSpPr>
            <p:cNvPr id="532" name="Google Shape;532;p61"/>
            <p:cNvSpPr/>
            <p:nvPr/>
          </p:nvSpPr>
          <p:spPr>
            <a:xfrm>
              <a:off x="5121099" y="2279399"/>
              <a:ext cx="140100" cy="109500"/>
            </a:xfrm>
            <a:prstGeom prst="roundRect">
              <a:avLst>
                <a:gd name="adj" fmla="val 50000"/>
              </a:avLst>
            </a:prstGeom>
            <a:solidFill>
              <a:srgbClr val="66B2E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chemeClr val="lt1"/>
                  </a:solidFill>
                  <a:latin typeface="Open Sans"/>
                  <a:ea typeface="Open Sans"/>
                  <a:cs typeface="Open Sans"/>
                  <a:sym typeface="Open Sans"/>
                </a:rPr>
                <a:t>1</a:t>
              </a:r>
              <a:endParaRPr sz="600" b="1">
                <a:solidFill>
                  <a:schemeClr val="lt1"/>
                </a:solidFill>
                <a:latin typeface="Open Sans"/>
                <a:ea typeface="Open Sans"/>
                <a:cs typeface="Open Sans"/>
                <a:sym typeface="Open Sans"/>
              </a:endParaRPr>
            </a:p>
          </p:txBody>
        </p:sp>
        <p:pic>
          <p:nvPicPr>
            <p:cNvPr id="533" name="Google Shape;533;p61"/>
            <p:cNvPicPr preferRelativeResize="0"/>
            <p:nvPr/>
          </p:nvPicPr>
          <p:blipFill>
            <a:blip r:embed="rId6">
              <a:alphaModFix/>
            </a:blip>
            <a:stretch>
              <a:fillRect/>
            </a:stretch>
          </p:blipFill>
          <p:spPr>
            <a:xfrm flipH="1">
              <a:off x="3960643" y="2299350"/>
              <a:ext cx="69600" cy="69600"/>
            </a:xfrm>
            <a:prstGeom prst="rect">
              <a:avLst/>
            </a:prstGeom>
            <a:noFill/>
            <a:ln>
              <a:noFill/>
            </a:ln>
          </p:spPr>
        </p:pic>
      </p:grpSp>
      <p:sp>
        <p:nvSpPr>
          <p:cNvPr id="534" name="Google Shape;534;p61"/>
          <p:cNvSpPr/>
          <p:nvPr/>
        </p:nvSpPr>
        <p:spPr>
          <a:xfrm>
            <a:off x="2462773" y="4800748"/>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chemeClr val="lt1"/>
                </a:solidFill>
                <a:latin typeface="Open Sans"/>
                <a:ea typeface="Open Sans"/>
                <a:cs typeface="Open Sans"/>
                <a:sym typeface="Open Sans"/>
              </a:rPr>
              <a:t>Zack Miller</a:t>
            </a:r>
            <a:endParaRPr sz="600" b="1">
              <a:solidFill>
                <a:schemeClr val="lt1"/>
              </a:solidFill>
              <a:latin typeface="Open Sans"/>
              <a:ea typeface="Open Sans"/>
              <a:cs typeface="Open Sans"/>
              <a:sym typeface="Open Sans"/>
            </a:endParaRPr>
          </a:p>
          <a:p>
            <a:pPr marL="257175" lvl="0" indent="0" algn="l" rtl="0">
              <a:spcBef>
                <a:spcPts val="0"/>
              </a:spcBef>
              <a:spcAft>
                <a:spcPts val="0"/>
              </a:spcAft>
              <a:buNone/>
            </a:pPr>
            <a:r>
              <a:rPr lang="en" sz="500">
                <a:solidFill>
                  <a:schemeClr val="lt1"/>
                </a:solidFill>
                <a:latin typeface="Open Sans"/>
                <a:ea typeface="Open Sans"/>
                <a:cs typeface="Open Sans"/>
                <a:sym typeface="Open Sans"/>
              </a:rPr>
              <a:t>Online</a:t>
            </a:r>
            <a:endParaRPr/>
          </a:p>
        </p:txBody>
      </p:sp>
      <p:pic>
        <p:nvPicPr>
          <p:cNvPr id="535" name="Google Shape;535;p61"/>
          <p:cNvPicPr preferRelativeResize="0"/>
          <p:nvPr/>
        </p:nvPicPr>
        <p:blipFill>
          <a:blip r:embed="rId8">
            <a:alphaModFix/>
          </a:blip>
          <a:stretch>
            <a:fillRect/>
          </a:stretch>
        </p:blipFill>
        <p:spPr>
          <a:xfrm>
            <a:off x="2533261" y="4852953"/>
            <a:ext cx="194700" cy="194700"/>
          </a:xfrm>
          <a:prstGeom prst="rect">
            <a:avLst/>
          </a:prstGeom>
          <a:noFill/>
          <a:ln>
            <a:noFill/>
          </a:ln>
        </p:spPr>
      </p:pic>
      <p:sp>
        <p:nvSpPr>
          <p:cNvPr id="536" name="Google Shape;536;p61"/>
          <p:cNvSpPr/>
          <p:nvPr/>
        </p:nvSpPr>
        <p:spPr>
          <a:xfrm>
            <a:off x="3894450" y="220650"/>
            <a:ext cx="5177700" cy="49230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61"/>
          <p:cNvSpPr/>
          <p:nvPr/>
        </p:nvSpPr>
        <p:spPr>
          <a:xfrm>
            <a:off x="3895450" y="541000"/>
            <a:ext cx="5177700" cy="342900"/>
          </a:xfrm>
          <a:prstGeom prst="rect">
            <a:avLst/>
          </a:prstGeom>
          <a:solidFill>
            <a:srgbClr val="EFEFE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38" name="Google Shape;538;p61"/>
          <p:cNvSpPr/>
          <p:nvPr/>
        </p:nvSpPr>
        <p:spPr>
          <a:xfrm>
            <a:off x="7173213" y="627400"/>
            <a:ext cx="787500" cy="170100"/>
          </a:xfrm>
          <a:prstGeom prst="roundRect">
            <a:avLst>
              <a:gd name="adj" fmla="val 50000"/>
            </a:avLst>
          </a:prstGeom>
          <a:solidFill>
            <a:schemeClr val="lt1"/>
          </a:solid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600" b="1">
                <a:solidFill>
                  <a:srgbClr val="66B2E1"/>
                </a:solidFill>
                <a:latin typeface="Open Sans"/>
                <a:ea typeface="Open Sans"/>
                <a:cs typeface="Open Sans"/>
                <a:sym typeface="Open Sans"/>
              </a:rPr>
              <a:t>Invite Finance</a:t>
            </a:r>
            <a:endParaRPr sz="600" b="1">
              <a:solidFill>
                <a:srgbClr val="66B2E1"/>
              </a:solidFill>
              <a:latin typeface="Open Sans"/>
              <a:ea typeface="Open Sans"/>
              <a:cs typeface="Open Sans"/>
              <a:sym typeface="Open Sans"/>
            </a:endParaRPr>
          </a:p>
        </p:txBody>
      </p:sp>
      <p:sp>
        <p:nvSpPr>
          <p:cNvPr id="539" name="Google Shape;539;p61"/>
          <p:cNvSpPr/>
          <p:nvPr/>
        </p:nvSpPr>
        <p:spPr>
          <a:xfrm>
            <a:off x="8017438" y="627400"/>
            <a:ext cx="787500" cy="170100"/>
          </a:xfrm>
          <a:prstGeom prst="roundRect">
            <a:avLst>
              <a:gd name="adj" fmla="val 50000"/>
            </a:avLst>
          </a:prstGeom>
          <a:solidFill>
            <a:schemeClr val="lt1"/>
          </a:solid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600" b="1">
                <a:solidFill>
                  <a:srgbClr val="66B2E1"/>
                </a:solidFill>
                <a:latin typeface="Open Sans"/>
                <a:ea typeface="Open Sans"/>
                <a:cs typeface="Open Sans"/>
                <a:sym typeface="Open Sans"/>
              </a:rPr>
              <a:t>View Order</a:t>
            </a:r>
            <a:endParaRPr sz="600" b="1">
              <a:solidFill>
                <a:srgbClr val="66B2E1"/>
              </a:solidFill>
              <a:latin typeface="Open Sans"/>
              <a:ea typeface="Open Sans"/>
              <a:cs typeface="Open Sans"/>
              <a:sym typeface="Open Sans"/>
            </a:endParaRPr>
          </a:p>
        </p:txBody>
      </p:sp>
      <p:sp>
        <p:nvSpPr>
          <p:cNvPr id="540" name="Google Shape;540;p61"/>
          <p:cNvSpPr/>
          <p:nvPr/>
        </p:nvSpPr>
        <p:spPr>
          <a:xfrm>
            <a:off x="3975325" y="220636"/>
            <a:ext cx="1593900" cy="325500"/>
          </a:xfrm>
          <a:prstGeom prst="roundRect">
            <a:avLst>
              <a:gd name="adj" fmla="val 0"/>
            </a:avLst>
          </a:prstGeom>
          <a:noFill/>
          <a:ln>
            <a:noFill/>
          </a:ln>
        </p:spPr>
        <p:txBody>
          <a:bodyPr spcFirstLastPara="1" wrap="square" lIns="0" tIns="91425" rIns="45700" bIns="91425" anchor="ctr" anchorCtr="0">
            <a:noAutofit/>
          </a:bodyPr>
          <a:lstStyle/>
          <a:p>
            <a:pPr marL="0" lvl="0" indent="0" algn="l" rtl="0">
              <a:spcBef>
                <a:spcPts val="0"/>
              </a:spcBef>
              <a:spcAft>
                <a:spcPts val="0"/>
              </a:spcAft>
              <a:buNone/>
            </a:pPr>
            <a:r>
              <a:rPr lang="en" sz="800">
                <a:solidFill>
                  <a:srgbClr val="434343"/>
                </a:solidFill>
                <a:latin typeface="Open Sans SemiBold"/>
                <a:ea typeface="Open Sans SemiBold"/>
                <a:cs typeface="Open Sans SemiBold"/>
                <a:sym typeface="Open Sans SemiBold"/>
              </a:rPr>
              <a:t>Speaking Engagement - January</a:t>
            </a:r>
            <a:endParaRPr sz="800">
              <a:solidFill>
                <a:srgbClr val="434343"/>
              </a:solidFill>
              <a:latin typeface="Open Sans SemiBold"/>
              <a:ea typeface="Open Sans SemiBold"/>
              <a:cs typeface="Open Sans SemiBold"/>
              <a:sym typeface="Open Sans SemiBold"/>
            </a:endParaRPr>
          </a:p>
          <a:p>
            <a:pPr marL="0" lvl="0" indent="0" algn="l" rtl="0">
              <a:spcBef>
                <a:spcPts val="0"/>
              </a:spcBef>
              <a:spcAft>
                <a:spcPts val="0"/>
              </a:spcAft>
              <a:buNone/>
            </a:pPr>
            <a:r>
              <a:rPr lang="en" sz="600">
                <a:solidFill>
                  <a:srgbClr val="999999"/>
                </a:solidFill>
                <a:latin typeface="Open Sans SemiBold"/>
                <a:ea typeface="Open Sans SemiBold"/>
                <a:cs typeface="Open Sans SemiBold"/>
                <a:sym typeface="Open Sans SemiBold"/>
              </a:rPr>
              <a:t>Rutgers  |  PO# 123456</a:t>
            </a:r>
            <a:endParaRPr sz="600">
              <a:solidFill>
                <a:srgbClr val="999999"/>
              </a:solidFill>
              <a:latin typeface="Open Sans SemiBold"/>
              <a:ea typeface="Open Sans SemiBold"/>
              <a:cs typeface="Open Sans SemiBold"/>
              <a:sym typeface="Open Sans SemiBold"/>
            </a:endParaRPr>
          </a:p>
        </p:txBody>
      </p:sp>
      <p:sp>
        <p:nvSpPr>
          <p:cNvPr id="541" name="Google Shape;541;p61"/>
          <p:cNvSpPr txBox="1"/>
          <p:nvPr/>
        </p:nvSpPr>
        <p:spPr>
          <a:xfrm>
            <a:off x="8700950" y="4749900"/>
            <a:ext cx="371100" cy="393600"/>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6</a:t>
            </a:fld>
            <a:endParaRPr sz="1000">
              <a:solidFill>
                <a:srgbClr val="FFFFFF"/>
              </a:solidFill>
              <a:latin typeface="Roboto"/>
              <a:ea typeface="Roboto"/>
              <a:cs typeface="Roboto"/>
              <a:sym typeface="Roboto"/>
            </a:endParaRPr>
          </a:p>
        </p:txBody>
      </p:sp>
      <p:grpSp>
        <p:nvGrpSpPr>
          <p:cNvPr id="542" name="Google Shape;542;p61"/>
          <p:cNvGrpSpPr/>
          <p:nvPr/>
        </p:nvGrpSpPr>
        <p:grpSpPr>
          <a:xfrm>
            <a:off x="7077275" y="209350"/>
            <a:ext cx="1894200" cy="325500"/>
            <a:chOff x="4960650" y="395375"/>
            <a:chExt cx="1894200" cy="325500"/>
          </a:xfrm>
        </p:grpSpPr>
        <p:sp>
          <p:nvSpPr>
            <p:cNvPr id="543" name="Google Shape;543;p61"/>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544" name="Google Shape;544;p61"/>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545" name="Google Shape;545;p61"/>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grpSp>
        <p:nvGrpSpPr>
          <p:cNvPr id="546" name="Google Shape;546;p61"/>
          <p:cNvGrpSpPr/>
          <p:nvPr/>
        </p:nvGrpSpPr>
        <p:grpSpPr>
          <a:xfrm>
            <a:off x="3979575" y="596624"/>
            <a:ext cx="942600" cy="285900"/>
            <a:chOff x="3979575" y="667204"/>
            <a:chExt cx="942600" cy="285900"/>
          </a:xfrm>
        </p:grpSpPr>
        <p:sp>
          <p:nvSpPr>
            <p:cNvPr id="547" name="Google Shape;547;p61"/>
            <p:cNvSpPr/>
            <p:nvPr/>
          </p:nvSpPr>
          <p:spPr>
            <a:xfrm>
              <a:off x="3979575" y="667204"/>
              <a:ext cx="942600" cy="285900"/>
            </a:xfrm>
            <a:prstGeom prst="round2SameRect">
              <a:avLst>
                <a:gd name="adj1" fmla="val 16667"/>
                <a:gd name="adj2" fmla="val 0"/>
              </a:avLst>
            </a:prstGeom>
            <a:solidFill>
              <a:srgbClr val="F7F8F9"/>
            </a:solidFill>
            <a:ln w="9525" cap="flat" cmpd="sng">
              <a:solidFill>
                <a:srgbClr val="CCCCCC"/>
              </a:solidFill>
              <a:prstDash val="solid"/>
              <a:round/>
              <a:headEnd type="none" w="sm" len="sm"/>
              <a:tailEnd type="none" w="sm" len="sm"/>
            </a:ln>
          </p:spPr>
          <p:txBody>
            <a:bodyPr spcFirstLastPara="1" wrap="square" lIns="91425" tIns="91425" rIns="91425" bIns="45700" anchor="b" anchorCtr="0">
              <a:noAutofit/>
            </a:bodyPr>
            <a:lstStyle/>
            <a:p>
              <a:pPr marL="0" marR="0" lvl="0" indent="0" algn="ctr" rtl="0">
                <a:lnSpc>
                  <a:spcPct val="100000"/>
                </a:lnSpc>
                <a:spcBef>
                  <a:spcPts val="0"/>
                </a:spcBef>
                <a:spcAft>
                  <a:spcPts val="0"/>
                </a:spcAft>
                <a:buNone/>
              </a:pPr>
              <a:r>
                <a:rPr lang="en" sz="600">
                  <a:solidFill>
                    <a:srgbClr val="434343"/>
                  </a:solidFill>
                  <a:latin typeface="Open Sans SemiBold"/>
                  <a:ea typeface="Open Sans SemiBold"/>
                  <a:cs typeface="Open Sans SemiBold"/>
                  <a:sym typeface="Open Sans SemiBold"/>
                </a:rPr>
                <a:t>Request Payment</a:t>
              </a:r>
              <a:endParaRPr sz="600">
                <a:solidFill>
                  <a:srgbClr val="434343"/>
                </a:solidFill>
                <a:latin typeface="Open Sans SemiBold"/>
                <a:ea typeface="Open Sans SemiBold"/>
                <a:cs typeface="Open Sans SemiBold"/>
                <a:sym typeface="Open Sans SemiBold"/>
              </a:endParaRPr>
            </a:p>
          </p:txBody>
        </p:sp>
        <p:cxnSp>
          <p:nvCxnSpPr>
            <p:cNvPr id="548" name="Google Shape;548;p61"/>
            <p:cNvCxnSpPr/>
            <p:nvPr/>
          </p:nvCxnSpPr>
          <p:spPr>
            <a:xfrm>
              <a:off x="3983174" y="950877"/>
              <a:ext cx="936300" cy="0"/>
            </a:xfrm>
            <a:prstGeom prst="straightConnector1">
              <a:avLst/>
            </a:prstGeom>
            <a:noFill/>
            <a:ln w="19050" cap="flat" cmpd="sng">
              <a:solidFill>
                <a:srgbClr val="F7F8F9"/>
              </a:solidFill>
              <a:prstDash val="solid"/>
              <a:round/>
              <a:headEnd type="none" w="med" len="med"/>
              <a:tailEnd type="none" w="med" len="med"/>
            </a:ln>
          </p:spPr>
        </p:cxnSp>
        <p:pic>
          <p:nvPicPr>
            <p:cNvPr id="549" name="Google Shape;549;p61"/>
            <p:cNvPicPr preferRelativeResize="0"/>
            <p:nvPr/>
          </p:nvPicPr>
          <p:blipFill>
            <a:blip r:embed="rId9">
              <a:alphaModFix/>
            </a:blip>
            <a:stretch>
              <a:fillRect/>
            </a:stretch>
          </p:blipFill>
          <p:spPr>
            <a:xfrm>
              <a:off x="4407975" y="705114"/>
              <a:ext cx="85800" cy="85800"/>
            </a:xfrm>
            <a:prstGeom prst="rect">
              <a:avLst/>
            </a:prstGeom>
            <a:noFill/>
            <a:ln>
              <a:noFill/>
            </a:ln>
          </p:spPr>
        </p:pic>
      </p:grpSp>
      <p:graphicFrame>
        <p:nvGraphicFramePr>
          <p:cNvPr id="550" name="Google Shape;550;p61"/>
          <p:cNvGraphicFramePr/>
          <p:nvPr/>
        </p:nvGraphicFramePr>
        <p:xfrm>
          <a:off x="4053963" y="1980718"/>
          <a:ext cx="3608575" cy="598825"/>
        </p:xfrm>
        <a:graphic>
          <a:graphicData uri="http://schemas.openxmlformats.org/drawingml/2006/table">
            <a:tbl>
              <a:tblPr>
                <a:noFill/>
                <a:tableStyleId>{12D82F2C-EE27-42DE-8B95-63FF8034B39E}</a:tableStyleId>
              </a:tblPr>
              <a:tblGrid>
                <a:gridCol w="1818400">
                  <a:extLst>
                    <a:ext uri="{9D8B030D-6E8A-4147-A177-3AD203B41FA5}">
                      <a16:colId xmlns:a16="http://schemas.microsoft.com/office/drawing/2014/main" val="20000"/>
                    </a:ext>
                  </a:extLst>
                </a:gridCol>
                <a:gridCol w="1790175">
                  <a:extLst>
                    <a:ext uri="{9D8B030D-6E8A-4147-A177-3AD203B41FA5}">
                      <a16:colId xmlns:a16="http://schemas.microsoft.com/office/drawing/2014/main" val="20001"/>
                    </a:ext>
                  </a:extLst>
                </a:gridCol>
              </a:tblGrid>
              <a:tr h="132850">
                <a:tc>
                  <a:txBody>
                    <a:bodyPr/>
                    <a:lstStyle/>
                    <a:p>
                      <a:pPr marL="0" lvl="0" indent="0" algn="l" rtl="0">
                        <a:spcBef>
                          <a:spcPts val="0"/>
                        </a:spcBef>
                        <a:spcAft>
                          <a:spcPts val="0"/>
                        </a:spcAft>
                        <a:buNone/>
                      </a:pPr>
                      <a:r>
                        <a:rPr lang="en" sz="600" b="1" dirty="0">
                          <a:solidFill>
                            <a:srgbClr val="434343"/>
                          </a:solidFill>
                          <a:latin typeface="Open Sans"/>
                          <a:ea typeface="Open Sans"/>
                          <a:cs typeface="Open Sans"/>
                          <a:sym typeface="Open Sans"/>
                        </a:rPr>
                        <a:t>Bill To:</a:t>
                      </a:r>
                      <a:endParaRPr sz="600" b="1" dirty="0">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Deliver To:</a:t>
                      </a:r>
                      <a:endParaRPr sz="600" b="1">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24475">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Candex Solutions Limited</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420 Lexington Avenue, Suite 300</a:t>
                      </a:r>
                      <a:endParaRPr sz="60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New York, NY 10170</a:t>
                      </a:r>
                      <a:endParaRPr sz="600">
                        <a:solidFill>
                          <a:srgbClr val="434343"/>
                        </a:solidFill>
                        <a:latin typeface="Open Sans"/>
                        <a:ea typeface="Open Sans"/>
                        <a:cs typeface="Open Sans"/>
                        <a:sym typeface="Open Sans"/>
                      </a:endParaRPr>
                    </a:p>
                  </a:txBody>
                  <a:tcPr marL="0" marR="4570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Rutgers</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123 Main St.</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US" sz="600" dirty="0">
                          <a:solidFill>
                            <a:srgbClr val="434343"/>
                          </a:solidFill>
                          <a:latin typeface="Open Sans"/>
                          <a:ea typeface="Open Sans"/>
                          <a:cs typeface="Open Sans"/>
                          <a:sym typeface="Open Sans"/>
                        </a:rPr>
                        <a:t>New Brunswick</a:t>
                      </a:r>
                      <a:r>
                        <a:rPr lang="en" sz="600" dirty="0">
                          <a:solidFill>
                            <a:srgbClr val="434343"/>
                          </a:solidFill>
                          <a:latin typeface="Open Sans"/>
                          <a:ea typeface="Open Sans"/>
                          <a:cs typeface="Open Sans"/>
                          <a:sym typeface="Open Sans"/>
                        </a:rPr>
                        <a:t>, </a:t>
                      </a:r>
                      <a:r>
                        <a:rPr lang="en-US" sz="600" dirty="0">
                          <a:solidFill>
                            <a:srgbClr val="434343"/>
                          </a:solidFill>
                          <a:latin typeface="Open Sans"/>
                          <a:ea typeface="Open Sans"/>
                          <a:cs typeface="Open Sans"/>
                          <a:sym typeface="Open Sans"/>
                        </a:rPr>
                        <a:t>NJ</a:t>
                      </a:r>
                      <a:r>
                        <a:rPr lang="en" sz="600" dirty="0">
                          <a:solidFill>
                            <a:srgbClr val="434343"/>
                          </a:solidFill>
                          <a:latin typeface="Open Sans"/>
                          <a:ea typeface="Open Sans"/>
                          <a:cs typeface="Open Sans"/>
                          <a:sym typeface="Open Sans"/>
                        </a:rPr>
                        <a:t> 94609 </a:t>
                      </a:r>
                      <a:endParaRPr sz="600" dirty="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14150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Tax ID #: 45-2805653</a:t>
                      </a:r>
                      <a:endParaRPr sz="600">
                        <a:solidFill>
                          <a:srgbClr val="434343"/>
                        </a:solidFill>
                        <a:latin typeface="Open Sans"/>
                        <a:ea typeface="Open Sans"/>
                        <a:cs typeface="Open Sans"/>
                        <a:sym typeface="Open Sans"/>
                      </a:endParaRPr>
                    </a:p>
                  </a:txBody>
                  <a:tcPr marL="0" marR="4570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sz="60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51" name="Google Shape;551;p61"/>
          <p:cNvSpPr/>
          <p:nvPr/>
        </p:nvSpPr>
        <p:spPr>
          <a:xfrm>
            <a:off x="4055137" y="4344704"/>
            <a:ext cx="536700" cy="170100"/>
          </a:xfrm>
          <a:prstGeom prst="roundRect">
            <a:avLst>
              <a:gd name="adj" fmla="val 50000"/>
            </a:avLst>
          </a:prstGeom>
          <a:solidFill>
            <a:srgbClr val="66B2E1"/>
          </a:solidFill>
          <a:ln>
            <a:noFill/>
          </a:ln>
        </p:spPr>
        <p:txBody>
          <a:bodyPr spcFirstLastPara="1" wrap="square" lIns="0" tIns="63700" rIns="0" bIns="63700" anchor="ctr" anchorCtr="0">
            <a:noAutofit/>
          </a:bodyPr>
          <a:lstStyle/>
          <a:p>
            <a:pPr marL="0" lvl="0" indent="0" algn="ctr" rtl="0">
              <a:spcBef>
                <a:spcPts val="0"/>
              </a:spcBef>
              <a:spcAft>
                <a:spcPts val="0"/>
              </a:spcAft>
              <a:buNone/>
            </a:pPr>
            <a:r>
              <a:rPr lang="en" sz="700" b="1">
                <a:solidFill>
                  <a:srgbClr val="FFFFFF"/>
                </a:solidFill>
                <a:latin typeface="Open Sans"/>
                <a:ea typeface="Open Sans"/>
                <a:cs typeface="Open Sans"/>
                <a:sym typeface="Open Sans"/>
              </a:rPr>
              <a:t>Get Paid</a:t>
            </a:r>
            <a:endParaRPr sz="700" b="1">
              <a:solidFill>
                <a:srgbClr val="FFFFFF"/>
              </a:solidFill>
              <a:latin typeface="Open Sans"/>
              <a:ea typeface="Open Sans"/>
              <a:cs typeface="Open Sans"/>
              <a:sym typeface="Open Sans"/>
            </a:endParaRPr>
          </a:p>
        </p:txBody>
      </p:sp>
      <p:sp>
        <p:nvSpPr>
          <p:cNvPr id="552" name="Google Shape;552;p61"/>
          <p:cNvSpPr/>
          <p:nvPr/>
        </p:nvSpPr>
        <p:spPr>
          <a:xfrm>
            <a:off x="4641638" y="4344704"/>
            <a:ext cx="787500" cy="170100"/>
          </a:xfrm>
          <a:prstGeom prst="roundRect">
            <a:avLst>
              <a:gd name="adj" fmla="val 50000"/>
            </a:avLst>
          </a:prstGeom>
          <a:solidFill>
            <a:srgbClr val="FFFFFF"/>
          </a:solidFill>
          <a:ln w="9525" cap="flat" cmpd="sng">
            <a:solidFill>
              <a:srgbClr val="66B2E1"/>
            </a:solidFill>
            <a:prstDash val="solid"/>
            <a:round/>
            <a:headEnd type="none" w="sm" len="sm"/>
            <a:tailEnd type="none" w="sm" len="sm"/>
          </a:ln>
        </p:spPr>
        <p:txBody>
          <a:bodyPr spcFirstLastPara="1" wrap="square" lIns="63700" tIns="63700" rIns="63700" bIns="63700" anchor="ctr" anchorCtr="0">
            <a:noAutofit/>
          </a:bodyPr>
          <a:lstStyle/>
          <a:p>
            <a:pPr marL="0" lvl="0" indent="0" algn="ctr" rtl="0">
              <a:spcBef>
                <a:spcPts val="0"/>
              </a:spcBef>
              <a:spcAft>
                <a:spcPts val="0"/>
              </a:spcAft>
              <a:buNone/>
            </a:pPr>
            <a:r>
              <a:rPr lang="en" sz="700" b="1" dirty="0">
                <a:solidFill>
                  <a:srgbClr val="66B2E1"/>
                </a:solidFill>
                <a:latin typeface="Open Sans"/>
                <a:ea typeface="Open Sans"/>
                <a:cs typeface="Open Sans"/>
                <a:sym typeface="Open Sans"/>
              </a:rPr>
              <a:t>Skip for Now</a:t>
            </a:r>
            <a:endParaRPr sz="700" b="1" dirty="0">
              <a:solidFill>
                <a:srgbClr val="66B2E1"/>
              </a:solidFill>
              <a:latin typeface="Open Sans"/>
              <a:ea typeface="Open Sans"/>
              <a:cs typeface="Open Sans"/>
              <a:sym typeface="Open Sans"/>
            </a:endParaRPr>
          </a:p>
        </p:txBody>
      </p:sp>
      <p:sp>
        <p:nvSpPr>
          <p:cNvPr id="553" name="Google Shape;553;p61"/>
          <p:cNvSpPr/>
          <p:nvPr/>
        </p:nvSpPr>
        <p:spPr>
          <a:xfrm>
            <a:off x="4052700" y="2651748"/>
            <a:ext cx="5021700" cy="1408500"/>
          </a:xfrm>
          <a:prstGeom prst="roundRect">
            <a:avLst>
              <a:gd name="adj" fmla="val 2520"/>
            </a:avLst>
          </a:prstGeom>
          <a:solidFill>
            <a:srgbClr val="DDEFF9"/>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1"/>
          <p:cNvSpPr/>
          <p:nvPr/>
        </p:nvSpPr>
        <p:spPr>
          <a:xfrm>
            <a:off x="4024325" y="3300273"/>
            <a:ext cx="5047800" cy="43800"/>
          </a:xfrm>
          <a:prstGeom prst="rect">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55" name="Google Shape;555;p61"/>
          <p:cNvGraphicFramePr/>
          <p:nvPr/>
        </p:nvGraphicFramePr>
        <p:xfrm>
          <a:off x="4164957" y="3405347"/>
          <a:ext cx="1392300" cy="526200"/>
        </p:xfrm>
        <a:graphic>
          <a:graphicData uri="http://schemas.openxmlformats.org/drawingml/2006/table">
            <a:tbl>
              <a:tblPr>
                <a:noFill/>
                <a:tableStyleId>{12D82F2C-EE27-42DE-8B95-63FF8034B39E}</a:tableStyleId>
              </a:tblPr>
              <a:tblGrid>
                <a:gridCol w="734575">
                  <a:extLst>
                    <a:ext uri="{9D8B030D-6E8A-4147-A177-3AD203B41FA5}">
                      <a16:colId xmlns:a16="http://schemas.microsoft.com/office/drawing/2014/main" val="20000"/>
                    </a:ext>
                  </a:extLst>
                </a:gridCol>
                <a:gridCol w="435425">
                  <a:extLst>
                    <a:ext uri="{9D8B030D-6E8A-4147-A177-3AD203B41FA5}">
                      <a16:colId xmlns:a16="http://schemas.microsoft.com/office/drawing/2014/main" val="20001"/>
                    </a:ext>
                  </a:extLst>
                </a:gridCol>
                <a:gridCol w="222300">
                  <a:extLst>
                    <a:ext uri="{9D8B030D-6E8A-4147-A177-3AD203B41FA5}">
                      <a16:colId xmlns:a16="http://schemas.microsoft.com/office/drawing/2014/main" val="20002"/>
                    </a:ext>
                  </a:extLst>
                </a:gridCol>
              </a:tblGrid>
              <a:tr h="18570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Total Amount</a:t>
                      </a: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8BC5E6"/>
                      </a:solidFill>
                      <a:prstDash val="dot"/>
                      <a:round/>
                      <a:headEnd type="none" w="sm" len="sm"/>
                      <a:tailEnd type="none" w="sm" len="sm"/>
                    </a:lnB>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18275"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8BC5E6"/>
                      </a:solidFill>
                      <a:prstDash val="dot"/>
                      <a:round/>
                      <a:headEnd type="none" w="sm" len="sm"/>
                      <a:tailEnd type="none" w="sm" len="sm"/>
                    </a:lnB>
                  </a:tcPr>
                </a:tc>
                <a:tc>
                  <a:txBody>
                    <a:bodyPr/>
                    <a:lstStyle/>
                    <a:p>
                      <a:pPr marL="0" lvl="0" indent="0" algn="ctr" rtl="0">
                        <a:spcBef>
                          <a:spcPts val="0"/>
                        </a:spcBef>
                        <a:spcAft>
                          <a:spcPts val="0"/>
                        </a:spcAft>
                        <a:buNone/>
                      </a:pPr>
                      <a:r>
                        <a:rPr lang="en" sz="600" b="1">
                          <a:solidFill>
                            <a:srgbClr val="434343"/>
                          </a:solidFill>
                          <a:latin typeface="Open Sans"/>
                          <a:ea typeface="Open Sans"/>
                          <a:cs typeface="Open Sans"/>
                          <a:sym typeface="Open Sans"/>
                        </a:rPr>
                        <a:t> </a:t>
                      </a:r>
                      <a:endParaRPr sz="600" b="1">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r h="170250">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Tax</a:t>
                      </a:r>
                      <a:endParaRPr sz="600" b="1">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dot"/>
                      <a:round/>
                      <a:headEnd type="none" w="sm" len="sm"/>
                      <a:tailEnd type="none" w="sm" len="sm"/>
                    </a:lnT>
                    <a:lnB w="9525" cap="flat" cmpd="sng">
                      <a:solidFill>
                        <a:srgbClr val="8BC5E6"/>
                      </a:solidFill>
                      <a:prstDash val="solid"/>
                      <a:round/>
                      <a:headEnd type="none" w="sm" len="sm"/>
                      <a:tailEnd type="none" w="sm" len="sm"/>
                    </a:lnB>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a:t>
                      </a:r>
                      <a:endParaRPr sz="600">
                        <a:solidFill>
                          <a:srgbClr val="434343"/>
                        </a:solidFill>
                        <a:latin typeface="Open Sans"/>
                        <a:ea typeface="Open Sans"/>
                        <a:cs typeface="Open Sans"/>
                        <a:sym typeface="Open Sans"/>
                      </a:endParaRPr>
                    </a:p>
                  </a:txBody>
                  <a:tcPr marL="0" marR="18275"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dot"/>
                      <a:round/>
                      <a:headEnd type="none" w="sm" len="sm"/>
                      <a:tailEnd type="none" w="sm" len="sm"/>
                    </a:lnT>
                    <a:lnB w="9525" cap="flat" cmpd="sng">
                      <a:solidFill>
                        <a:srgbClr val="8BC5E6"/>
                      </a:solidFill>
                      <a:prstDash val="solid"/>
                      <a:round/>
                      <a:headEnd type="none" w="sm" len="sm"/>
                      <a:tailEnd type="none" w="sm" len="sm"/>
                    </a:lnB>
                  </a:tcPr>
                </a:tc>
                <a:tc>
                  <a:txBody>
                    <a:bodyPr/>
                    <a:lstStyle/>
                    <a:p>
                      <a:pPr marL="0" lvl="0" indent="0" algn="r" rtl="0">
                        <a:spcBef>
                          <a:spcPts val="0"/>
                        </a:spcBef>
                        <a:spcAft>
                          <a:spcPts val="0"/>
                        </a:spcAft>
                        <a:buNone/>
                      </a:pP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1"/>
                  </a:ext>
                </a:extLst>
              </a:tr>
              <a:tr h="170250">
                <a:tc>
                  <a:txBody>
                    <a:bodyPr/>
                    <a:lstStyle/>
                    <a:p>
                      <a:pPr marL="0" lvl="0" indent="0" algn="l" rtl="0">
                        <a:lnSpc>
                          <a:spcPct val="115000"/>
                        </a:lnSpc>
                        <a:spcBef>
                          <a:spcPts val="0"/>
                        </a:spcBef>
                        <a:spcAft>
                          <a:spcPts val="0"/>
                        </a:spcAft>
                        <a:buNone/>
                      </a:pPr>
                      <a:r>
                        <a:rPr lang="en" sz="600" b="1">
                          <a:solidFill>
                            <a:srgbClr val="434343"/>
                          </a:solidFill>
                          <a:latin typeface="Open Sans"/>
                          <a:ea typeface="Open Sans"/>
                          <a:cs typeface="Open Sans"/>
                          <a:sym typeface="Open Sans"/>
                        </a:rPr>
                        <a:t>Due to You</a:t>
                      </a: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solid"/>
                      <a:round/>
                      <a:headEnd type="none" w="sm" len="sm"/>
                      <a:tailEnd type="none" w="sm" len="sm"/>
                    </a:lnT>
                    <a:lnB w="9525" cap="flat" cmpd="sng">
                      <a:solidFill>
                        <a:srgbClr val="CCCCCC">
                          <a:alpha val="0"/>
                        </a:srgbClr>
                      </a:solidFill>
                      <a:prstDash val="dot"/>
                      <a:round/>
                      <a:headEnd type="none" w="sm" len="sm"/>
                      <a:tailEnd type="none" w="sm" len="sm"/>
                    </a:lnB>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18275"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solidFill>
                      <a:prstDash val="solid"/>
                      <a:round/>
                      <a:headEnd type="none" w="sm" len="sm"/>
                      <a:tailEnd type="none" w="sm" len="sm"/>
                    </a:lnT>
                    <a:lnB w="9525" cap="flat" cmpd="sng">
                      <a:solidFill>
                        <a:srgbClr val="CCCCCC">
                          <a:alpha val="0"/>
                        </a:srgbClr>
                      </a:solidFill>
                      <a:prstDash val="dot"/>
                      <a:round/>
                      <a:headEnd type="none" w="sm" len="sm"/>
                      <a:tailEnd type="none" w="sm" len="sm"/>
                    </a:lnB>
                    <a:solidFill>
                      <a:srgbClr val="63B3DF">
                        <a:alpha val="20000"/>
                      </a:srgbClr>
                    </a:solidFill>
                  </a:tcPr>
                </a:tc>
                <a:tc>
                  <a:txBody>
                    <a:bodyPr/>
                    <a:lstStyle/>
                    <a:p>
                      <a:pPr marL="0" lvl="0" indent="0" algn="r" rtl="0">
                        <a:spcBef>
                          <a:spcPts val="0"/>
                        </a:spcBef>
                        <a:spcAft>
                          <a:spcPts val="0"/>
                        </a:spcAft>
                        <a:buNone/>
                      </a:pPr>
                      <a:endParaRPr sz="600">
                        <a:solidFill>
                          <a:srgbClr val="434343"/>
                        </a:solidFill>
                        <a:latin typeface="Open Sans"/>
                        <a:ea typeface="Open Sans"/>
                        <a:cs typeface="Open Sans"/>
                        <a:sym typeface="Open Sans"/>
                      </a:endParaRPr>
                    </a:p>
                  </a:txBody>
                  <a:tcPr marL="0"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2"/>
                  </a:ext>
                </a:extLst>
              </a:tr>
            </a:tbl>
          </a:graphicData>
        </a:graphic>
      </p:graphicFrame>
      <p:sp>
        <p:nvSpPr>
          <p:cNvPr id="556" name="Google Shape;556;p61"/>
          <p:cNvSpPr/>
          <p:nvPr/>
        </p:nvSpPr>
        <p:spPr>
          <a:xfrm>
            <a:off x="7389335" y="2914373"/>
            <a:ext cx="536700" cy="170100"/>
          </a:xfrm>
          <a:prstGeom prst="roundRect">
            <a:avLst>
              <a:gd name="adj" fmla="val 50000"/>
            </a:avLst>
          </a:prstGeom>
          <a:no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600" b="1">
                <a:solidFill>
                  <a:srgbClr val="66B2E1"/>
                </a:solidFill>
                <a:latin typeface="Open Sans"/>
                <a:ea typeface="Open Sans"/>
                <a:cs typeface="Open Sans"/>
                <a:sym typeface="Open Sans"/>
              </a:rPr>
              <a:t>view/edit</a:t>
            </a:r>
            <a:endParaRPr sz="600" b="1">
              <a:solidFill>
                <a:srgbClr val="66B2E1"/>
              </a:solidFill>
              <a:latin typeface="Open Sans"/>
              <a:ea typeface="Open Sans"/>
              <a:cs typeface="Open Sans"/>
              <a:sym typeface="Open Sans"/>
            </a:endParaRPr>
          </a:p>
        </p:txBody>
      </p:sp>
      <p:graphicFrame>
        <p:nvGraphicFramePr>
          <p:cNvPr id="557" name="Google Shape;557;p61"/>
          <p:cNvGraphicFramePr/>
          <p:nvPr/>
        </p:nvGraphicFramePr>
        <p:xfrm>
          <a:off x="4060039" y="1447860"/>
          <a:ext cx="372275" cy="110500"/>
        </p:xfrm>
        <a:graphic>
          <a:graphicData uri="http://schemas.openxmlformats.org/drawingml/2006/table">
            <a:tbl>
              <a:tblPr>
                <a:noFill/>
                <a:tableStyleId>{12D82F2C-EE27-42DE-8B95-63FF8034B39E}</a:tableStyleId>
              </a:tblPr>
              <a:tblGrid>
                <a:gridCol w="372275">
                  <a:extLst>
                    <a:ext uri="{9D8B030D-6E8A-4147-A177-3AD203B41FA5}">
                      <a16:colId xmlns:a16="http://schemas.microsoft.com/office/drawing/2014/main" val="20000"/>
                    </a:ext>
                  </a:extLst>
                </a:gridCol>
              </a:tblGrid>
              <a:tr h="110500">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Pay To:</a:t>
                      </a:r>
                      <a:endParaRPr sz="600">
                        <a:solidFill>
                          <a:srgbClr val="999999"/>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sp>
        <p:nvSpPr>
          <p:cNvPr id="558" name="Google Shape;558;p61"/>
          <p:cNvSpPr txBox="1"/>
          <p:nvPr/>
        </p:nvSpPr>
        <p:spPr>
          <a:xfrm>
            <a:off x="5872375" y="1579375"/>
            <a:ext cx="1334700" cy="243600"/>
          </a:xfrm>
          <a:prstGeom prst="rect">
            <a:avLst/>
          </a:prstGeom>
          <a:noFill/>
          <a:ln>
            <a:noFill/>
          </a:ln>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Citibank  </a:t>
            </a: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 ********291</a:t>
            </a:r>
            <a:endParaRPr sz="600">
              <a:solidFill>
                <a:srgbClr val="434343"/>
              </a:solidFill>
              <a:latin typeface="Open Sans"/>
              <a:ea typeface="Open Sans"/>
              <a:cs typeface="Open Sans"/>
              <a:sym typeface="Open Sans"/>
            </a:endParaRPr>
          </a:p>
        </p:txBody>
      </p:sp>
      <p:sp>
        <p:nvSpPr>
          <p:cNvPr id="559" name="Google Shape;559;p61"/>
          <p:cNvSpPr/>
          <p:nvPr/>
        </p:nvSpPr>
        <p:spPr>
          <a:xfrm>
            <a:off x="4060050" y="1584325"/>
            <a:ext cx="1297200" cy="243600"/>
          </a:xfrm>
          <a:prstGeom prst="roundRect">
            <a:avLst>
              <a:gd name="adj" fmla="val 11728"/>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Zack Miller</a:t>
            </a:r>
            <a:endParaRPr sz="600">
              <a:solidFill>
                <a:srgbClr val="434343"/>
              </a:solidFill>
              <a:latin typeface="Open Sans"/>
              <a:ea typeface="Open Sans"/>
              <a:cs typeface="Open Sans"/>
              <a:sym typeface="Open Sans"/>
            </a:endParaRPr>
          </a:p>
          <a:p>
            <a:pPr marL="0" lvl="0" indent="0" algn="l" rtl="0">
              <a:lnSpc>
                <a:spcPct val="80000"/>
              </a:lnSpc>
              <a:spcBef>
                <a:spcPts val="0"/>
              </a:spcBef>
              <a:spcAft>
                <a:spcPts val="0"/>
              </a:spcAft>
              <a:buNone/>
            </a:pPr>
            <a:r>
              <a:rPr lang="en" sz="500">
                <a:solidFill>
                  <a:srgbClr val="434343"/>
                </a:solidFill>
                <a:latin typeface="Open Sans"/>
                <a:ea typeface="Open Sans"/>
                <a:cs typeface="Open Sans"/>
                <a:sym typeface="Open Sans"/>
              </a:rPr>
              <a:t>(US / USD)</a:t>
            </a:r>
            <a:r>
              <a:rPr lang="en" sz="600">
                <a:solidFill>
                  <a:srgbClr val="434343"/>
                </a:solidFill>
                <a:latin typeface="Open Sans"/>
                <a:ea typeface="Open Sans"/>
                <a:cs typeface="Open Sans"/>
                <a:sym typeface="Open Sans"/>
              </a:rPr>
              <a:t>       </a:t>
            </a:r>
            <a:endParaRPr sz="600">
              <a:solidFill>
                <a:srgbClr val="434343"/>
              </a:solidFill>
              <a:latin typeface="Open Sans"/>
              <a:ea typeface="Open Sans"/>
              <a:cs typeface="Open Sans"/>
              <a:sym typeface="Open Sans"/>
            </a:endParaRPr>
          </a:p>
        </p:txBody>
      </p:sp>
      <p:sp>
        <p:nvSpPr>
          <p:cNvPr id="560" name="Google Shape;560;p61"/>
          <p:cNvSpPr txBox="1"/>
          <p:nvPr/>
        </p:nvSpPr>
        <p:spPr>
          <a:xfrm>
            <a:off x="5357242" y="1621698"/>
            <a:ext cx="372300" cy="184800"/>
          </a:xfrm>
          <a:prstGeom prst="rect">
            <a:avLst/>
          </a:prstGeom>
          <a:noFill/>
          <a:ln>
            <a:noFill/>
          </a:ln>
        </p:spPr>
        <p:txBody>
          <a:bodyPr spcFirstLastPara="1" wrap="square" lIns="45700" tIns="45700" rIns="0" bIns="45700" anchor="t" anchorCtr="0">
            <a:spAutoFit/>
          </a:bodyPr>
          <a:lstStyle/>
          <a:p>
            <a:pPr marL="0" lvl="0" indent="0" algn="l" rtl="0">
              <a:spcBef>
                <a:spcPts val="500"/>
              </a:spcBef>
              <a:spcAft>
                <a:spcPts val="0"/>
              </a:spcAft>
              <a:buNone/>
            </a:pPr>
            <a:r>
              <a:rPr lang="en" sz="600">
                <a:solidFill>
                  <a:srgbClr val="66B2E1"/>
                </a:solidFill>
                <a:latin typeface="Open Sans SemiBold"/>
                <a:ea typeface="Open Sans SemiBold"/>
                <a:cs typeface="Open Sans SemiBold"/>
                <a:sym typeface="Open Sans SemiBold"/>
              </a:rPr>
              <a:t>edit</a:t>
            </a:r>
            <a:endParaRPr sz="600">
              <a:solidFill>
                <a:srgbClr val="66B2E1"/>
              </a:solidFill>
              <a:latin typeface="Open Sans SemiBold"/>
              <a:ea typeface="Open Sans SemiBold"/>
              <a:cs typeface="Open Sans SemiBold"/>
              <a:sym typeface="Open Sans SemiBold"/>
            </a:endParaRPr>
          </a:p>
        </p:txBody>
      </p:sp>
      <p:graphicFrame>
        <p:nvGraphicFramePr>
          <p:cNvPr id="561" name="Google Shape;561;p61"/>
          <p:cNvGraphicFramePr/>
          <p:nvPr/>
        </p:nvGraphicFramePr>
        <p:xfrm>
          <a:off x="4164956" y="2753784"/>
          <a:ext cx="3224375" cy="454080"/>
        </p:xfrm>
        <a:graphic>
          <a:graphicData uri="http://schemas.openxmlformats.org/drawingml/2006/table">
            <a:tbl>
              <a:tblPr>
                <a:noFill/>
                <a:tableStyleId>{12D82F2C-EE27-42DE-8B95-63FF8034B39E}</a:tableStyleId>
              </a:tblPr>
              <a:tblGrid>
                <a:gridCol w="2344900">
                  <a:extLst>
                    <a:ext uri="{9D8B030D-6E8A-4147-A177-3AD203B41FA5}">
                      <a16:colId xmlns:a16="http://schemas.microsoft.com/office/drawing/2014/main" val="20000"/>
                    </a:ext>
                  </a:extLst>
                </a:gridCol>
                <a:gridCol w="474875">
                  <a:extLst>
                    <a:ext uri="{9D8B030D-6E8A-4147-A177-3AD203B41FA5}">
                      <a16:colId xmlns:a16="http://schemas.microsoft.com/office/drawing/2014/main" val="20001"/>
                    </a:ext>
                  </a:extLst>
                </a:gridCol>
                <a:gridCol w="404600">
                  <a:extLst>
                    <a:ext uri="{9D8B030D-6E8A-4147-A177-3AD203B41FA5}">
                      <a16:colId xmlns:a16="http://schemas.microsoft.com/office/drawing/2014/main" val="20002"/>
                    </a:ext>
                  </a:extLst>
                </a:gridCol>
              </a:tblGrid>
              <a:tr h="110500">
                <a:tc>
                  <a:txBody>
                    <a:bodyPr/>
                    <a:lstStyle/>
                    <a:p>
                      <a:pPr marL="0" lvl="0" indent="0" algn="l" rtl="0">
                        <a:spcBef>
                          <a:spcPts val="0"/>
                        </a:spcBef>
                        <a:spcAft>
                          <a:spcPts val="0"/>
                        </a:spcAft>
                        <a:buNone/>
                      </a:pPr>
                      <a:r>
                        <a:rPr lang="en" sz="800" b="1">
                          <a:solidFill>
                            <a:srgbClr val="434343"/>
                          </a:solidFill>
                          <a:latin typeface="Open Sans"/>
                          <a:ea typeface="Open Sans"/>
                          <a:cs typeface="Open Sans"/>
                          <a:sym typeface="Open Sans"/>
                        </a:rPr>
                        <a:t>Item(s)</a:t>
                      </a:r>
                      <a:r>
                        <a:rPr lang="en" sz="700" b="1">
                          <a:solidFill>
                            <a:srgbClr val="B7B7B7"/>
                          </a:solidFill>
                          <a:latin typeface="Open Sans"/>
                          <a:ea typeface="Open Sans"/>
                          <a:cs typeface="Open Sans"/>
                          <a:sym typeface="Open Sans"/>
                        </a:rPr>
                        <a:t>  |  </a:t>
                      </a:r>
                      <a:r>
                        <a:rPr lang="en" sz="700" b="1">
                          <a:solidFill>
                            <a:srgbClr val="434343"/>
                          </a:solidFill>
                          <a:latin typeface="Open Sans"/>
                          <a:ea typeface="Open Sans"/>
                          <a:cs typeface="Open Sans"/>
                          <a:sym typeface="Open Sans"/>
                        </a:rPr>
                        <a:t>USD ($)</a:t>
                      </a:r>
                      <a:endParaRPr sz="600">
                        <a:solidFill>
                          <a:srgbClr val="999999"/>
                        </a:solidFill>
                        <a:latin typeface="Open Sans"/>
                        <a:ea typeface="Open Sans"/>
                        <a:cs typeface="Open Sans"/>
                        <a:sym typeface="Open Sans"/>
                      </a:endParaRPr>
                    </a:p>
                  </a:txBody>
                  <a:tcPr marL="0" marR="0" marT="0"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tc>
                  <a:txBody>
                    <a:bodyPr/>
                    <a:lstStyle/>
                    <a:p>
                      <a:pPr marL="0" lvl="0" indent="0" algn="ctr" rtl="0">
                        <a:spcBef>
                          <a:spcPts val="0"/>
                        </a:spcBef>
                        <a:spcAft>
                          <a:spcPts val="0"/>
                        </a:spcAft>
                        <a:buNone/>
                      </a:pPr>
                      <a:r>
                        <a:rPr lang="en" sz="600" b="1">
                          <a:solidFill>
                            <a:srgbClr val="434343"/>
                          </a:solidFill>
                          <a:latin typeface="Open Sans"/>
                          <a:ea typeface="Open Sans"/>
                          <a:cs typeface="Open Sans"/>
                          <a:sym typeface="Open Sans"/>
                        </a:rPr>
                        <a:t>Amount</a:t>
                      </a:r>
                      <a:endParaRPr sz="800" b="1">
                        <a:solidFill>
                          <a:srgbClr val="434343"/>
                        </a:solidFill>
                        <a:latin typeface="Open Sans"/>
                        <a:ea typeface="Open Sans"/>
                        <a:cs typeface="Open Sans"/>
                        <a:sym typeface="Open Sans"/>
                      </a:endParaRPr>
                    </a:p>
                  </a:txBody>
                  <a:tcPr marL="0" marR="0" marT="0"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 sz="600" b="1">
                          <a:solidFill>
                            <a:srgbClr val="434343"/>
                          </a:solidFill>
                          <a:latin typeface="Open Sans"/>
                          <a:ea typeface="Open Sans"/>
                          <a:cs typeface="Open Sans"/>
                          <a:sym typeface="Open Sans"/>
                        </a:rPr>
                        <a:t>Tax</a:t>
                      </a:r>
                      <a:endParaRPr sz="800" b="1">
                        <a:solidFill>
                          <a:srgbClr val="434343"/>
                        </a:solidFill>
                        <a:latin typeface="Open Sans"/>
                        <a:ea typeface="Open Sans"/>
                        <a:cs typeface="Open Sans"/>
                        <a:sym typeface="Open Sans"/>
                      </a:endParaRPr>
                    </a:p>
                  </a:txBody>
                  <a:tcPr marL="0" marR="0" marT="0"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r h="0">
                <a:tc rowSpan="2">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Booth Design</a:t>
                      </a: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 sz="500">
                          <a:solidFill>
                            <a:srgbClr val="999999"/>
                          </a:solidFill>
                          <a:latin typeface="Open Sans"/>
                          <a:ea typeface="Open Sans"/>
                          <a:cs typeface="Open Sans"/>
                          <a:sym typeface="Open Sans"/>
                        </a:rPr>
                        <a:t>By Jan 5</a:t>
                      </a:r>
                      <a:endParaRPr sz="60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tc>
                  <a:txBody>
                    <a:bodyPr/>
                    <a:lstStyle/>
                    <a:p>
                      <a:pPr marL="0" lvl="0" indent="0" algn="ctr" rtl="0">
                        <a:spcBef>
                          <a:spcPts val="0"/>
                        </a:spcBef>
                        <a:spcAft>
                          <a:spcPts val="0"/>
                        </a:spcAft>
                        <a:buNone/>
                      </a:pPr>
                      <a:r>
                        <a:rPr lang="en" sz="600">
                          <a:solidFill>
                            <a:srgbClr val="434343"/>
                          </a:solidFill>
                          <a:latin typeface="Open Sans"/>
                          <a:ea typeface="Open Sans"/>
                          <a:cs typeface="Open Sans"/>
                          <a:sym typeface="Open Sans"/>
                        </a:rPr>
                        <a:t>500</a:t>
                      </a:r>
                      <a:endParaRPr sz="600" b="1">
                        <a:solidFill>
                          <a:srgbClr val="434343"/>
                        </a:solidFill>
                        <a:latin typeface="Open Sans"/>
                        <a:ea typeface="Open Sans"/>
                        <a:cs typeface="Open Sans"/>
                        <a:sym typeface="Open Sans"/>
                      </a:endParaRPr>
                    </a:p>
                  </a:txBody>
                  <a:tcPr marL="0" marR="0" marT="45700" marB="4570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 sz="600" b="1">
                          <a:solidFill>
                            <a:srgbClr val="434343"/>
                          </a:solidFill>
                          <a:latin typeface="Open Sans"/>
                          <a:ea typeface="Open Sans"/>
                          <a:cs typeface="Open Sans"/>
                          <a:sym typeface="Open Sans"/>
                        </a:rPr>
                        <a:t>-</a:t>
                      </a:r>
                      <a:endParaRPr sz="600" b="1">
                        <a:solidFill>
                          <a:srgbClr val="434343"/>
                        </a:solidFill>
                        <a:latin typeface="Open Sans"/>
                        <a:ea typeface="Open Sans"/>
                        <a:cs typeface="Open Sans"/>
                        <a:sym typeface="Open Sans"/>
                      </a:endParaRPr>
                    </a:p>
                  </a:txBody>
                  <a:tcPr marL="0" marR="0" marT="45700" marB="45700" anchor="ctr">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1"/>
                  </a:ext>
                </a:extLst>
              </a:tr>
              <a:tr h="110500">
                <a:tc vMerge="1">
                  <a:txBody>
                    <a:bodyPr/>
                    <a:lstStyle/>
                    <a:p>
                      <a:endParaRPr lang="en-US"/>
                    </a:p>
                  </a:txBody>
                  <a:tcPr/>
                </a:tc>
                <a:tc>
                  <a:txBody>
                    <a:bodyPr/>
                    <a:lstStyle/>
                    <a:p>
                      <a:pPr marL="0" lvl="0" indent="0" algn="ctr" rtl="0">
                        <a:lnSpc>
                          <a:spcPct val="90000"/>
                        </a:lnSpc>
                        <a:spcBef>
                          <a:spcPts val="0"/>
                        </a:spcBef>
                        <a:spcAft>
                          <a:spcPts val="0"/>
                        </a:spcAft>
                        <a:buNone/>
                      </a:pPr>
                      <a:r>
                        <a:rPr lang="en" sz="500">
                          <a:solidFill>
                            <a:srgbClr val="666666"/>
                          </a:solidFill>
                          <a:latin typeface="Open Sans"/>
                          <a:ea typeface="Open Sans"/>
                          <a:cs typeface="Open Sans"/>
                          <a:sym typeface="Open Sans"/>
                        </a:rPr>
                        <a:t>500</a:t>
                      </a:r>
                      <a:endParaRPr sz="600" b="1">
                        <a:solidFill>
                          <a:srgbClr val="434343"/>
                        </a:solidFill>
                        <a:latin typeface="Open Sans"/>
                        <a:ea typeface="Open Sans"/>
                        <a:cs typeface="Open Sans"/>
                        <a:sym typeface="Open Sans"/>
                      </a:endParaRPr>
                    </a:p>
                  </a:txBody>
                  <a:tcPr marL="0" marR="0" marT="9125"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a:txBody>
                    <a:bodyPr/>
                    <a:lstStyle/>
                    <a:p>
                      <a:pPr marL="0" lvl="0" indent="0" algn="ctr" rtl="0">
                        <a:spcBef>
                          <a:spcPts val="0"/>
                        </a:spcBef>
                        <a:spcAft>
                          <a:spcPts val="0"/>
                        </a:spcAft>
                        <a:buNone/>
                      </a:pPr>
                      <a:endParaRPr sz="800" b="1">
                        <a:solidFill>
                          <a:srgbClr val="434343"/>
                        </a:solidFill>
                        <a:latin typeface="Open Sans"/>
                        <a:ea typeface="Open Sans"/>
                        <a:cs typeface="Open Sans"/>
                        <a:sym typeface="Open Sans"/>
                      </a:endParaRPr>
                    </a:p>
                  </a:txBody>
                  <a:tcPr marL="0" marR="0" marT="9125"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2"/>
                  </a:ext>
                </a:extLst>
              </a:tr>
            </a:tbl>
          </a:graphicData>
        </a:graphic>
      </p:graphicFrame>
      <p:sp>
        <p:nvSpPr>
          <p:cNvPr id="562" name="Google Shape;562;p61"/>
          <p:cNvSpPr txBox="1"/>
          <p:nvPr/>
        </p:nvSpPr>
        <p:spPr>
          <a:xfrm>
            <a:off x="5193025" y="1592300"/>
            <a:ext cx="164100" cy="243600"/>
          </a:xfrm>
          <a:prstGeom prst="rect">
            <a:avLst/>
          </a:prstGeom>
          <a:noFill/>
          <a:ln>
            <a:noFill/>
          </a:ln>
        </p:spPr>
        <p:txBody>
          <a:bodyPr spcFirstLastPara="1" wrap="square" lIns="0" tIns="0" rIns="91425" bIns="0" anchor="ctr" anchorCtr="0">
            <a:noAutofit/>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a:t>
            </a:r>
            <a:endParaRPr/>
          </a:p>
        </p:txBody>
      </p:sp>
      <p:grpSp>
        <p:nvGrpSpPr>
          <p:cNvPr id="563" name="Google Shape;563;p61"/>
          <p:cNvGrpSpPr/>
          <p:nvPr/>
        </p:nvGrpSpPr>
        <p:grpSpPr>
          <a:xfrm>
            <a:off x="4998374" y="663790"/>
            <a:ext cx="685800" cy="219000"/>
            <a:chOff x="5368899" y="1688825"/>
            <a:chExt cx="685800" cy="219000"/>
          </a:xfrm>
        </p:grpSpPr>
        <p:sp>
          <p:nvSpPr>
            <p:cNvPr id="564" name="Google Shape;564;p61"/>
            <p:cNvSpPr/>
            <p:nvPr/>
          </p:nvSpPr>
          <p:spPr>
            <a:xfrm>
              <a:off x="5368899" y="1688825"/>
              <a:ext cx="685800" cy="219000"/>
            </a:xfrm>
            <a:prstGeom prst="round2SameRect">
              <a:avLst>
                <a:gd name="adj1" fmla="val 16667"/>
                <a:gd name="adj2" fmla="val 0"/>
              </a:avLst>
            </a:prstGeom>
            <a:solidFill>
              <a:srgbClr val="EFEFE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28575" marR="0" lvl="0" indent="0" algn="ctr" rtl="0">
                <a:lnSpc>
                  <a:spcPct val="100000"/>
                </a:lnSpc>
                <a:spcBef>
                  <a:spcPts val="0"/>
                </a:spcBef>
                <a:spcAft>
                  <a:spcPts val="0"/>
                </a:spcAft>
                <a:buNone/>
              </a:pPr>
              <a:r>
                <a:rPr lang="en" sz="600">
                  <a:solidFill>
                    <a:srgbClr val="434343"/>
                  </a:solidFill>
                  <a:latin typeface="Open Sans SemiBold"/>
                  <a:ea typeface="Open Sans SemiBold"/>
                  <a:cs typeface="Open Sans SemiBold"/>
                  <a:sym typeface="Open Sans SemiBold"/>
                </a:rPr>
                <a:t> Pay To</a:t>
              </a:r>
              <a:endParaRPr sz="600">
                <a:solidFill>
                  <a:srgbClr val="434343"/>
                </a:solidFill>
                <a:latin typeface="Open Sans SemiBold"/>
                <a:ea typeface="Open Sans SemiBold"/>
                <a:cs typeface="Open Sans SemiBold"/>
                <a:sym typeface="Open Sans SemiBold"/>
              </a:endParaRPr>
            </a:p>
          </p:txBody>
        </p:sp>
        <p:sp>
          <p:nvSpPr>
            <p:cNvPr id="565" name="Google Shape;565;p61"/>
            <p:cNvSpPr/>
            <p:nvPr/>
          </p:nvSpPr>
          <p:spPr>
            <a:xfrm>
              <a:off x="5479741" y="1747722"/>
              <a:ext cx="113100" cy="112200"/>
            </a:xfrm>
            <a:prstGeom prst="roundRect">
              <a:avLst>
                <a:gd name="adj" fmla="val 17591"/>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700">
                  <a:solidFill>
                    <a:schemeClr val="lt1"/>
                  </a:solidFill>
                  <a:latin typeface="Open Sans SemiBold"/>
                  <a:ea typeface="Open Sans SemiBold"/>
                  <a:cs typeface="Open Sans SemiBold"/>
                  <a:sym typeface="Open Sans SemiBold"/>
                </a:rPr>
                <a:t>✓</a:t>
              </a:r>
              <a:endParaRPr sz="600" b="1">
                <a:solidFill>
                  <a:srgbClr val="FFFFFF"/>
                </a:solidFill>
                <a:latin typeface="Open Sans"/>
                <a:ea typeface="Open Sans"/>
                <a:cs typeface="Open Sans"/>
                <a:sym typeface="Open Sans"/>
              </a:endParaRPr>
            </a:p>
          </p:txBody>
        </p:sp>
      </p:grpSp>
      <p:cxnSp>
        <p:nvCxnSpPr>
          <p:cNvPr id="567" name="Google Shape;567;p61"/>
          <p:cNvCxnSpPr>
            <a:cxnSpLocks/>
          </p:cNvCxnSpPr>
          <p:nvPr/>
        </p:nvCxnSpPr>
        <p:spPr>
          <a:xfrm flipV="1">
            <a:off x="6206535" y="2975111"/>
            <a:ext cx="277399" cy="600"/>
          </a:xfrm>
          <a:prstGeom prst="bentConnector3">
            <a:avLst>
              <a:gd name="adj1" fmla="val -24353"/>
            </a:avLst>
          </a:prstGeom>
          <a:noFill/>
          <a:ln w="9525" cap="flat" cmpd="sng">
            <a:solidFill>
              <a:srgbClr val="CC0033"/>
            </a:solidFill>
            <a:prstDash val="solid"/>
            <a:round/>
            <a:headEnd type="none" w="sm" len="sm"/>
            <a:tailEnd type="triangle" w="med" len="med"/>
          </a:ln>
        </p:spPr>
      </p:cxnSp>
      <p:sp>
        <p:nvSpPr>
          <p:cNvPr id="568" name="Google Shape;568;p61"/>
          <p:cNvSpPr txBox="1"/>
          <p:nvPr/>
        </p:nvSpPr>
        <p:spPr>
          <a:xfrm>
            <a:off x="4065475" y="964850"/>
            <a:ext cx="3554400" cy="393600"/>
          </a:xfrm>
          <a:prstGeom prst="rect">
            <a:avLst/>
          </a:prstGeom>
          <a:noFill/>
          <a:ln>
            <a:noFill/>
          </a:ln>
        </p:spPr>
        <p:txBody>
          <a:bodyPr spcFirstLastPara="1" wrap="square" lIns="0" tIns="91425" rIns="0" bIns="91425" anchor="ctr" anchorCtr="0">
            <a:noAutofit/>
          </a:bodyPr>
          <a:lstStyle/>
          <a:p>
            <a:pPr marL="0" marR="45720" lvl="0" indent="0" algn="l" rtl="0">
              <a:lnSpc>
                <a:spcPct val="113000"/>
              </a:lnSpc>
              <a:spcBef>
                <a:spcPts val="0"/>
              </a:spcBef>
              <a:spcAft>
                <a:spcPts val="0"/>
              </a:spcAft>
              <a:buNone/>
            </a:pPr>
            <a:r>
              <a:rPr lang="en" sz="600" dirty="0">
                <a:solidFill>
                  <a:srgbClr val="414141"/>
                </a:solidFill>
                <a:latin typeface="Open Sans"/>
                <a:ea typeface="Open Sans"/>
                <a:cs typeface="Open Sans"/>
                <a:sym typeface="Open Sans"/>
              </a:rPr>
              <a:t>After you request payment and Candex verifies your banking information, Candex will invoice Rutgers on your behalf. The funds should reach your account within 7 business days of Rutgers acceptance of Candex's invoice. </a:t>
            </a:r>
            <a:endParaRPr sz="600" dirty="0">
              <a:solidFill>
                <a:srgbClr val="434343"/>
              </a:solidFill>
              <a:latin typeface="Open Sans"/>
              <a:ea typeface="Open Sans"/>
              <a:cs typeface="Open Sans"/>
              <a:sym typeface="Open Sans"/>
            </a:endParaRPr>
          </a:p>
        </p:txBody>
      </p:sp>
      <p:grpSp>
        <p:nvGrpSpPr>
          <p:cNvPr id="569" name="Google Shape;569;p61"/>
          <p:cNvGrpSpPr/>
          <p:nvPr/>
        </p:nvGrpSpPr>
        <p:grpSpPr>
          <a:xfrm>
            <a:off x="284750" y="-10075"/>
            <a:ext cx="664500" cy="535175"/>
            <a:chOff x="284750" y="-10075"/>
            <a:chExt cx="664500" cy="535175"/>
          </a:xfrm>
          <a:solidFill>
            <a:srgbClr val="CC0033"/>
          </a:solidFill>
        </p:grpSpPr>
        <p:sp>
          <p:nvSpPr>
            <p:cNvPr id="570" name="Google Shape;570;p61"/>
            <p:cNvSpPr/>
            <p:nvPr/>
          </p:nvSpPr>
          <p:spPr>
            <a:xfrm>
              <a:off x="284750" y="-10075"/>
              <a:ext cx="664500" cy="535175"/>
            </a:xfrm>
            <a:prstGeom prst="flowChartOffpageConnector">
              <a:avLst/>
            </a:prstGeom>
            <a:grpFill/>
            <a:ln>
              <a:noFill/>
            </a:ln>
          </p:spPr>
          <p:txBody>
            <a:bodyPr spcFirstLastPara="1" wrap="square" lIns="0" tIns="0" rIns="0" bIns="45700" anchor="b" anchorCtr="0">
              <a:noAutofit/>
            </a:bodyPr>
            <a:lstStyle/>
            <a:p>
              <a:pPr algn="ctr">
                <a:buSzPts val="800"/>
              </a:pPr>
              <a:r>
                <a:rPr lang="en-US" sz="800" b="1" dirty="0">
                  <a:solidFill>
                    <a:srgbClr val="FFFFFF"/>
                  </a:solidFill>
                  <a:latin typeface="Roboto"/>
                  <a:ea typeface="Roboto"/>
                  <a:cs typeface="Roboto"/>
                  <a:sym typeface="Roboto"/>
                </a:rPr>
                <a:t>SUPPLIER</a:t>
              </a:r>
              <a:endParaRPr lang="en-US" sz="800" b="1" i="0" u="none" strike="noStrike" cap="none" dirty="0">
                <a:solidFill>
                  <a:srgbClr val="FFFFFF"/>
                </a:solidFill>
                <a:latin typeface="Roboto"/>
                <a:ea typeface="Roboto"/>
                <a:cs typeface="Roboto"/>
                <a:sym typeface="Roboto"/>
              </a:endParaRPr>
            </a:p>
          </p:txBody>
        </p:sp>
        <p:pic>
          <p:nvPicPr>
            <p:cNvPr id="571" name="Google Shape;571;p61"/>
            <p:cNvPicPr preferRelativeResize="0"/>
            <p:nvPr/>
          </p:nvPicPr>
          <p:blipFill>
            <a:blip r:embed="rId10">
              <a:alphaModFix/>
            </a:blip>
            <a:stretch>
              <a:fillRect/>
            </a:stretch>
          </p:blipFill>
          <p:spPr>
            <a:xfrm>
              <a:off x="519704" y="47221"/>
              <a:ext cx="194625" cy="194625"/>
            </a:xfrm>
            <a:prstGeom prst="rect">
              <a:avLst/>
            </a:prstGeom>
            <a:grpFill/>
            <a:ln>
              <a:noFill/>
            </a:ln>
          </p:spPr>
        </p:pic>
      </p:grpSp>
      <p:sp>
        <p:nvSpPr>
          <p:cNvPr id="5" name="Rectangle 4">
            <a:extLst>
              <a:ext uri="{FF2B5EF4-FFF2-40B4-BE49-F238E27FC236}">
                <a16:creationId xmlns:a16="http://schemas.microsoft.com/office/drawing/2014/main" id="{C50070A2-2370-C078-1044-A2DD78FC6490}"/>
              </a:ext>
            </a:extLst>
          </p:cNvPr>
          <p:cNvSpPr/>
          <p:nvPr/>
        </p:nvSpPr>
        <p:spPr>
          <a:xfrm>
            <a:off x="4060039" y="4344704"/>
            <a:ext cx="511961" cy="164262"/>
          </a:xfrm>
          <a:prstGeom prst="rect">
            <a:avLst/>
          </a:prstGeom>
          <a:noFill/>
          <a:ln>
            <a:solidFill>
              <a:srgbClr val="CC00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6" name="Google Shape;704;p63">
            <a:extLst>
              <a:ext uri="{FF2B5EF4-FFF2-40B4-BE49-F238E27FC236}">
                <a16:creationId xmlns:a16="http://schemas.microsoft.com/office/drawing/2014/main" id="{F2A9242A-8891-2351-326B-1FA9D5523B6F}"/>
              </a:ext>
            </a:extLst>
          </p:cNvPr>
          <p:cNvGraphicFramePr/>
          <p:nvPr>
            <p:extLst>
              <p:ext uri="{D42A27DB-BD31-4B8C-83A1-F6EECF244321}">
                <p14:modId xmlns:p14="http://schemas.microsoft.com/office/powerpoint/2010/main" val="1788135438"/>
              </p:ext>
            </p:extLst>
          </p:nvPr>
        </p:nvGraphicFramePr>
        <p:xfrm>
          <a:off x="291908" y="629881"/>
          <a:ext cx="1853425" cy="2582125"/>
        </p:xfrm>
        <a:graphic>
          <a:graphicData uri="http://schemas.openxmlformats.org/drawingml/2006/table">
            <a:tbl>
              <a:tblPr>
                <a:noFill/>
                <a:tableStyleId>{FC00899F-DB3D-464D-8822-DD30D647D428}</a:tableStyleId>
              </a:tblPr>
              <a:tblGrid>
                <a:gridCol w="1853425">
                  <a:extLst>
                    <a:ext uri="{9D8B030D-6E8A-4147-A177-3AD203B41FA5}">
                      <a16:colId xmlns:a16="http://schemas.microsoft.com/office/drawing/2014/main" val="20000"/>
                    </a:ext>
                  </a:extLst>
                </a:gridCol>
              </a:tblGrid>
              <a:tr h="987025">
                <a:tc>
                  <a:txBody>
                    <a:bodyPr/>
                    <a:lstStyle/>
                    <a:p>
                      <a:pPr marL="0" marR="0" lvl="0" indent="0" algn="l" rtl="0">
                        <a:lnSpc>
                          <a:spcPct val="100000"/>
                        </a:lnSpc>
                        <a:spcBef>
                          <a:spcPts val="0"/>
                        </a:spcBef>
                        <a:spcAft>
                          <a:spcPts val="0"/>
                        </a:spcAft>
                        <a:buClr>
                          <a:srgbClr val="000000"/>
                        </a:buClr>
                        <a:buSzPts val="2600"/>
                        <a:buFont typeface="Arial"/>
                        <a:buNone/>
                      </a:pPr>
                      <a:r>
                        <a:rPr lang="en" sz="2600" dirty="0">
                          <a:solidFill>
                            <a:srgbClr val="CC0033"/>
                          </a:solidFill>
                          <a:latin typeface="Roboto"/>
                          <a:ea typeface="Roboto"/>
                          <a:cs typeface="Roboto"/>
                          <a:sym typeface="Roboto"/>
                        </a:rPr>
                        <a:t>Request Payment</a:t>
                      </a:r>
                      <a:endParaRPr sz="2600" u="none" strike="noStrike" cap="none"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9275">
                <a:tc>
                  <a:txBody>
                    <a:bodyPr/>
                    <a:lstStyle/>
                    <a:p>
                      <a:pPr marL="171450" lvl="0" indent="-120650" algn="l" rtl="0">
                        <a:spcBef>
                          <a:spcPts val="0"/>
                        </a:spcBef>
                        <a:spcAft>
                          <a:spcPts val="0"/>
                        </a:spcAft>
                        <a:buClrTx/>
                        <a:buSzPts val="1000"/>
                        <a:buFont typeface="Roboto"/>
                        <a:buChar char="⇢"/>
                      </a:pPr>
                      <a:r>
                        <a:rPr lang="en-US" sz="1000" dirty="0">
                          <a:solidFill>
                            <a:schemeClr val="bg2">
                              <a:lumMod val="50000"/>
                            </a:schemeClr>
                          </a:solidFill>
                          <a:latin typeface="Roboto"/>
                          <a:ea typeface="Roboto"/>
                          <a:cs typeface="Roboto"/>
                          <a:sym typeface="Roboto"/>
                        </a:rPr>
                        <a:t>Enter the amount</a:t>
                      </a:r>
                      <a:endParaRPr sz="1000" dirty="0">
                        <a:solidFill>
                          <a:schemeClr val="bg2">
                            <a:lumMod val="50000"/>
                          </a:schemeClr>
                        </a:solidFill>
                        <a:latin typeface="Roboto"/>
                        <a:ea typeface="Roboto"/>
                        <a:cs typeface="Roboto"/>
                        <a:sym typeface="Roboto"/>
                      </a:endParaRPr>
                    </a:p>
                    <a:p>
                      <a:pPr marL="171450" lvl="0" indent="-120650" algn="l" rtl="0">
                        <a:spcBef>
                          <a:spcPts val="1000"/>
                        </a:spcBef>
                        <a:spcAft>
                          <a:spcPts val="0"/>
                        </a:spcAft>
                        <a:buClrTx/>
                        <a:buSzPts val="1000"/>
                        <a:buFont typeface="Roboto"/>
                        <a:buChar char="⇢"/>
                      </a:pPr>
                      <a:r>
                        <a:rPr lang="en" sz="1000" dirty="0">
                          <a:solidFill>
                            <a:schemeClr val="bg2">
                              <a:lumMod val="50000"/>
                            </a:schemeClr>
                          </a:solidFill>
                          <a:latin typeface="Roboto"/>
                          <a:ea typeface="Roboto"/>
                          <a:cs typeface="Roboto"/>
                          <a:sym typeface="Roboto"/>
                        </a:rPr>
                        <a:t>Click </a:t>
                      </a:r>
                      <a:r>
                        <a:rPr lang="en-US" sz="1000" dirty="0">
                          <a:solidFill>
                            <a:schemeClr val="bg2">
                              <a:lumMod val="50000"/>
                            </a:schemeClr>
                          </a:solidFill>
                          <a:latin typeface="Roboto"/>
                          <a:ea typeface="Roboto"/>
                          <a:cs typeface="Roboto"/>
                          <a:sym typeface="Roboto"/>
                        </a:rPr>
                        <a:t>‘Get Paid’</a:t>
                      </a:r>
                    </a:p>
                    <a:p>
                      <a:pPr marL="171450" lvl="0" indent="-120650" algn="l" rtl="0">
                        <a:spcBef>
                          <a:spcPts val="1000"/>
                        </a:spcBef>
                        <a:spcAft>
                          <a:spcPts val="0"/>
                        </a:spcAft>
                        <a:buClrTx/>
                        <a:buSzPts val="1000"/>
                        <a:buFont typeface="Roboto"/>
                        <a:buChar char="⇢"/>
                      </a:pPr>
                      <a:r>
                        <a:rPr lang="en-US" sz="1000" b="1" dirty="0">
                          <a:solidFill>
                            <a:schemeClr val="bg2">
                              <a:lumMod val="50000"/>
                            </a:schemeClr>
                          </a:solidFill>
                          <a:latin typeface="Roboto"/>
                          <a:ea typeface="Roboto"/>
                          <a:cs typeface="Roboto"/>
                          <a:sym typeface="Roboto"/>
                        </a:rPr>
                        <a:t>Note: </a:t>
                      </a:r>
                      <a:r>
                        <a:rPr lang="en-US" sz="1000" dirty="0">
                          <a:solidFill>
                            <a:schemeClr val="bg2">
                              <a:lumMod val="50000"/>
                            </a:schemeClr>
                          </a:solidFill>
                          <a:latin typeface="Roboto"/>
                          <a:ea typeface="Roboto"/>
                          <a:cs typeface="Roboto"/>
                          <a:sym typeface="Roboto"/>
                        </a:rPr>
                        <a:t>Payees with an administrator can invite this person to complete banking information after registration by clicking </a:t>
                      </a:r>
                      <a:r>
                        <a:rPr lang="en-US" sz="1000" b="1" dirty="0">
                          <a:solidFill>
                            <a:schemeClr val="bg2">
                              <a:lumMod val="50000"/>
                            </a:schemeClr>
                          </a:solidFill>
                          <a:latin typeface="Roboto"/>
                          <a:ea typeface="Roboto"/>
                          <a:cs typeface="Roboto"/>
                          <a:sym typeface="Roboto"/>
                        </a:rPr>
                        <a:t>'Invite Finance'.</a:t>
                      </a:r>
                      <a:endParaRPr sz="1000" b="1" dirty="0">
                        <a:solidFill>
                          <a:schemeClr val="lt1"/>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grpSp>
        <p:nvGrpSpPr>
          <p:cNvPr id="577" name="Google Shape;577;p62"/>
          <p:cNvGrpSpPr/>
          <p:nvPr/>
        </p:nvGrpSpPr>
        <p:grpSpPr>
          <a:xfrm>
            <a:off x="2457785" y="219425"/>
            <a:ext cx="6609260" cy="4651600"/>
            <a:chOff x="2729325" y="0"/>
            <a:chExt cx="6228688" cy="4651600"/>
          </a:xfrm>
        </p:grpSpPr>
        <p:grpSp>
          <p:nvGrpSpPr>
            <p:cNvPr id="578" name="Google Shape;578;p62"/>
            <p:cNvGrpSpPr/>
            <p:nvPr/>
          </p:nvGrpSpPr>
          <p:grpSpPr>
            <a:xfrm>
              <a:off x="2729325" y="0"/>
              <a:ext cx="6228688" cy="4651600"/>
              <a:chOff x="2729325" y="63675"/>
              <a:chExt cx="6228688" cy="4651600"/>
            </a:xfrm>
          </p:grpSpPr>
          <p:sp>
            <p:nvSpPr>
              <p:cNvPr id="579" name="Google Shape;579;p62"/>
              <p:cNvSpPr/>
              <p:nvPr/>
            </p:nvSpPr>
            <p:spPr>
              <a:xfrm>
                <a:off x="2735113" y="63775"/>
                <a:ext cx="6222900" cy="46515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62"/>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2"/>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62"/>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62"/>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62"/>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5" name="Google Shape;585;p62"/>
          <p:cNvSpPr/>
          <p:nvPr/>
        </p:nvSpPr>
        <p:spPr>
          <a:xfrm>
            <a:off x="2467719" y="765500"/>
            <a:ext cx="1433100" cy="38223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586" name="Google Shape;586;p62"/>
          <p:cNvSpPr txBox="1"/>
          <p:nvPr/>
        </p:nvSpPr>
        <p:spPr>
          <a:xfrm>
            <a:off x="2470194" y="1743003"/>
            <a:ext cx="1433100" cy="505800"/>
          </a:xfrm>
          <a:prstGeom prst="rect">
            <a:avLst/>
          </a:prstGeom>
          <a:noFill/>
          <a:ln>
            <a:noFill/>
          </a:ln>
        </p:spPr>
        <p:txBody>
          <a:bodyPr spcFirstLastPara="1" wrap="square" lIns="91425" tIns="137150" rIns="0" bIns="91425" anchor="t" anchorCtr="0">
            <a:noAutofit/>
          </a:bodyPr>
          <a:lstStyle/>
          <a:p>
            <a:pPr marL="0" marR="0" lvl="0" indent="0" algn="l"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ORDERS</a:t>
            </a:r>
            <a:endParaRPr sz="600">
              <a:solidFill>
                <a:srgbClr val="B3C1D6"/>
              </a:solidFill>
              <a:latin typeface="Open Sans SemiBold"/>
              <a:ea typeface="Open Sans SemiBold"/>
              <a:cs typeface="Open Sans SemiBold"/>
              <a:sym typeface="Open Sans SemiBold"/>
            </a:endParaRPr>
          </a:p>
          <a:p>
            <a:pPr marL="114300" marR="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Speaking Engagement - January</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200"/>
              </a:spcAft>
              <a:buNone/>
            </a:pPr>
            <a:endParaRPr sz="600">
              <a:solidFill>
                <a:srgbClr val="66B2E1"/>
              </a:solidFill>
              <a:latin typeface="Open Sans SemiBold"/>
              <a:ea typeface="Open Sans SemiBold"/>
              <a:cs typeface="Open Sans SemiBold"/>
              <a:sym typeface="Open Sans SemiBold"/>
            </a:endParaRPr>
          </a:p>
        </p:txBody>
      </p:sp>
      <p:sp>
        <p:nvSpPr>
          <p:cNvPr id="587" name="Google Shape;587;p62"/>
          <p:cNvSpPr/>
          <p:nvPr/>
        </p:nvSpPr>
        <p:spPr>
          <a:xfrm>
            <a:off x="2467707" y="435900"/>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Zack Miller</a:t>
            </a:r>
            <a:endParaRPr sz="900" b="1">
              <a:solidFill>
                <a:srgbClr val="FFFFFF"/>
              </a:solidFill>
              <a:latin typeface="Open Sans"/>
              <a:ea typeface="Open Sans"/>
              <a:cs typeface="Open Sans"/>
              <a:sym typeface="Open Sans"/>
            </a:endParaRPr>
          </a:p>
        </p:txBody>
      </p:sp>
      <p:graphicFrame>
        <p:nvGraphicFramePr>
          <p:cNvPr id="588" name="Google Shape;588;p62"/>
          <p:cNvGraphicFramePr/>
          <p:nvPr/>
        </p:nvGraphicFramePr>
        <p:xfrm>
          <a:off x="2467722" y="765510"/>
          <a:ext cx="1433100" cy="975985"/>
        </p:xfrm>
        <a:graphic>
          <a:graphicData uri="http://schemas.openxmlformats.org/drawingml/2006/table">
            <a:tbl>
              <a:tblPr>
                <a:noFill/>
                <a:tableStyleId>{12D82F2C-EE27-42DE-8B95-63FF8034B39E}</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b="1">
                          <a:solidFill>
                            <a:srgbClr val="FFFFFF"/>
                          </a:solidFill>
                          <a:latin typeface="Open Sans"/>
                          <a:ea typeface="Open Sans"/>
                          <a:cs typeface="Open Sans"/>
                          <a:sym typeface="Open Sans"/>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589" name="Google Shape;589;p62"/>
          <p:cNvPicPr preferRelativeResize="0"/>
          <p:nvPr/>
        </p:nvPicPr>
        <p:blipFill>
          <a:blip r:embed="rId3">
            <a:alphaModFix/>
          </a:blip>
          <a:stretch>
            <a:fillRect/>
          </a:stretch>
        </p:blipFill>
        <p:spPr>
          <a:xfrm>
            <a:off x="2581419" y="1112192"/>
            <a:ext cx="85800" cy="85800"/>
          </a:xfrm>
          <a:prstGeom prst="rect">
            <a:avLst/>
          </a:prstGeom>
          <a:noFill/>
          <a:ln>
            <a:noFill/>
          </a:ln>
        </p:spPr>
      </p:pic>
      <p:pic>
        <p:nvPicPr>
          <p:cNvPr id="590" name="Google Shape;590;p62"/>
          <p:cNvPicPr preferRelativeResize="0"/>
          <p:nvPr/>
        </p:nvPicPr>
        <p:blipFill>
          <a:blip r:embed="rId4">
            <a:alphaModFix/>
          </a:blip>
          <a:stretch>
            <a:fillRect/>
          </a:stretch>
        </p:blipFill>
        <p:spPr>
          <a:xfrm>
            <a:off x="2582219" y="1448734"/>
            <a:ext cx="85800" cy="85800"/>
          </a:xfrm>
          <a:prstGeom prst="rect">
            <a:avLst/>
          </a:prstGeom>
          <a:noFill/>
          <a:ln>
            <a:noFill/>
          </a:ln>
        </p:spPr>
      </p:pic>
      <p:sp>
        <p:nvSpPr>
          <p:cNvPr id="591" name="Google Shape;591;p62"/>
          <p:cNvSpPr/>
          <p:nvPr/>
        </p:nvSpPr>
        <p:spPr>
          <a:xfrm>
            <a:off x="3687044" y="969375"/>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592" name="Google Shape;592;p62"/>
          <p:cNvPicPr preferRelativeResize="0"/>
          <p:nvPr/>
        </p:nvPicPr>
        <p:blipFill>
          <a:blip r:embed="rId5">
            <a:alphaModFix/>
          </a:blip>
          <a:stretch>
            <a:fillRect/>
          </a:stretch>
        </p:blipFill>
        <p:spPr>
          <a:xfrm>
            <a:off x="2581419" y="1276213"/>
            <a:ext cx="85800" cy="85800"/>
          </a:xfrm>
          <a:prstGeom prst="rect">
            <a:avLst/>
          </a:prstGeom>
          <a:noFill/>
          <a:ln>
            <a:noFill/>
          </a:ln>
        </p:spPr>
      </p:pic>
      <p:pic>
        <p:nvPicPr>
          <p:cNvPr id="593" name="Google Shape;593;p62"/>
          <p:cNvPicPr preferRelativeResize="0"/>
          <p:nvPr/>
        </p:nvPicPr>
        <p:blipFill>
          <a:blip r:embed="rId6">
            <a:alphaModFix/>
          </a:blip>
          <a:stretch>
            <a:fillRect/>
          </a:stretch>
        </p:blipFill>
        <p:spPr>
          <a:xfrm flipH="1">
            <a:off x="2582204" y="948187"/>
            <a:ext cx="85800" cy="85800"/>
          </a:xfrm>
          <a:prstGeom prst="rect">
            <a:avLst/>
          </a:prstGeom>
          <a:noFill/>
          <a:ln>
            <a:noFill/>
          </a:ln>
        </p:spPr>
      </p:pic>
      <p:pic>
        <p:nvPicPr>
          <p:cNvPr id="594" name="Google Shape;594;p62"/>
          <p:cNvPicPr preferRelativeResize="0"/>
          <p:nvPr/>
        </p:nvPicPr>
        <p:blipFill>
          <a:blip r:embed="rId7">
            <a:alphaModFix/>
          </a:blip>
          <a:stretch>
            <a:fillRect/>
          </a:stretch>
        </p:blipFill>
        <p:spPr>
          <a:xfrm>
            <a:off x="3762044" y="558975"/>
            <a:ext cx="65100" cy="65100"/>
          </a:xfrm>
          <a:prstGeom prst="rect">
            <a:avLst/>
          </a:prstGeom>
          <a:noFill/>
          <a:ln>
            <a:noFill/>
          </a:ln>
        </p:spPr>
      </p:pic>
      <p:grpSp>
        <p:nvGrpSpPr>
          <p:cNvPr id="595" name="Google Shape;595;p62"/>
          <p:cNvGrpSpPr/>
          <p:nvPr/>
        </p:nvGrpSpPr>
        <p:grpSpPr>
          <a:xfrm>
            <a:off x="2467608" y="2012807"/>
            <a:ext cx="1403782" cy="110402"/>
            <a:chOff x="3857417" y="2278938"/>
            <a:chExt cx="1403782" cy="110402"/>
          </a:xfrm>
        </p:grpSpPr>
        <p:grpSp>
          <p:nvGrpSpPr>
            <p:cNvPr id="596" name="Google Shape;596;p62"/>
            <p:cNvGrpSpPr/>
            <p:nvPr/>
          </p:nvGrpSpPr>
          <p:grpSpPr>
            <a:xfrm>
              <a:off x="3857417" y="2278938"/>
              <a:ext cx="1403770" cy="110402"/>
              <a:chOff x="2427505" y="2210950"/>
              <a:chExt cx="1403770" cy="110402"/>
            </a:xfrm>
          </p:grpSpPr>
          <p:sp>
            <p:nvSpPr>
              <p:cNvPr id="597" name="Google Shape;597;p62"/>
              <p:cNvSpPr/>
              <p:nvPr/>
            </p:nvSpPr>
            <p:spPr>
              <a:xfrm>
                <a:off x="2427505" y="2210952"/>
                <a:ext cx="1350900" cy="110400"/>
              </a:xfrm>
              <a:prstGeom prst="rect">
                <a:avLst/>
              </a:prstGeom>
              <a:solidFill>
                <a:srgbClr val="444B78"/>
              </a:solidFill>
              <a:ln>
                <a:noFill/>
              </a:ln>
            </p:spPr>
            <p:txBody>
              <a:bodyPr spcFirstLastPara="1" wrap="square" lIns="91425" tIns="91425" rIns="0" bIns="91425" anchor="ctr" anchorCtr="0">
                <a:noAutofit/>
              </a:bodyPr>
              <a:lstStyle/>
              <a:p>
                <a:pPr marL="114300" lvl="0" indent="0" algn="l" rtl="0">
                  <a:spcBef>
                    <a:spcPts val="0"/>
                  </a:spcBef>
                  <a:spcAft>
                    <a:spcPts val="0"/>
                  </a:spcAft>
                  <a:buNone/>
                </a:pPr>
                <a:r>
                  <a:rPr lang="en" sz="600" b="1">
                    <a:solidFill>
                      <a:srgbClr val="FFFFFF"/>
                    </a:solidFill>
                    <a:latin typeface="Open Sans"/>
                    <a:ea typeface="Open Sans"/>
                    <a:cs typeface="Open Sans"/>
                    <a:sym typeface="Open Sans"/>
                  </a:rPr>
                  <a:t>speaking engagement - …</a:t>
                </a:r>
                <a:endParaRPr sz="600" b="1">
                  <a:solidFill>
                    <a:srgbClr val="FFFFFF"/>
                  </a:solidFill>
                  <a:latin typeface="Open Sans"/>
                  <a:ea typeface="Open Sans"/>
                  <a:cs typeface="Open Sans"/>
                  <a:sym typeface="Open Sans"/>
                </a:endParaRPr>
              </a:p>
            </p:txBody>
          </p:sp>
          <p:sp>
            <p:nvSpPr>
              <p:cNvPr id="598" name="Google Shape;598;p62"/>
              <p:cNvSpPr/>
              <p:nvPr/>
            </p:nvSpPr>
            <p:spPr>
              <a:xfrm>
                <a:off x="3626375" y="2210950"/>
                <a:ext cx="204900" cy="110400"/>
              </a:xfrm>
              <a:prstGeom prst="roundRect">
                <a:avLst>
                  <a:gd name="adj" fmla="val 50000"/>
                </a:avLst>
              </a:prstGeom>
              <a:solidFill>
                <a:srgbClr val="444B78"/>
              </a:solidFill>
              <a:ln>
                <a:noFill/>
              </a:ln>
            </p:spPr>
            <p:txBody>
              <a:bodyPr spcFirstLastPara="1" wrap="square" lIns="0" tIns="0" rIns="0" bIns="0" anchor="ctr" anchorCtr="0">
                <a:noAutofit/>
              </a:bodyPr>
              <a:lstStyle/>
              <a:p>
                <a:pPr marL="0" marR="49147" lvl="0" indent="0" algn="r" rtl="0">
                  <a:lnSpc>
                    <a:spcPct val="115000"/>
                  </a:lnSpc>
                  <a:spcBef>
                    <a:spcPts val="0"/>
                  </a:spcBef>
                  <a:spcAft>
                    <a:spcPts val="0"/>
                  </a:spcAft>
                  <a:buNone/>
                </a:pPr>
                <a:r>
                  <a:rPr lang="en" sz="600">
                    <a:solidFill>
                      <a:srgbClr val="B3C1D6"/>
                    </a:solidFill>
                    <a:latin typeface="Open Sans SemiBold"/>
                    <a:ea typeface="Open Sans SemiBold"/>
                    <a:cs typeface="Open Sans SemiBold"/>
                    <a:sym typeface="Open Sans SemiBold"/>
                  </a:rPr>
                  <a:t>1</a:t>
                </a:r>
                <a:endParaRPr/>
              </a:p>
            </p:txBody>
          </p:sp>
        </p:grpSp>
        <p:sp>
          <p:nvSpPr>
            <p:cNvPr id="599" name="Google Shape;599;p62"/>
            <p:cNvSpPr/>
            <p:nvPr/>
          </p:nvSpPr>
          <p:spPr>
            <a:xfrm>
              <a:off x="5121099" y="2279399"/>
              <a:ext cx="140100" cy="109500"/>
            </a:xfrm>
            <a:prstGeom prst="roundRect">
              <a:avLst>
                <a:gd name="adj" fmla="val 50000"/>
              </a:avLst>
            </a:prstGeom>
            <a:solidFill>
              <a:srgbClr val="66B2E1"/>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FFFFFF"/>
                  </a:solidFill>
                  <a:latin typeface="Open Sans"/>
                  <a:ea typeface="Open Sans"/>
                  <a:cs typeface="Open Sans"/>
                  <a:sym typeface="Open Sans"/>
                </a:rPr>
                <a:t>1</a:t>
              </a:r>
              <a:endParaRPr sz="600" b="1">
                <a:solidFill>
                  <a:srgbClr val="FFFFFF"/>
                </a:solidFill>
                <a:latin typeface="Open Sans"/>
                <a:ea typeface="Open Sans"/>
                <a:cs typeface="Open Sans"/>
                <a:sym typeface="Open Sans"/>
              </a:endParaRPr>
            </a:p>
          </p:txBody>
        </p:sp>
        <p:pic>
          <p:nvPicPr>
            <p:cNvPr id="600" name="Google Shape;600;p62"/>
            <p:cNvPicPr preferRelativeResize="0"/>
            <p:nvPr/>
          </p:nvPicPr>
          <p:blipFill>
            <a:blip r:embed="rId6">
              <a:alphaModFix/>
            </a:blip>
            <a:stretch>
              <a:fillRect/>
            </a:stretch>
          </p:blipFill>
          <p:spPr>
            <a:xfrm flipH="1">
              <a:off x="3960643" y="2299350"/>
              <a:ext cx="69600" cy="69600"/>
            </a:xfrm>
            <a:prstGeom prst="rect">
              <a:avLst/>
            </a:prstGeom>
            <a:noFill/>
            <a:ln>
              <a:noFill/>
            </a:ln>
          </p:spPr>
        </p:pic>
      </p:grpSp>
      <p:sp>
        <p:nvSpPr>
          <p:cNvPr id="601" name="Google Shape;601;p62"/>
          <p:cNvSpPr/>
          <p:nvPr/>
        </p:nvSpPr>
        <p:spPr>
          <a:xfrm>
            <a:off x="2462773" y="4529573"/>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Zack Miller</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602" name="Google Shape;602;p62"/>
          <p:cNvPicPr preferRelativeResize="0"/>
          <p:nvPr/>
        </p:nvPicPr>
        <p:blipFill>
          <a:blip r:embed="rId8">
            <a:alphaModFix/>
          </a:blip>
          <a:stretch>
            <a:fillRect/>
          </a:stretch>
        </p:blipFill>
        <p:spPr>
          <a:xfrm>
            <a:off x="2533261" y="4581778"/>
            <a:ext cx="194700" cy="194700"/>
          </a:xfrm>
          <a:prstGeom prst="rect">
            <a:avLst/>
          </a:prstGeom>
          <a:noFill/>
          <a:ln>
            <a:noFill/>
          </a:ln>
        </p:spPr>
      </p:pic>
      <p:pic>
        <p:nvPicPr>
          <p:cNvPr id="603" name="Google Shape;603;p62"/>
          <p:cNvPicPr preferRelativeResize="0"/>
          <p:nvPr/>
        </p:nvPicPr>
        <p:blipFill>
          <a:blip r:embed="rId9">
            <a:alphaModFix/>
          </a:blip>
          <a:stretch>
            <a:fillRect/>
          </a:stretch>
        </p:blipFill>
        <p:spPr>
          <a:xfrm>
            <a:off x="6439663" y="554063"/>
            <a:ext cx="55925" cy="31950"/>
          </a:xfrm>
          <a:prstGeom prst="rect">
            <a:avLst/>
          </a:prstGeom>
          <a:noFill/>
          <a:ln>
            <a:noFill/>
          </a:ln>
        </p:spPr>
      </p:pic>
      <p:sp>
        <p:nvSpPr>
          <p:cNvPr id="604" name="Google Shape;604;p62"/>
          <p:cNvSpPr/>
          <p:nvPr/>
        </p:nvSpPr>
        <p:spPr>
          <a:xfrm>
            <a:off x="3894375" y="446600"/>
            <a:ext cx="5177700" cy="44259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62"/>
          <p:cNvSpPr txBox="1"/>
          <p:nvPr/>
        </p:nvSpPr>
        <p:spPr>
          <a:xfrm>
            <a:off x="3894363" y="446595"/>
            <a:ext cx="3000000" cy="331200"/>
          </a:xfrm>
          <a:prstGeom prst="rect">
            <a:avLst/>
          </a:prstGeom>
          <a:noFill/>
          <a:ln>
            <a:noFill/>
          </a:ln>
        </p:spPr>
        <p:txBody>
          <a:bodyPr spcFirstLastPara="1" wrap="square" lIns="91425" tIns="91425" rIns="91425" bIns="91425" anchor="ctr" anchorCtr="0">
            <a:noAutofit/>
          </a:bodyPr>
          <a:lstStyle/>
          <a:p>
            <a:pPr marL="114300" lvl="0" indent="0" algn="l" rtl="0">
              <a:spcBef>
                <a:spcPts val="0"/>
              </a:spcBef>
              <a:spcAft>
                <a:spcPts val="0"/>
              </a:spcAft>
              <a:buNone/>
            </a:pPr>
            <a:r>
              <a:rPr lang="en" sz="800">
                <a:solidFill>
                  <a:srgbClr val="434343"/>
                </a:solidFill>
                <a:latin typeface="Open Sans SemiBold"/>
                <a:ea typeface="Open Sans SemiBold"/>
                <a:cs typeface="Open Sans SemiBold"/>
                <a:sym typeface="Open Sans SemiBold"/>
              </a:rPr>
              <a:t>Speaking Engagement - January</a:t>
            </a:r>
            <a:endParaRPr sz="800">
              <a:solidFill>
                <a:srgbClr val="434343"/>
              </a:solidFill>
              <a:latin typeface="Open Sans SemiBold"/>
              <a:ea typeface="Open Sans SemiBold"/>
              <a:cs typeface="Open Sans SemiBold"/>
              <a:sym typeface="Open Sans SemiBold"/>
            </a:endParaRPr>
          </a:p>
          <a:p>
            <a:pPr marL="114300" lvl="0" indent="0" algn="l" rtl="0">
              <a:spcBef>
                <a:spcPts val="0"/>
              </a:spcBef>
              <a:spcAft>
                <a:spcPts val="0"/>
              </a:spcAft>
              <a:buNone/>
            </a:pPr>
            <a:r>
              <a:rPr lang="en" sz="600">
                <a:solidFill>
                  <a:srgbClr val="999999"/>
                </a:solidFill>
                <a:latin typeface="Open Sans SemiBold"/>
                <a:ea typeface="Open Sans SemiBold"/>
                <a:cs typeface="Open Sans SemiBold"/>
                <a:sym typeface="Open Sans SemiBold"/>
              </a:rPr>
              <a:t>Rutgers</a:t>
            </a:r>
            <a:endParaRPr sz="600">
              <a:solidFill>
                <a:srgbClr val="999999"/>
              </a:solidFill>
              <a:latin typeface="Open Sans SemiBold"/>
              <a:ea typeface="Open Sans SemiBold"/>
              <a:cs typeface="Open Sans SemiBold"/>
              <a:sym typeface="Open Sans SemiBold"/>
            </a:endParaRPr>
          </a:p>
        </p:txBody>
      </p:sp>
      <p:sp>
        <p:nvSpPr>
          <p:cNvPr id="606" name="Google Shape;606;p62"/>
          <p:cNvSpPr/>
          <p:nvPr/>
        </p:nvSpPr>
        <p:spPr>
          <a:xfrm>
            <a:off x="3958550" y="1646375"/>
            <a:ext cx="3213000" cy="487200"/>
          </a:xfrm>
          <a:prstGeom prst="roundRect">
            <a:avLst>
              <a:gd name="adj" fmla="val 0"/>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550" i="1">
                <a:solidFill>
                  <a:srgbClr val="434343"/>
                </a:solidFill>
                <a:latin typeface="Open Sans"/>
                <a:ea typeface="Open Sans"/>
                <a:cs typeface="Open Sans"/>
                <a:sym typeface="Open Sans"/>
              </a:rPr>
              <a:t>Created by David London</a:t>
            </a:r>
            <a:endParaRPr sz="550" i="1">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None/>
            </a:pPr>
            <a:r>
              <a:rPr lang="en" sz="550" i="1">
                <a:solidFill>
                  <a:srgbClr val="434343"/>
                </a:solidFill>
                <a:latin typeface="Open Sans"/>
                <a:ea typeface="Open Sans"/>
                <a:cs typeface="Open Sans"/>
                <a:sym typeface="Open Sans"/>
              </a:rPr>
              <a:t>David London invited </a:t>
            </a:r>
            <a:r>
              <a:rPr lang="en" sz="550" i="1">
                <a:solidFill>
                  <a:srgbClr val="66B2E1"/>
                </a:solidFill>
                <a:uFill>
                  <a:noFill/>
                </a:u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zack@miller.com</a:t>
            </a:r>
            <a:endParaRPr sz="550" i="1">
              <a:solidFill>
                <a:srgbClr val="66B2E1"/>
              </a:solidFill>
              <a:latin typeface="Open Sans"/>
              <a:ea typeface="Open Sans"/>
              <a:cs typeface="Open Sans"/>
              <a:sym typeface="Open Sans"/>
            </a:endParaRPr>
          </a:p>
          <a:p>
            <a:pPr marL="0" lvl="0" indent="0" algn="ctr" rtl="0">
              <a:lnSpc>
                <a:spcPct val="115000"/>
              </a:lnSpc>
              <a:spcBef>
                <a:spcPts val="0"/>
              </a:spcBef>
              <a:spcAft>
                <a:spcPts val="0"/>
              </a:spcAft>
              <a:buNone/>
            </a:pPr>
            <a:r>
              <a:rPr lang="en" sz="550" i="1">
                <a:solidFill>
                  <a:srgbClr val="434343"/>
                </a:solidFill>
                <a:latin typeface="Open Sans"/>
                <a:ea typeface="Open Sans"/>
                <a:cs typeface="Open Sans"/>
                <a:sym typeface="Open Sans"/>
              </a:rPr>
              <a:t>A reminder to accept terms was sent to</a:t>
            </a:r>
            <a:r>
              <a:rPr lang="en" sz="550" i="1">
                <a:solidFill>
                  <a:srgbClr val="66B2E1"/>
                </a:solidFill>
                <a:latin typeface="Open Sans"/>
                <a:ea typeface="Open Sans"/>
                <a:cs typeface="Open Sans"/>
                <a:sym typeface="Open Sans"/>
              </a:rPr>
              <a:t> </a:t>
            </a:r>
            <a:r>
              <a:rPr lang="en" sz="550" i="1">
                <a:solidFill>
                  <a:srgbClr val="66B2E1"/>
                </a:solidFill>
                <a:uFill>
                  <a:noFill/>
                </a:u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zack@miller.com</a:t>
            </a:r>
            <a:endParaRPr sz="550" i="1">
              <a:solidFill>
                <a:srgbClr val="66B2E1"/>
              </a:solidFill>
              <a:latin typeface="Open Sans"/>
              <a:ea typeface="Open Sans"/>
              <a:cs typeface="Open Sans"/>
              <a:sym typeface="Open Sans"/>
            </a:endParaRPr>
          </a:p>
          <a:p>
            <a:pPr marL="0" lvl="0" indent="0" algn="ctr" rtl="0">
              <a:lnSpc>
                <a:spcPct val="115000"/>
              </a:lnSpc>
              <a:spcBef>
                <a:spcPts val="0"/>
              </a:spcBef>
              <a:spcAft>
                <a:spcPts val="0"/>
              </a:spcAft>
              <a:buNone/>
            </a:pPr>
            <a:r>
              <a:rPr lang="en" sz="550" i="1">
                <a:solidFill>
                  <a:srgbClr val="434343"/>
                </a:solidFill>
                <a:latin typeface="Open Sans"/>
                <a:ea typeface="Open Sans"/>
                <a:cs typeface="Open Sans"/>
                <a:sym typeface="Open Sans"/>
              </a:rPr>
              <a:t>zack Miller added </a:t>
            </a:r>
            <a:r>
              <a:rPr lang="en" sz="550" i="1">
                <a:solidFill>
                  <a:srgbClr val="66B2E1"/>
                </a:solidFill>
                <a:latin typeface="Open Sans"/>
                <a:ea typeface="Open Sans"/>
                <a:cs typeface="Open Sans"/>
                <a:sym typeface="Open Sans"/>
              </a:rPr>
              <a:t>john.smith@miller.com</a:t>
            </a:r>
            <a:endParaRPr sz="550" i="1">
              <a:solidFill>
                <a:srgbClr val="66B2E1"/>
              </a:solidFill>
              <a:latin typeface="Open Sans"/>
              <a:ea typeface="Open Sans"/>
              <a:cs typeface="Open Sans"/>
              <a:sym typeface="Open Sans"/>
            </a:endParaRPr>
          </a:p>
          <a:p>
            <a:pPr marL="0" lvl="0" indent="0" algn="ctr" rtl="0">
              <a:lnSpc>
                <a:spcPct val="115000"/>
              </a:lnSpc>
              <a:spcBef>
                <a:spcPts val="0"/>
              </a:spcBef>
              <a:spcAft>
                <a:spcPts val="0"/>
              </a:spcAft>
              <a:buNone/>
            </a:pPr>
            <a:endParaRPr sz="550" i="1">
              <a:solidFill>
                <a:srgbClr val="434343"/>
              </a:solidFill>
              <a:latin typeface="Open Sans"/>
              <a:ea typeface="Open Sans"/>
              <a:cs typeface="Open Sans"/>
              <a:sym typeface="Open Sans"/>
            </a:endParaRPr>
          </a:p>
        </p:txBody>
      </p:sp>
      <p:sp>
        <p:nvSpPr>
          <p:cNvPr id="607" name="Google Shape;607;p62"/>
          <p:cNvSpPr/>
          <p:nvPr/>
        </p:nvSpPr>
        <p:spPr>
          <a:xfrm>
            <a:off x="4354175" y="2177325"/>
            <a:ext cx="2423100" cy="524700"/>
          </a:xfrm>
          <a:prstGeom prst="wedgeRectCallout">
            <a:avLst>
              <a:gd name="adj1" fmla="val -51060"/>
              <a:gd name="adj2" fmla="val -25368"/>
            </a:avLst>
          </a:prstGeom>
          <a:solidFill>
            <a:srgbClr val="FFFFFF"/>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        </a:t>
            </a:r>
            <a:r>
              <a:rPr lang="en" sz="600" b="1">
                <a:solidFill>
                  <a:srgbClr val="434343"/>
                </a:solidFill>
                <a:latin typeface="Open Sans"/>
                <a:ea typeface="Open Sans"/>
                <a:cs typeface="Open Sans"/>
                <a:sym typeface="Open Sans"/>
              </a:rPr>
              <a:t>Payment</a:t>
            </a:r>
            <a:br>
              <a:rPr lang="en" sz="600" b="1">
                <a:solidFill>
                  <a:srgbClr val="434343"/>
                </a:solidFill>
                <a:latin typeface="Open Sans"/>
                <a:ea typeface="Open Sans"/>
                <a:cs typeface="Open Sans"/>
                <a:sym typeface="Open Sans"/>
              </a:rPr>
            </a:br>
            <a:r>
              <a:rPr lang="en" sz="600" b="1">
                <a:solidFill>
                  <a:srgbClr val="434343"/>
                </a:solidFill>
                <a:latin typeface="Open Sans"/>
                <a:ea typeface="Open Sans"/>
                <a:cs typeface="Open Sans"/>
                <a:sym typeface="Open Sans"/>
              </a:rPr>
              <a:t>        </a:t>
            </a:r>
            <a:r>
              <a:rPr lang="en" sz="600">
                <a:solidFill>
                  <a:srgbClr val="999999"/>
                </a:solidFill>
                <a:latin typeface="Open Sans"/>
                <a:ea typeface="Open Sans"/>
                <a:cs typeface="Open Sans"/>
                <a:sym typeface="Open Sans"/>
              </a:rPr>
              <a:t>Click to comment</a:t>
            </a:r>
            <a:endParaRPr sz="600">
              <a:solidFill>
                <a:srgbClr val="999999"/>
              </a:solidFill>
              <a:latin typeface="Open Sans"/>
              <a:ea typeface="Open Sans"/>
              <a:cs typeface="Open Sans"/>
              <a:sym typeface="Open Sans"/>
            </a:endParaRPr>
          </a:p>
          <a:p>
            <a:pPr marL="0" lvl="0" indent="0" algn="l" rtl="0">
              <a:spcBef>
                <a:spcPts val="200"/>
              </a:spcBef>
              <a:spcAft>
                <a:spcPts val="0"/>
              </a:spcAft>
              <a:buNone/>
            </a:pPr>
            <a:r>
              <a:rPr lang="en" sz="600">
                <a:solidFill>
                  <a:srgbClr val="434343"/>
                </a:solidFill>
                <a:latin typeface="Open Sans"/>
                <a:ea typeface="Open Sans"/>
                <a:cs typeface="Open Sans"/>
                <a:sym typeface="Open Sans"/>
              </a:rPr>
              <a:t>Payment has been accepted by Zack Miller</a:t>
            </a:r>
            <a:endParaRPr sz="600">
              <a:solidFill>
                <a:srgbClr val="434343"/>
              </a:solidFill>
              <a:latin typeface="Open Sans"/>
              <a:ea typeface="Open Sans"/>
              <a:cs typeface="Open Sans"/>
              <a:sym typeface="Open Sans"/>
            </a:endParaRPr>
          </a:p>
          <a:p>
            <a:pPr marL="0" lvl="0" indent="0" algn="l" rtl="0">
              <a:spcBef>
                <a:spcPts val="200"/>
              </a:spcBef>
              <a:spcAft>
                <a:spcPts val="200"/>
              </a:spcAft>
              <a:buNone/>
            </a:pPr>
            <a:r>
              <a:rPr lang="en" sz="600">
                <a:solidFill>
                  <a:srgbClr val="66B2E1"/>
                </a:solidFill>
                <a:latin typeface="Open Sans"/>
                <a:ea typeface="Open Sans"/>
                <a:cs typeface="Open Sans"/>
                <a:sym typeface="Open Sans"/>
              </a:rPr>
              <a:t>view detail</a:t>
            </a:r>
            <a:endParaRPr sz="600">
              <a:solidFill>
                <a:srgbClr val="66B2E1"/>
              </a:solidFill>
              <a:latin typeface="Open Sans"/>
              <a:ea typeface="Open Sans"/>
              <a:cs typeface="Open Sans"/>
              <a:sym typeface="Open Sans"/>
            </a:endParaRPr>
          </a:p>
        </p:txBody>
      </p:sp>
      <p:sp>
        <p:nvSpPr>
          <p:cNvPr id="608" name="Google Shape;608;p62"/>
          <p:cNvSpPr/>
          <p:nvPr/>
        </p:nvSpPr>
        <p:spPr>
          <a:xfrm>
            <a:off x="6777175" y="2186175"/>
            <a:ext cx="394500" cy="170100"/>
          </a:xfrm>
          <a:prstGeom prst="roundRect">
            <a:avLst>
              <a:gd name="adj" fmla="val 0"/>
            </a:avLst>
          </a:prstGeom>
          <a:noFill/>
          <a:ln>
            <a:noFill/>
          </a:ln>
        </p:spPr>
        <p:txBody>
          <a:bodyPr spcFirstLastPara="1" wrap="square" lIns="45700" tIns="0" rIns="0" bIns="0" anchor="t"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10:42 AM</a:t>
            </a:r>
            <a:endParaRPr sz="550">
              <a:solidFill>
                <a:srgbClr val="434343"/>
              </a:solidFill>
              <a:latin typeface="Open Sans"/>
              <a:ea typeface="Open Sans"/>
              <a:cs typeface="Open Sans"/>
              <a:sym typeface="Open Sans"/>
            </a:endParaRPr>
          </a:p>
        </p:txBody>
      </p:sp>
      <p:sp>
        <p:nvSpPr>
          <p:cNvPr id="609" name="Google Shape;609;p62"/>
          <p:cNvSpPr/>
          <p:nvPr/>
        </p:nvSpPr>
        <p:spPr>
          <a:xfrm>
            <a:off x="6777175" y="4166190"/>
            <a:ext cx="394500" cy="170100"/>
          </a:xfrm>
          <a:prstGeom prst="roundRect">
            <a:avLst>
              <a:gd name="adj" fmla="val 0"/>
            </a:avLst>
          </a:prstGeom>
          <a:noFill/>
          <a:ln>
            <a:noFill/>
          </a:ln>
        </p:spPr>
        <p:txBody>
          <a:bodyPr spcFirstLastPara="1" wrap="square" lIns="45700" tIns="0" rIns="0" bIns="0" anchor="t"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5:05 PM</a:t>
            </a:r>
            <a:endParaRPr sz="550">
              <a:solidFill>
                <a:srgbClr val="434343"/>
              </a:solidFill>
              <a:latin typeface="Open Sans"/>
              <a:ea typeface="Open Sans"/>
              <a:cs typeface="Open Sans"/>
              <a:sym typeface="Open Sans"/>
            </a:endParaRPr>
          </a:p>
        </p:txBody>
      </p:sp>
      <p:sp>
        <p:nvSpPr>
          <p:cNvPr id="610" name="Google Shape;610;p62"/>
          <p:cNvSpPr/>
          <p:nvPr/>
        </p:nvSpPr>
        <p:spPr>
          <a:xfrm>
            <a:off x="4043507" y="4150012"/>
            <a:ext cx="194700" cy="194700"/>
          </a:xfrm>
          <a:prstGeom prst="ellipse">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Lato"/>
                <a:ea typeface="Lato"/>
                <a:cs typeface="Lato"/>
                <a:sym typeface="Lato"/>
              </a:rPr>
              <a:t>C</a:t>
            </a:r>
            <a:endParaRPr sz="1000">
              <a:latin typeface="Lato"/>
              <a:ea typeface="Lato"/>
              <a:cs typeface="Lato"/>
              <a:sym typeface="Lato"/>
            </a:endParaRPr>
          </a:p>
        </p:txBody>
      </p:sp>
      <p:sp>
        <p:nvSpPr>
          <p:cNvPr id="611" name="Google Shape;611;p62"/>
          <p:cNvSpPr/>
          <p:nvPr/>
        </p:nvSpPr>
        <p:spPr>
          <a:xfrm>
            <a:off x="4043507" y="2177634"/>
            <a:ext cx="194700" cy="194700"/>
          </a:xfrm>
          <a:prstGeom prst="ellipse">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Lato"/>
                <a:ea typeface="Lato"/>
                <a:cs typeface="Lato"/>
                <a:sym typeface="Lato"/>
              </a:rPr>
              <a:t>C</a:t>
            </a:r>
            <a:endParaRPr sz="1000">
              <a:latin typeface="Lato"/>
              <a:ea typeface="Lato"/>
              <a:cs typeface="Lato"/>
              <a:sym typeface="Lato"/>
            </a:endParaRPr>
          </a:p>
        </p:txBody>
      </p:sp>
      <p:sp>
        <p:nvSpPr>
          <p:cNvPr id="612" name="Google Shape;612;p62"/>
          <p:cNvSpPr/>
          <p:nvPr/>
        </p:nvSpPr>
        <p:spPr>
          <a:xfrm>
            <a:off x="4354175" y="3106271"/>
            <a:ext cx="2423100" cy="381000"/>
          </a:xfrm>
          <a:prstGeom prst="wedgeRectCallout">
            <a:avLst>
              <a:gd name="adj1" fmla="val -51060"/>
              <a:gd name="adj2" fmla="val -25368"/>
            </a:avLst>
          </a:prstGeom>
          <a:solidFill>
            <a:srgbClr val="FFFFFF"/>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Re: </a:t>
            </a:r>
            <a:r>
              <a:rPr lang="en" sz="600" b="1">
                <a:solidFill>
                  <a:srgbClr val="66B2E1"/>
                </a:solidFill>
                <a:latin typeface="Open Sans"/>
                <a:ea typeface="Open Sans"/>
                <a:cs typeface="Open Sans"/>
                <a:sym typeface="Open Sans"/>
              </a:rPr>
              <a:t>Payment</a:t>
            </a:r>
            <a:endParaRPr sz="600">
              <a:solidFill>
                <a:srgbClr val="66B2E1"/>
              </a:solidFill>
              <a:latin typeface="Open Sans"/>
              <a:ea typeface="Open Sans"/>
              <a:cs typeface="Open Sans"/>
              <a:sym typeface="Open Sans"/>
            </a:endParaRPr>
          </a:p>
          <a:p>
            <a:pPr marL="0" lvl="0" indent="0" algn="l" rtl="0">
              <a:spcBef>
                <a:spcPts val="200"/>
              </a:spcBef>
              <a:spcAft>
                <a:spcPts val="200"/>
              </a:spcAft>
              <a:buNone/>
            </a:pPr>
            <a:r>
              <a:rPr lang="en" sz="600">
                <a:solidFill>
                  <a:srgbClr val="434343"/>
                </a:solidFill>
                <a:latin typeface="Open Sans"/>
                <a:ea typeface="Open Sans"/>
                <a:cs typeface="Open Sans"/>
                <a:sym typeface="Open Sans"/>
              </a:rPr>
              <a:t>Candex has issued an invoice to Rutgers</a:t>
            </a:r>
            <a:endParaRPr sz="600">
              <a:solidFill>
                <a:srgbClr val="434343"/>
              </a:solidFill>
              <a:latin typeface="Open Sans"/>
              <a:ea typeface="Open Sans"/>
              <a:cs typeface="Open Sans"/>
              <a:sym typeface="Open Sans"/>
            </a:endParaRPr>
          </a:p>
        </p:txBody>
      </p:sp>
      <p:sp>
        <p:nvSpPr>
          <p:cNvPr id="613" name="Google Shape;613;p62"/>
          <p:cNvSpPr/>
          <p:nvPr/>
        </p:nvSpPr>
        <p:spPr>
          <a:xfrm>
            <a:off x="4354200" y="4166990"/>
            <a:ext cx="2423100" cy="331200"/>
          </a:xfrm>
          <a:prstGeom prst="wedgeRectCallout">
            <a:avLst>
              <a:gd name="adj1" fmla="val -51060"/>
              <a:gd name="adj2" fmla="val -25368"/>
            </a:avLst>
          </a:prstGeom>
          <a:solidFill>
            <a:srgbClr val="FFFFFF"/>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Re: </a:t>
            </a:r>
            <a:r>
              <a:rPr lang="en" sz="600" b="1">
                <a:solidFill>
                  <a:srgbClr val="66B2E1"/>
                </a:solidFill>
                <a:latin typeface="Open Sans"/>
                <a:ea typeface="Open Sans"/>
                <a:cs typeface="Open Sans"/>
                <a:sym typeface="Open Sans"/>
              </a:rPr>
              <a:t>Payment</a:t>
            </a:r>
            <a:endParaRPr sz="600">
              <a:solidFill>
                <a:srgbClr val="66B2E1"/>
              </a:solidFill>
              <a:latin typeface="Open Sans"/>
              <a:ea typeface="Open Sans"/>
              <a:cs typeface="Open Sans"/>
              <a:sym typeface="Open Sans"/>
            </a:endParaRPr>
          </a:p>
          <a:p>
            <a:pPr marL="0" lvl="0" indent="0" algn="l" rtl="0">
              <a:spcBef>
                <a:spcPts val="200"/>
              </a:spcBef>
              <a:spcAft>
                <a:spcPts val="200"/>
              </a:spcAft>
              <a:buNone/>
            </a:pPr>
            <a:r>
              <a:rPr lang="en" sz="600">
                <a:solidFill>
                  <a:srgbClr val="434343"/>
                </a:solidFill>
                <a:latin typeface="Open Sans"/>
                <a:ea typeface="Open Sans"/>
                <a:cs typeface="Open Sans"/>
                <a:sym typeface="Open Sans"/>
              </a:rPr>
              <a:t>Zack Miller was paid</a:t>
            </a:r>
            <a:endParaRPr sz="600">
              <a:solidFill>
                <a:srgbClr val="434343"/>
              </a:solidFill>
              <a:latin typeface="Open Sans"/>
              <a:ea typeface="Open Sans"/>
              <a:cs typeface="Open Sans"/>
              <a:sym typeface="Open Sans"/>
            </a:endParaRPr>
          </a:p>
        </p:txBody>
      </p:sp>
      <p:sp>
        <p:nvSpPr>
          <p:cNvPr id="614" name="Google Shape;614;p62"/>
          <p:cNvSpPr/>
          <p:nvPr/>
        </p:nvSpPr>
        <p:spPr>
          <a:xfrm>
            <a:off x="6777175" y="3113771"/>
            <a:ext cx="394500" cy="170100"/>
          </a:xfrm>
          <a:prstGeom prst="roundRect">
            <a:avLst>
              <a:gd name="adj" fmla="val 0"/>
            </a:avLst>
          </a:prstGeom>
          <a:noFill/>
          <a:ln>
            <a:noFill/>
          </a:ln>
        </p:spPr>
        <p:txBody>
          <a:bodyPr spcFirstLastPara="1" wrap="square" lIns="45700" tIns="0" rIns="0" bIns="0" anchor="t"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11:23 AM</a:t>
            </a:r>
            <a:endParaRPr sz="550">
              <a:solidFill>
                <a:srgbClr val="434343"/>
              </a:solidFill>
              <a:latin typeface="Open Sans"/>
              <a:ea typeface="Open Sans"/>
              <a:cs typeface="Open Sans"/>
              <a:sym typeface="Open Sans"/>
            </a:endParaRPr>
          </a:p>
        </p:txBody>
      </p:sp>
      <p:pic>
        <p:nvPicPr>
          <p:cNvPr id="615" name="Google Shape;615;p62"/>
          <p:cNvPicPr preferRelativeResize="0"/>
          <p:nvPr/>
        </p:nvPicPr>
        <p:blipFill>
          <a:blip r:embed="rId11">
            <a:alphaModFix/>
          </a:blip>
          <a:stretch>
            <a:fillRect/>
          </a:stretch>
        </p:blipFill>
        <p:spPr>
          <a:xfrm>
            <a:off x="4420366" y="2223584"/>
            <a:ext cx="170866" cy="156000"/>
          </a:xfrm>
          <a:prstGeom prst="rect">
            <a:avLst/>
          </a:prstGeom>
          <a:noFill/>
          <a:ln>
            <a:noFill/>
          </a:ln>
        </p:spPr>
      </p:pic>
      <p:grpSp>
        <p:nvGrpSpPr>
          <p:cNvPr id="616" name="Google Shape;616;p62"/>
          <p:cNvGrpSpPr/>
          <p:nvPr/>
        </p:nvGrpSpPr>
        <p:grpSpPr>
          <a:xfrm>
            <a:off x="3958605" y="4582913"/>
            <a:ext cx="3213000" cy="237962"/>
            <a:chOff x="3938809" y="4729525"/>
            <a:chExt cx="3213000" cy="237962"/>
          </a:xfrm>
        </p:grpSpPr>
        <p:sp>
          <p:nvSpPr>
            <p:cNvPr id="617" name="Google Shape;617;p62"/>
            <p:cNvSpPr/>
            <p:nvPr/>
          </p:nvSpPr>
          <p:spPr>
            <a:xfrm>
              <a:off x="3938809" y="4734387"/>
              <a:ext cx="3213000" cy="233100"/>
            </a:xfrm>
            <a:prstGeom prst="roundRect">
              <a:avLst>
                <a:gd name="adj" fmla="val 8987"/>
              </a:avLst>
            </a:prstGeom>
            <a:solidFill>
              <a:srgbClr val="FFFFFF"/>
            </a:solidFill>
            <a:ln w="9525" cap="flat" cmpd="sng">
              <a:solidFill>
                <a:srgbClr val="B7B7B7"/>
              </a:solidFill>
              <a:prstDash val="solid"/>
              <a:round/>
              <a:headEnd type="none" w="sm" len="sm"/>
              <a:tailEnd type="none" w="sm" len="sm"/>
            </a:ln>
          </p:spPr>
          <p:txBody>
            <a:bodyPr spcFirstLastPara="1" wrap="square" lIns="210300" tIns="91425" rIns="91425" bIns="91425"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write something...</a:t>
              </a:r>
              <a:endParaRPr sz="600">
                <a:solidFill>
                  <a:srgbClr val="999999"/>
                </a:solidFill>
                <a:latin typeface="Open Sans"/>
                <a:ea typeface="Open Sans"/>
                <a:cs typeface="Open Sans"/>
                <a:sym typeface="Open Sans"/>
              </a:endParaRPr>
            </a:p>
          </p:txBody>
        </p:sp>
        <p:cxnSp>
          <p:nvCxnSpPr>
            <p:cNvPr id="618" name="Google Shape;618;p62"/>
            <p:cNvCxnSpPr/>
            <p:nvPr/>
          </p:nvCxnSpPr>
          <p:spPr>
            <a:xfrm>
              <a:off x="4125275" y="4740425"/>
              <a:ext cx="0" cy="225600"/>
            </a:xfrm>
            <a:prstGeom prst="straightConnector1">
              <a:avLst/>
            </a:prstGeom>
            <a:noFill/>
            <a:ln w="9525" cap="flat" cmpd="sng">
              <a:solidFill>
                <a:srgbClr val="D9D9D9"/>
              </a:solidFill>
              <a:prstDash val="solid"/>
              <a:round/>
              <a:headEnd type="none" w="med" len="med"/>
              <a:tailEnd type="none" w="med" len="med"/>
            </a:ln>
          </p:spPr>
        </p:cxnSp>
        <p:sp>
          <p:nvSpPr>
            <p:cNvPr id="619" name="Google Shape;619;p62"/>
            <p:cNvSpPr txBox="1"/>
            <p:nvPr/>
          </p:nvSpPr>
          <p:spPr>
            <a:xfrm>
              <a:off x="3966825" y="4729525"/>
              <a:ext cx="130500" cy="2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a:solidFill>
                    <a:srgbClr val="666666"/>
                  </a:solidFill>
                  <a:latin typeface="Open Sans"/>
                  <a:ea typeface="Open Sans"/>
                  <a:cs typeface="Open Sans"/>
                  <a:sym typeface="Open Sans"/>
                </a:rPr>
                <a:t>+</a:t>
              </a:r>
              <a:r>
                <a:rPr lang="en">
                  <a:solidFill>
                    <a:srgbClr val="999999"/>
                  </a:solidFill>
                  <a:latin typeface="Open Sans"/>
                  <a:ea typeface="Open Sans"/>
                  <a:cs typeface="Open Sans"/>
                  <a:sym typeface="Open Sans"/>
                </a:rPr>
                <a:t>  </a:t>
              </a:r>
              <a:endParaRPr/>
            </a:p>
          </p:txBody>
        </p:sp>
      </p:grpSp>
      <p:sp>
        <p:nvSpPr>
          <p:cNvPr id="620" name="Google Shape;620;p62"/>
          <p:cNvSpPr/>
          <p:nvPr/>
        </p:nvSpPr>
        <p:spPr>
          <a:xfrm>
            <a:off x="4043507" y="3113782"/>
            <a:ext cx="194700" cy="194700"/>
          </a:xfrm>
          <a:prstGeom prst="ellipse">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Lato"/>
                <a:ea typeface="Lato"/>
                <a:cs typeface="Lato"/>
                <a:sym typeface="Lato"/>
              </a:rPr>
              <a:t>C</a:t>
            </a:r>
            <a:endParaRPr sz="1000">
              <a:latin typeface="Lato"/>
              <a:ea typeface="Lato"/>
              <a:cs typeface="Lato"/>
              <a:sym typeface="Lato"/>
            </a:endParaRPr>
          </a:p>
        </p:txBody>
      </p:sp>
      <p:pic>
        <p:nvPicPr>
          <p:cNvPr id="621" name="Google Shape;621;p62"/>
          <p:cNvPicPr preferRelativeResize="0"/>
          <p:nvPr/>
        </p:nvPicPr>
        <p:blipFill>
          <a:blip r:embed="rId12">
            <a:alphaModFix/>
          </a:blip>
          <a:stretch>
            <a:fillRect/>
          </a:stretch>
        </p:blipFill>
        <p:spPr>
          <a:xfrm>
            <a:off x="3965566" y="535995"/>
            <a:ext cx="82875" cy="110500"/>
          </a:xfrm>
          <a:prstGeom prst="rect">
            <a:avLst/>
          </a:prstGeom>
          <a:noFill/>
          <a:ln>
            <a:noFill/>
          </a:ln>
        </p:spPr>
      </p:pic>
      <p:graphicFrame>
        <p:nvGraphicFramePr>
          <p:cNvPr id="622" name="Google Shape;622;p62"/>
          <p:cNvGraphicFramePr/>
          <p:nvPr/>
        </p:nvGraphicFramePr>
        <p:xfrm>
          <a:off x="3907965" y="777788"/>
          <a:ext cx="3375450" cy="505800"/>
        </p:xfrm>
        <a:graphic>
          <a:graphicData uri="http://schemas.openxmlformats.org/drawingml/2006/table">
            <a:tbl>
              <a:tblPr>
                <a:noFill/>
                <a:tableStyleId>{12D82F2C-EE27-42DE-8B95-63FF8034B39E}</a:tableStyleId>
              </a:tblPr>
              <a:tblGrid>
                <a:gridCol w="3375450">
                  <a:extLst>
                    <a:ext uri="{9D8B030D-6E8A-4147-A177-3AD203B41FA5}">
                      <a16:colId xmlns:a16="http://schemas.microsoft.com/office/drawing/2014/main" val="20000"/>
                    </a:ext>
                  </a:extLst>
                </a:gridCol>
              </a:tblGrid>
              <a:tr h="505800">
                <a:tc>
                  <a:txBody>
                    <a:bodyPr/>
                    <a:lstStyle/>
                    <a:p>
                      <a:pPr marL="85725" lvl="0" indent="0" algn="l" rtl="0">
                        <a:lnSpc>
                          <a:spcPct val="115000"/>
                        </a:lnSpc>
                        <a:spcBef>
                          <a:spcPts val="0"/>
                        </a:spcBef>
                        <a:spcAft>
                          <a:spcPts val="0"/>
                        </a:spcAft>
                        <a:buNone/>
                      </a:pP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graphicFrame>
        <p:nvGraphicFramePr>
          <p:cNvPr id="623" name="Google Shape;623;p62"/>
          <p:cNvGraphicFramePr/>
          <p:nvPr/>
        </p:nvGraphicFramePr>
        <p:xfrm>
          <a:off x="4187083" y="842148"/>
          <a:ext cx="2984475" cy="294981"/>
        </p:xfrm>
        <a:graphic>
          <a:graphicData uri="http://schemas.openxmlformats.org/drawingml/2006/table">
            <a:tbl>
              <a:tblPr>
                <a:noFill/>
                <a:tableStyleId>{12D82F2C-EE27-42DE-8B95-63FF8034B39E}</a:tableStyleId>
              </a:tblPr>
              <a:tblGrid>
                <a:gridCol w="1787100">
                  <a:extLst>
                    <a:ext uri="{9D8B030D-6E8A-4147-A177-3AD203B41FA5}">
                      <a16:colId xmlns:a16="http://schemas.microsoft.com/office/drawing/2014/main" val="20000"/>
                    </a:ext>
                  </a:extLst>
                </a:gridCol>
                <a:gridCol w="415125">
                  <a:extLst>
                    <a:ext uri="{9D8B030D-6E8A-4147-A177-3AD203B41FA5}">
                      <a16:colId xmlns:a16="http://schemas.microsoft.com/office/drawing/2014/main" val="20001"/>
                    </a:ext>
                  </a:extLst>
                </a:gridCol>
                <a:gridCol w="361850">
                  <a:extLst>
                    <a:ext uri="{9D8B030D-6E8A-4147-A177-3AD203B41FA5}">
                      <a16:colId xmlns:a16="http://schemas.microsoft.com/office/drawing/2014/main" val="20002"/>
                    </a:ext>
                  </a:extLst>
                </a:gridCol>
                <a:gridCol w="420400">
                  <a:extLst>
                    <a:ext uri="{9D8B030D-6E8A-4147-A177-3AD203B41FA5}">
                      <a16:colId xmlns:a16="http://schemas.microsoft.com/office/drawing/2014/main" val="20003"/>
                    </a:ext>
                  </a:extLst>
                </a:gridCol>
              </a:tblGrid>
              <a:tr h="181950">
                <a:tc>
                  <a:txBody>
                    <a:bodyPr/>
                    <a:lstStyle/>
                    <a:p>
                      <a:pPr marL="0" lvl="0" indent="0" algn="l" rtl="0">
                        <a:lnSpc>
                          <a:spcPct val="115000"/>
                        </a:lnSpc>
                        <a:spcBef>
                          <a:spcPts val="0"/>
                        </a:spcBef>
                        <a:spcAft>
                          <a:spcPts val="0"/>
                        </a:spcAft>
                        <a:buNone/>
                      </a:pPr>
                      <a:r>
                        <a:rPr lang="en" sz="600" dirty="0">
                          <a:solidFill>
                            <a:srgbClr val="434343"/>
                          </a:solidFill>
                          <a:latin typeface="Open Sans"/>
                          <a:ea typeface="Open Sans"/>
                          <a:cs typeface="Open Sans"/>
                          <a:sym typeface="Open Sans"/>
                        </a:rPr>
                        <a:t>Speaking Engagement - January</a:t>
                      </a:r>
                      <a:endParaRPr sz="600" dirty="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 sz="600" dirty="0">
                          <a:solidFill>
                            <a:srgbClr val="999999"/>
                          </a:solidFill>
                          <a:latin typeface="Open Sans"/>
                          <a:ea typeface="Open Sans"/>
                          <a:cs typeface="Open Sans"/>
                          <a:sym typeface="Open Sans"/>
                        </a:rPr>
                        <a:t>By: Apr 4  </a:t>
                      </a:r>
                      <a:r>
                        <a:rPr lang="en" sz="600" dirty="0">
                          <a:solidFill>
                            <a:srgbClr val="CCCCCC"/>
                          </a:solidFill>
                          <a:latin typeface="Open Sans"/>
                          <a:ea typeface="Open Sans"/>
                          <a:cs typeface="Open Sans"/>
                          <a:sym typeface="Open Sans"/>
                        </a:rPr>
                        <a:t>|</a:t>
                      </a:r>
                      <a:r>
                        <a:rPr lang="en" sz="600" dirty="0">
                          <a:solidFill>
                            <a:srgbClr val="999999"/>
                          </a:solidFill>
                          <a:latin typeface="Open Sans"/>
                          <a:ea typeface="Open Sans"/>
                          <a:cs typeface="Open Sans"/>
                          <a:sym typeface="Open Sans"/>
                        </a:rPr>
                        <a:t>  To: </a:t>
                      </a:r>
                      <a:r>
                        <a:rPr lang="en-US" sz="600" dirty="0">
                          <a:solidFill>
                            <a:srgbClr val="999999"/>
                          </a:solidFill>
                          <a:latin typeface="Open Sans"/>
                          <a:ea typeface="Open Sans"/>
                          <a:cs typeface="Open Sans"/>
                          <a:sym typeface="Open Sans"/>
                        </a:rPr>
                        <a:t>NJ</a:t>
                      </a:r>
                      <a:r>
                        <a:rPr lang="en" sz="600" dirty="0">
                          <a:solidFill>
                            <a:srgbClr val="66B2E1"/>
                          </a:solidFill>
                          <a:latin typeface="Roboto Light"/>
                          <a:ea typeface="Roboto Light"/>
                          <a:cs typeface="Roboto Light"/>
                          <a:sym typeface="Roboto Light"/>
                        </a:rPr>
                        <a:t> </a:t>
                      </a:r>
                      <a:r>
                        <a:rPr lang="en" sz="600" dirty="0">
                          <a:solidFill>
                            <a:srgbClr val="999999"/>
                          </a:solidFill>
                          <a:latin typeface="Open Sans"/>
                          <a:ea typeface="Open Sans"/>
                          <a:cs typeface="Open Sans"/>
                          <a:sym typeface="Open Sans"/>
                        </a:rPr>
                        <a:t> </a:t>
                      </a:r>
                      <a:endParaRPr sz="600" dirty="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endParaRPr sz="60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endParaRPr sz="60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tc>
                  <a:txBody>
                    <a:bodyPr/>
                    <a:lstStyle/>
                    <a:p>
                      <a:pPr marL="0" lvl="0" indent="0" algn="ctr" rtl="0">
                        <a:lnSpc>
                          <a:spcPct val="115000"/>
                        </a:lnSpc>
                        <a:spcBef>
                          <a:spcPts val="0"/>
                        </a:spcBef>
                        <a:spcAft>
                          <a:spcPts val="0"/>
                        </a:spcAft>
                        <a:buNone/>
                      </a:pPr>
                      <a:r>
                        <a:rPr lang="en" sz="600">
                          <a:solidFill>
                            <a:srgbClr val="434343"/>
                          </a:solidFill>
                          <a:latin typeface="Open Sans"/>
                          <a:ea typeface="Open Sans"/>
                          <a:cs typeface="Open Sans"/>
                          <a:sym typeface="Open Sans"/>
                        </a:rPr>
                        <a:t>500</a:t>
                      </a:r>
                      <a:endParaRPr sz="600">
                        <a:solidFill>
                          <a:srgbClr val="434343"/>
                        </a:solidFill>
                        <a:latin typeface="Open Sans"/>
                        <a:ea typeface="Open Sans"/>
                        <a:cs typeface="Open Sans"/>
                        <a:sym typeface="Open Sans"/>
                      </a:endParaRPr>
                    </a:p>
                  </a:txBody>
                  <a:tcPr marL="0" marR="0" marT="4570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solidFill>
                      <a:prstDash val="dot"/>
                      <a:round/>
                      <a:headEnd type="none" w="sm" len="sm"/>
                      <a:tailEnd type="none" w="sm" len="sm"/>
                    </a:lnT>
                    <a:lnB w="9525" cap="flat" cmpd="sng">
                      <a:solidFill>
                        <a:srgbClr val="CCCCCC"/>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624" name="Google Shape;624;p62"/>
          <p:cNvGrpSpPr/>
          <p:nvPr/>
        </p:nvGrpSpPr>
        <p:grpSpPr>
          <a:xfrm>
            <a:off x="5460125" y="428775"/>
            <a:ext cx="1894200" cy="325500"/>
            <a:chOff x="4960650" y="395375"/>
            <a:chExt cx="1894200" cy="325500"/>
          </a:xfrm>
        </p:grpSpPr>
        <p:sp>
          <p:nvSpPr>
            <p:cNvPr id="625" name="Google Shape;625;p62"/>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626" name="Google Shape;626;p62"/>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627" name="Google Shape;627;p62"/>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graphicFrame>
        <p:nvGraphicFramePr>
          <p:cNvPr id="628" name="Google Shape;628;p62"/>
          <p:cNvGraphicFramePr/>
          <p:nvPr/>
        </p:nvGraphicFramePr>
        <p:xfrm>
          <a:off x="7281299" y="2781675"/>
          <a:ext cx="1788700" cy="365760"/>
        </p:xfrm>
        <a:graphic>
          <a:graphicData uri="http://schemas.openxmlformats.org/drawingml/2006/table">
            <a:tbl>
              <a:tblPr>
                <a:noFill/>
                <a:tableStyleId>{12D82F2C-EE27-42DE-8B95-63FF8034B39E}</a:tableStyleId>
              </a:tblPr>
              <a:tblGrid>
                <a:gridCol w="894850">
                  <a:extLst>
                    <a:ext uri="{9D8B030D-6E8A-4147-A177-3AD203B41FA5}">
                      <a16:colId xmlns:a16="http://schemas.microsoft.com/office/drawing/2014/main" val="20000"/>
                    </a:ext>
                  </a:extLst>
                </a:gridCol>
                <a:gridCol w="893850">
                  <a:extLst>
                    <a:ext uri="{9D8B030D-6E8A-4147-A177-3AD203B41FA5}">
                      <a16:colId xmlns:a16="http://schemas.microsoft.com/office/drawing/2014/main" val="20001"/>
                    </a:ext>
                  </a:extLst>
                </a:gridCol>
              </a:tblGrid>
              <a:tr h="153000">
                <a:tc>
                  <a:txBody>
                    <a:bodyPr/>
                    <a:lstStyle/>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Candex ID</a:t>
                      </a:r>
                      <a:endParaRPr sz="6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PO #</a:t>
                      </a:r>
                      <a:endParaRPr sz="6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Original Upload</a:t>
                      </a:r>
                      <a:endParaRPr sz="600">
                        <a:solidFill>
                          <a:srgbClr val="434343"/>
                        </a:solidFill>
                        <a:latin typeface="Open Sans"/>
                        <a:ea typeface="Open Sans"/>
                        <a:cs typeface="Open Sans"/>
                        <a:sym typeface="Open Sans"/>
                      </a:endParaRPr>
                    </a:p>
                    <a:p>
                      <a:pPr marL="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Last Update</a:t>
                      </a:r>
                      <a:endParaRPr sz="600">
                        <a:solidFill>
                          <a:srgbClr val="434343"/>
                        </a:solidFill>
                        <a:latin typeface="Open Sans"/>
                        <a:ea typeface="Open Sans"/>
                        <a:cs typeface="Open Sans"/>
                        <a:sym typeface="Open Sans"/>
                      </a:endParaRPr>
                    </a:p>
                  </a:txBody>
                  <a:tcPr marL="91425" marR="0" marT="0" marB="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345435345345</a:t>
                      </a:r>
                      <a:br>
                        <a:rPr lang="en" sz="600">
                          <a:solidFill>
                            <a:srgbClr val="434343"/>
                          </a:solidFill>
                          <a:latin typeface="Open Sans"/>
                          <a:ea typeface="Open Sans"/>
                          <a:cs typeface="Open Sans"/>
                          <a:sym typeface="Open Sans"/>
                        </a:rPr>
                      </a:br>
                      <a:r>
                        <a:rPr lang="en" sz="600">
                          <a:solidFill>
                            <a:srgbClr val="63B3DF"/>
                          </a:solidFill>
                          <a:latin typeface="Open Sans SemiBold"/>
                          <a:ea typeface="Open Sans SemiBold"/>
                          <a:cs typeface="Open Sans SemiBold"/>
                          <a:sym typeface="Open Sans SemiBold"/>
                        </a:rPr>
                        <a:t>CTPO1239045</a:t>
                      </a:r>
                      <a:endParaRPr sz="60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a:solidFill>
                            <a:srgbClr val="434343"/>
                          </a:solidFill>
                          <a:latin typeface="Open Sans"/>
                          <a:ea typeface="Open Sans"/>
                          <a:cs typeface="Open Sans"/>
                          <a:sym typeface="Open Sans"/>
                        </a:rPr>
                        <a:t>Apr 3</a:t>
                      </a:r>
                      <a:endParaRPr sz="60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a:solidFill>
                            <a:srgbClr val="434343"/>
                          </a:solidFill>
                          <a:latin typeface="Open Sans"/>
                          <a:ea typeface="Open Sans"/>
                          <a:cs typeface="Open Sans"/>
                          <a:sym typeface="Open Sans"/>
                        </a:rPr>
                        <a:t>Apr 3</a:t>
                      </a:r>
                      <a:endParaRPr sz="600">
                        <a:solidFill>
                          <a:srgbClr val="434343"/>
                        </a:solidFill>
                        <a:latin typeface="Open Sans"/>
                        <a:ea typeface="Open Sans"/>
                        <a:cs typeface="Open Sans"/>
                        <a:sym typeface="Open Sans"/>
                      </a:endParaRPr>
                    </a:p>
                  </a:txBody>
                  <a:tcPr marL="0" marR="91425" marT="0" marB="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629" name="Google Shape;629;p62"/>
          <p:cNvGraphicFramePr/>
          <p:nvPr/>
        </p:nvGraphicFramePr>
        <p:xfrm>
          <a:off x="7281299" y="4020285"/>
          <a:ext cx="1788200" cy="213340"/>
        </p:xfrm>
        <a:graphic>
          <a:graphicData uri="http://schemas.openxmlformats.org/drawingml/2006/table">
            <a:tbl>
              <a:tblPr>
                <a:noFill/>
                <a:tableStyleId>{12D82F2C-EE27-42DE-8B95-63FF8034B39E}</a:tableStyleId>
              </a:tblPr>
              <a:tblGrid>
                <a:gridCol w="345100">
                  <a:extLst>
                    <a:ext uri="{9D8B030D-6E8A-4147-A177-3AD203B41FA5}">
                      <a16:colId xmlns:a16="http://schemas.microsoft.com/office/drawing/2014/main" val="20000"/>
                    </a:ext>
                  </a:extLst>
                </a:gridCol>
                <a:gridCol w="1443100">
                  <a:extLst>
                    <a:ext uri="{9D8B030D-6E8A-4147-A177-3AD203B41FA5}">
                      <a16:colId xmlns:a16="http://schemas.microsoft.com/office/drawing/2014/main" val="20001"/>
                    </a:ext>
                  </a:extLst>
                </a:gridCol>
              </a:tblGrid>
              <a:tr h="14190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Bill to:</a:t>
                      </a:r>
                      <a:br>
                        <a:rPr lang="en" sz="600" b="1">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Candex Solutions, Inc.</a:t>
                      </a:r>
                      <a:endParaRPr sz="600">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630" name="Google Shape;630;p62"/>
          <p:cNvGraphicFramePr/>
          <p:nvPr/>
        </p:nvGraphicFramePr>
        <p:xfrm>
          <a:off x="7281299" y="4233588"/>
          <a:ext cx="1788200" cy="213340"/>
        </p:xfrm>
        <a:graphic>
          <a:graphicData uri="http://schemas.openxmlformats.org/drawingml/2006/table">
            <a:tbl>
              <a:tblPr>
                <a:noFill/>
                <a:tableStyleId>{12D82F2C-EE27-42DE-8B95-63FF8034B39E}</a:tableStyleId>
              </a:tblPr>
              <a:tblGrid>
                <a:gridCol w="345100">
                  <a:extLst>
                    <a:ext uri="{9D8B030D-6E8A-4147-A177-3AD203B41FA5}">
                      <a16:colId xmlns:a16="http://schemas.microsoft.com/office/drawing/2014/main" val="20000"/>
                    </a:ext>
                  </a:extLst>
                </a:gridCol>
                <a:gridCol w="1443100">
                  <a:extLst>
                    <a:ext uri="{9D8B030D-6E8A-4147-A177-3AD203B41FA5}">
                      <a16:colId xmlns:a16="http://schemas.microsoft.com/office/drawing/2014/main" val="20001"/>
                    </a:ext>
                  </a:extLst>
                </a:gridCol>
              </a:tblGrid>
              <a:tr h="182875">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Pay to:</a:t>
                      </a:r>
                      <a:br>
                        <a:rPr lang="en" sz="500" b="1">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Zack Miller</a:t>
                      </a:r>
                      <a:endParaRPr sz="600">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631" name="Google Shape;631;p62"/>
          <p:cNvGraphicFramePr/>
          <p:nvPr/>
        </p:nvGraphicFramePr>
        <p:xfrm>
          <a:off x="7281299" y="4445167"/>
          <a:ext cx="1787775" cy="425850"/>
        </p:xfrm>
        <a:graphic>
          <a:graphicData uri="http://schemas.openxmlformats.org/drawingml/2006/table">
            <a:tbl>
              <a:tblPr>
                <a:noFill/>
                <a:tableStyleId>{12D82F2C-EE27-42DE-8B95-63FF8034B39E}</a:tableStyleId>
              </a:tblPr>
              <a:tblGrid>
                <a:gridCol w="345625">
                  <a:extLst>
                    <a:ext uri="{9D8B030D-6E8A-4147-A177-3AD203B41FA5}">
                      <a16:colId xmlns:a16="http://schemas.microsoft.com/office/drawing/2014/main" val="20000"/>
                    </a:ext>
                  </a:extLst>
                </a:gridCol>
                <a:gridCol w="1442150">
                  <a:extLst>
                    <a:ext uri="{9D8B030D-6E8A-4147-A177-3AD203B41FA5}">
                      <a16:colId xmlns:a16="http://schemas.microsoft.com/office/drawing/2014/main" val="20001"/>
                    </a:ext>
                  </a:extLst>
                </a:gridCol>
              </a:tblGrid>
              <a:tr h="42585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45700" marB="91425">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r>
                        <a:rPr lang="en" sz="500" b="1" i="1">
                          <a:solidFill>
                            <a:srgbClr val="434343"/>
                          </a:solidFill>
                          <a:latin typeface="Open Sans"/>
                          <a:ea typeface="Open Sans"/>
                          <a:cs typeface="Open Sans"/>
                          <a:sym typeface="Open Sans"/>
                        </a:rPr>
                        <a:t>Ship to:</a:t>
                      </a:r>
                      <a:endParaRPr sz="500" b="1" i="1">
                        <a:solidFill>
                          <a:srgbClr val="434343"/>
                        </a:solidFill>
                        <a:latin typeface="Open Sans"/>
                        <a:ea typeface="Open Sans"/>
                        <a:cs typeface="Open Sans"/>
                        <a:sym typeface="Open Sans"/>
                      </a:endParaRPr>
                    </a:p>
                    <a:p>
                      <a:pPr marL="0" lvl="0" indent="0" algn="l" rtl="0">
                        <a:spcBef>
                          <a:spcPts val="0"/>
                        </a:spcBef>
                        <a:spcAft>
                          <a:spcPts val="0"/>
                        </a:spcAft>
                        <a:buNone/>
                      </a:pPr>
                      <a:r>
                        <a:rPr lang="en" sz="600">
                          <a:solidFill>
                            <a:srgbClr val="434343"/>
                          </a:solidFill>
                          <a:latin typeface="Open Sans"/>
                          <a:ea typeface="Open Sans"/>
                          <a:cs typeface="Open Sans"/>
                          <a:sym typeface="Open Sans"/>
                        </a:rPr>
                        <a:t>United States </a:t>
                      </a:r>
                      <a:endParaRPr sz="600">
                        <a:solidFill>
                          <a:srgbClr val="434343"/>
                        </a:solidFill>
                        <a:latin typeface="Open Sans"/>
                        <a:ea typeface="Open Sans"/>
                        <a:cs typeface="Open Sans"/>
                        <a:sym typeface="Open Sans"/>
                      </a:endParaRPr>
                    </a:p>
                  </a:txBody>
                  <a:tcPr marL="0" marR="91425" marT="45700" marB="91425">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632" name="Google Shape;632;p62"/>
          <p:cNvGraphicFramePr/>
          <p:nvPr/>
        </p:nvGraphicFramePr>
        <p:xfrm>
          <a:off x="7281299" y="2317677"/>
          <a:ext cx="1789650" cy="459720"/>
        </p:xfrm>
        <a:graphic>
          <a:graphicData uri="http://schemas.openxmlformats.org/drawingml/2006/table">
            <a:tbl>
              <a:tblPr>
                <a:noFill/>
                <a:tableStyleId>{12D82F2C-EE27-42DE-8B95-63FF8034B39E}</a:tableStyleId>
              </a:tblPr>
              <a:tblGrid>
                <a:gridCol w="748075">
                  <a:extLst>
                    <a:ext uri="{9D8B030D-6E8A-4147-A177-3AD203B41FA5}">
                      <a16:colId xmlns:a16="http://schemas.microsoft.com/office/drawing/2014/main" val="20000"/>
                    </a:ext>
                  </a:extLst>
                </a:gridCol>
                <a:gridCol w="1041575">
                  <a:extLst>
                    <a:ext uri="{9D8B030D-6E8A-4147-A177-3AD203B41FA5}">
                      <a16:colId xmlns:a16="http://schemas.microsoft.com/office/drawing/2014/main" val="20001"/>
                    </a:ext>
                  </a:extLst>
                </a:gridCol>
              </a:tblGrid>
              <a:tr h="369600">
                <a:tc>
                  <a:txBody>
                    <a:bodyPr/>
                    <a:lstStyle/>
                    <a:p>
                      <a:pPr marL="0" lvl="0" indent="0" algn="l" rtl="0">
                        <a:lnSpc>
                          <a:spcPct val="115000"/>
                        </a:lnSpc>
                        <a:spcBef>
                          <a:spcPts val="0"/>
                        </a:spcBef>
                        <a:spcAft>
                          <a:spcPts val="0"/>
                        </a:spcAft>
                        <a:buClr>
                          <a:srgbClr val="000000"/>
                        </a:buClr>
                        <a:buSzPts val="1100"/>
                        <a:buFont typeface="Arial"/>
                        <a:buNone/>
                      </a:pP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Amount</a:t>
                      </a:r>
                      <a:endParaRPr sz="6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Sales Tax</a:t>
                      </a:r>
                      <a:endParaRPr sz="600">
                        <a:solidFill>
                          <a:srgbClr val="434343"/>
                        </a:solidFill>
                        <a:latin typeface="Open Sans"/>
                        <a:ea typeface="Open Sans"/>
                        <a:cs typeface="Open Sans"/>
                        <a:sym typeface="Open Sans"/>
                      </a:endParaRPr>
                    </a:p>
                    <a:p>
                      <a:pPr marL="142875" lvl="0" indent="0" algn="l" rtl="0">
                        <a:lnSpc>
                          <a:spcPct val="115000"/>
                        </a:lnSpc>
                        <a:spcBef>
                          <a:spcPts val="0"/>
                        </a:spcBef>
                        <a:spcAft>
                          <a:spcPts val="0"/>
                        </a:spcAft>
                        <a:buNone/>
                      </a:pPr>
                      <a:r>
                        <a:rPr lang="en" sz="600">
                          <a:solidFill>
                            <a:srgbClr val="434343"/>
                          </a:solidFill>
                          <a:latin typeface="Open Sans"/>
                          <a:ea typeface="Open Sans"/>
                          <a:cs typeface="Open Sans"/>
                          <a:sym typeface="Open Sans"/>
                        </a:rPr>
                        <a:t>Total Amount</a:t>
                      </a:r>
                      <a:endParaRPr sz="600">
                        <a:solidFill>
                          <a:srgbClr val="434343"/>
                        </a:solidFill>
                        <a:latin typeface="Open Sans"/>
                        <a:ea typeface="Open Sans"/>
                        <a:cs typeface="Open Sans"/>
                        <a:sym typeface="Open Sans"/>
                      </a:endParaRPr>
                    </a:p>
                  </a:txBody>
                  <a:tcPr marL="91425" marR="0" marT="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0" lvl="0" indent="0" algn="r" rtl="0">
                        <a:lnSpc>
                          <a:spcPct val="115000"/>
                        </a:lnSpc>
                        <a:spcBef>
                          <a:spcPts val="0"/>
                        </a:spcBef>
                        <a:spcAft>
                          <a:spcPts val="0"/>
                        </a:spcAft>
                        <a:buNone/>
                      </a:pPr>
                      <a:r>
                        <a:rPr lang="en" sz="600">
                          <a:solidFill>
                            <a:srgbClr val="434343"/>
                          </a:solidFill>
                          <a:latin typeface="Open Sans"/>
                          <a:ea typeface="Open Sans"/>
                          <a:cs typeface="Open Sans"/>
                          <a:sym typeface="Open Sans"/>
                        </a:rPr>
                        <a:t>USD    500.00</a:t>
                      </a:r>
                      <a:endParaRPr sz="600">
                        <a:solidFill>
                          <a:srgbClr val="434343"/>
                        </a:solidFill>
                        <a:latin typeface="Open Sans"/>
                        <a:ea typeface="Open Sans"/>
                        <a:cs typeface="Open Sans"/>
                        <a:sym typeface="Open Sans"/>
                      </a:endParaRPr>
                    </a:p>
                    <a:p>
                      <a:pPr marL="0" lvl="0" indent="0" algn="r" rtl="0">
                        <a:lnSpc>
                          <a:spcPct val="115000"/>
                        </a:lnSpc>
                        <a:spcBef>
                          <a:spcPts val="0"/>
                        </a:spcBef>
                        <a:spcAft>
                          <a:spcPts val="0"/>
                        </a:spcAft>
                        <a:buNone/>
                      </a:pPr>
                      <a:r>
                        <a:rPr lang="en" sz="600">
                          <a:solidFill>
                            <a:srgbClr val="434343"/>
                          </a:solidFill>
                          <a:latin typeface="Open Sans"/>
                          <a:ea typeface="Open Sans"/>
                          <a:cs typeface="Open Sans"/>
                          <a:sym typeface="Open Sans"/>
                        </a:rPr>
                        <a:t>-</a:t>
                      </a:r>
                      <a:endParaRPr sz="600">
                        <a:solidFill>
                          <a:srgbClr val="434343"/>
                        </a:solidFill>
                        <a:latin typeface="Open Sans"/>
                        <a:ea typeface="Open Sans"/>
                        <a:cs typeface="Open Sans"/>
                        <a:sym typeface="Open Sans"/>
                      </a:endParaRPr>
                    </a:p>
                    <a:p>
                      <a:pPr marL="0" lvl="0" indent="0" algn="r" rtl="0">
                        <a:lnSpc>
                          <a:spcPct val="115000"/>
                        </a:lnSpc>
                        <a:spcBef>
                          <a:spcPts val="0"/>
                        </a:spcBef>
                        <a:spcAft>
                          <a:spcPts val="0"/>
                        </a:spcAft>
                        <a:buNone/>
                      </a:pPr>
                      <a:r>
                        <a:rPr lang="en" sz="600">
                          <a:solidFill>
                            <a:srgbClr val="434343"/>
                          </a:solidFill>
                          <a:latin typeface="Open Sans"/>
                          <a:ea typeface="Open Sans"/>
                          <a:cs typeface="Open Sans"/>
                          <a:sym typeface="Open Sans"/>
                        </a:rPr>
                        <a:t>500.00</a:t>
                      </a:r>
                      <a:endParaRPr sz="600">
                        <a:solidFill>
                          <a:srgbClr val="434343"/>
                        </a:solidFill>
                        <a:latin typeface="Open Sans"/>
                        <a:ea typeface="Open Sans"/>
                        <a:cs typeface="Open Sans"/>
                        <a:sym typeface="Open Sans"/>
                      </a:endParaRPr>
                    </a:p>
                  </a:txBody>
                  <a:tcPr marL="0" marR="91425" marT="0"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633" name="Google Shape;633;p62"/>
          <p:cNvGraphicFramePr/>
          <p:nvPr/>
        </p:nvGraphicFramePr>
        <p:xfrm>
          <a:off x="7281299" y="3578000"/>
          <a:ext cx="1788200" cy="405915"/>
        </p:xfrm>
        <a:graphic>
          <a:graphicData uri="http://schemas.openxmlformats.org/drawingml/2006/table">
            <a:tbl>
              <a:tblPr>
                <a:noFill/>
                <a:tableStyleId>{12D82F2C-EE27-42DE-8B95-63FF8034B39E}</a:tableStyleId>
              </a:tblPr>
              <a:tblGrid>
                <a:gridCol w="1053925">
                  <a:extLst>
                    <a:ext uri="{9D8B030D-6E8A-4147-A177-3AD203B41FA5}">
                      <a16:colId xmlns:a16="http://schemas.microsoft.com/office/drawing/2014/main" val="20000"/>
                    </a:ext>
                  </a:extLst>
                </a:gridCol>
                <a:gridCol w="734275">
                  <a:extLst>
                    <a:ext uri="{9D8B030D-6E8A-4147-A177-3AD203B41FA5}">
                      <a16:colId xmlns:a16="http://schemas.microsoft.com/office/drawing/2014/main" val="20001"/>
                    </a:ext>
                  </a:extLst>
                </a:gridCol>
              </a:tblGrid>
              <a:tr h="0">
                <a:tc>
                  <a:txBody>
                    <a:bodyPr/>
                    <a:lstStyle/>
                    <a:p>
                      <a:pPr marL="0" lvl="0" indent="0" algn="l" rtl="0">
                        <a:spcBef>
                          <a:spcPts val="0"/>
                        </a:spcBef>
                        <a:spcAft>
                          <a:spcPts val="300"/>
                        </a:spcAft>
                        <a:buNone/>
                      </a:pPr>
                      <a:r>
                        <a:rPr lang="en" sz="600" i="1" u="sng">
                          <a:solidFill>
                            <a:srgbClr val="666666"/>
                          </a:solidFill>
                          <a:latin typeface="Open Sans"/>
                          <a:ea typeface="Open Sans"/>
                          <a:cs typeface="Open Sans"/>
                          <a:sym typeface="Open Sans"/>
                        </a:rPr>
                        <a:t>Marketing</a:t>
                      </a:r>
                      <a:endParaRPr sz="600" b="1">
                        <a:solidFill>
                          <a:srgbClr val="434343"/>
                        </a:solidFill>
                        <a:latin typeface="Open Sans"/>
                        <a:ea typeface="Open Sans"/>
                        <a:cs typeface="Open Sans"/>
                        <a:sym typeface="Open Sans"/>
                      </a:endParaRPr>
                    </a:p>
                  </a:txBody>
                  <a:tcPr marL="91425" marR="91425" marT="4570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0" marR="91425" marT="45700" marB="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r h="100000">
                <a:tc gridSpan="2">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Speaking Engagement - January</a:t>
                      </a:r>
                      <a:r>
                        <a:rPr lang="en" sz="500">
                          <a:solidFill>
                            <a:srgbClr val="999999"/>
                          </a:solidFill>
                          <a:latin typeface="Open Sans"/>
                          <a:ea typeface="Open Sans"/>
                          <a:cs typeface="Open Sans"/>
                          <a:sym typeface="Open Sans"/>
                        </a:rPr>
                        <a:t>         (Apr 3)</a:t>
                      </a:r>
                      <a:endParaRPr sz="500">
                        <a:solidFill>
                          <a:srgbClr val="999999"/>
                        </a:solidFill>
                        <a:latin typeface="Open Sans"/>
                        <a:ea typeface="Open Sans"/>
                        <a:cs typeface="Open Sans"/>
                        <a:sym typeface="Open Sans"/>
                      </a:endParaRPr>
                    </a:p>
                  </a:txBody>
                  <a:tcPr marL="91425" marR="91425" marT="0" marB="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hMerge="1">
                  <a:txBody>
                    <a:bodyPr/>
                    <a:lstStyle/>
                    <a:p>
                      <a:endParaRPr lang="en-US"/>
                    </a:p>
                  </a:txBody>
                  <a:tcPr/>
                </a:tc>
                <a:extLst>
                  <a:ext uri="{0D108BD9-81ED-4DB2-BD59-A6C34878D82A}">
                    <a16:rowId xmlns:a16="http://schemas.microsoft.com/office/drawing/2014/main" val="10001"/>
                  </a:ext>
                </a:extLst>
              </a:tr>
              <a:tr h="168775">
                <a:tc>
                  <a:txBody>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Service</a:t>
                      </a:r>
                      <a:endParaRPr sz="600" i="1" u="sng">
                        <a:solidFill>
                          <a:srgbClr val="737373"/>
                        </a:solidFill>
                        <a:latin typeface="Open Sans"/>
                        <a:ea typeface="Open Sans"/>
                        <a:cs typeface="Open Sans"/>
                        <a:sym typeface="Open Sans"/>
                      </a:endParaRPr>
                    </a:p>
                  </a:txBody>
                  <a:tcPr marL="91425" marR="91425" marT="0" marB="4570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a:solidFill>
                            <a:srgbClr val="434343"/>
                          </a:solidFill>
                          <a:latin typeface="Open Sans"/>
                          <a:ea typeface="Open Sans"/>
                          <a:cs typeface="Open Sans"/>
                          <a:sym typeface="Open Sans"/>
                        </a:rPr>
                        <a:t>  USD    500.00</a:t>
                      </a:r>
                      <a:endParaRPr sz="600" i="1">
                        <a:solidFill>
                          <a:srgbClr val="434343"/>
                        </a:solidFill>
                        <a:latin typeface="Open Sans"/>
                        <a:ea typeface="Open Sans"/>
                        <a:cs typeface="Open Sans"/>
                        <a:sym typeface="Open Sans"/>
                      </a:endParaRPr>
                    </a:p>
                  </a:txBody>
                  <a:tcPr marL="0" marR="91425" marT="0" marB="4570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2"/>
                  </a:ext>
                </a:extLst>
              </a:tr>
            </a:tbl>
          </a:graphicData>
        </a:graphic>
      </p:graphicFrame>
      <p:grpSp>
        <p:nvGrpSpPr>
          <p:cNvPr id="634" name="Google Shape;634;p62"/>
          <p:cNvGrpSpPr/>
          <p:nvPr/>
        </p:nvGrpSpPr>
        <p:grpSpPr>
          <a:xfrm>
            <a:off x="7925581" y="3637145"/>
            <a:ext cx="73502" cy="77180"/>
            <a:chOff x="4900800" y="4937975"/>
            <a:chExt cx="85200" cy="105900"/>
          </a:xfrm>
        </p:grpSpPr>
        <p:sp>
          <p:nvSpPr>
            <p:cNvPr id="635" name="Google Shape;635;p62"/>
            <p:cNvSpPr/>
            <p:nvPr/>
          </p:nvSpPr>
          <p:spPr>
            <a:xfrm>
              <a:off x="4900800" y="4937975"/>
              <a:ext cx="85200" cy="105900"/>
            </a:xfrm>
            <a:prstGeom prst="roundRect">
              <a:avLst>
                <a:gd name="adj" fmla="val 16667"/>
              </a:avLst>
            </a:prstGeom>
            <a:noFill/>
            <a:ln w="9525" cap="flat" cmpd="sng">
              <a:solidFill>
                <a:srgbClr val="66B2E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6" name="Google Shape;636;p62"/>
            <p:cNvCxnSpPr/>
            <p:nvPr/>
          </p:nvCxnSpPr>
          <p:spPr>
            <a:xfrm>
              <a:off x="4919550" y="4968413"/>
              <a:ext cx="47700" cy="0"/>
            </a:xfrm>
            <a:prstGeom prst="straightConnector1">
              <a:avLst/>
            </a:prstGeom>
            <a:noFill/>
            <a:ln w="9525" cap="flat" cmpd="sng">
              <a:solidFill>
                <a:srgbClr val="66B2E1"/>
              </a:solidFill>
              <a:prstDash val="solid"/>
              <a:round/>
              <a:headEnd type="none" w="med" len="med"/>
              <a:tailEnd type="none" w="med" len="med"/>
            </a:ln>
          </p:spPr>
        </p:cxnSp>
        <p:cxnSp>
          <p:nvCxnSpPr>
            <p:cNvPr id="637" name="Google Shape;637;p62"/>
            <p:cNvCxnSpPr/>
            <p:nvPr/>
          </p:nvCxnSpPr>
          <p:spPr>
            <a:xfrm>
              <a:off x="4919550" y="4990925"/>
              <a:ext cx="47700" cy="0"/>
            </a:xfrm>
            <a:prstGeom prst="straightConnector1">
              <a:avLst/>
            </a:prstGeom>
            <a:noFill/>
            <a:ln w="9525" cap="flat" cmpd="sng">
              <a:solidFill>
                <a:srgbClr val="66B2E1"/>
              </a:solidFill>
              <a:prstDash val="solid"/>
              <a:round/>
              <a:headEnd type="none" w="med" len="med"/>
              <a:tailEnd type="none" w="med" len="med"/>
            </a:ln>
          </p:spPr>
        </p:cxnSp>
        <p:cxnSp>
          <p:nvCxnSpPr>
            <p:cNvPr id="638" name="Google Shape;638;p62"/>
            <p:cNvCxnSpPr/>
            <p:nvPr/>
          </p:nvCxnSpPr>
          <p:spPr>
            <a:xfrm>
              <a:off x="4919550" y="5013438"/>
              <a:ext cx="47700" cy="0"/>
            </a:xfrm>
            <a:prstGeom prst="straightConnector1">
              <a:avLst/>
            </a:prstGeom>
            <a:noFill/>
            <a:ln w="9525" cap="flat" cmpd="sng">
              <a:solidFill>
                <a:srgbClr val="66B2E1"/>
              </a:solidFill>
              <a:prstDash val="solid"/>
              <a:round/>
              <a:headEnd type="none" w="med" len="med"/>
              <a:tailEnd type="none" w="med" len="med"/>
            </a:ln>
          </p:spPr>
        </p:cxnSp>
      </p:grpSp>
      <p:cxnSp>
        <p:nvCxnSpPr>
          <p:cNvPr id="639" name="Google Shape;639;p62"/>
          <p:cNvCxnSpPr/>
          <p:nvPr/>
        </p:nvCxnSpPr>
        <p:spPr>
          <a:xfrm>
            <a:off x="8550055" y="2628391"/>
            <a:ext cx="438600" cy="0"/>
          </a:xfrm>
          <a:prstGeom prst="straightConnector1">
            <a:avLst/>
          </a:prstGeom>
          <a:noFill/>
          <a:ln w="9525" cap="flat" cmpd="sng">
            <a:solidFill>
              <a:srgbClr val="999999"/>
            </a:solidFill>
            <a:prstDash val="solid"/>
            <a:round/>
            <a:headEnd type="none" w="med" len="med"/>
            <a:tailEnd type="none" w="med" len="med"/>
          </a:ln>
        </p:spPr>
      </p:cxnSp>
      <p:graphicFrame>
        <p:nvGraphicFramePr>
          <p:cNvPr id="640" name="Google Shape;640;p62"/>
          <p:cNvGraphicFramePr/>
          <p:nvPr>
            <p:extLst>
              <p:ext uri="{D42A27DB-BD31-4B8C-83A1-F6EECF244321}">
                <p14:modId xmlns:p14="http://schemas.microsoft.com/office/powerpoint/2010/main" val="2538850871"/>
              </p:ext>
            </p:extLst>
          </p:nvPr>
        </p:nvGraphicFramePr>
        <p:xfrm>
          <a:off x="7281299" y="3151662"/>
          <a:ext cx="1788700" cy="411460"/>
        </p:xfrm>
        <a:graphic>
          <a:graphicData uri="http://schemas.openxmlformats.org/drawingml/2006/table">
            <a:tbl>
              <a:tblPr>
                <a:noFill/>
                <a:tableStyleId>{12D82F2C-EE27-42DE-8B95-63FF8034B39E}</a:tableStyleId>
              </a:tblPr>
              <a:tblGrid>
                <a:gridCol w="894850">
                  <a:extLst>
                    <a:ext uri="{9D8B030D-6E8A-4147-A177-3AD203B41FA5}">
                      <a16:colId xmlns:a16="http://schemas.microsoft.com/office/drawing/2014/main" val="20000"/>
                    </a:ext>
                  </a:extLst>
                </a:gridCol>
                <a:gridCol w="893850">
                  <a:extLst>
                    <a:ext uri="{9D8B030D-6E8A-4147-A177-3AD203B41FA5}">
                      <a16:colId xmlns:a16="http://schemas.microsoft.com/office/drawing/2014/main" val="20001"/>
                    </a:ext>
                  </a:extLst>
                </a:gridCol>
              </a:tblGrid>
              <a:tr h="153000">
                <a:tc>
                  <a:txBody>
                    <a:bodyPr/>
                    <a:lstStyle/>
                    <a:p>
                      <a:pPr marL="0" lvl="0" indent="0" algn="l" rtl="0">
                        <a:spcBef>
                          <a:spcPts val="0"/>
                        </a:spcBef>
                        <a:spcAft>
                          <a:spcPts val="0"/>
                        </a:spcAft>
                        <a:buNone/>
                      </a:pPr>
                      <a:r>
                        <a:rPr lang="en" sz="600" dirty="0">
                          <a:solidFill>
                            <a:srgbClr val="434343"/>
                          </a:solidFill>
                          <a:latin typeface="Open Sans"/>
                          <a:ea typeface="Open Sans"/>
                          <a:cs typeface="Open Sans"/>
                          <a:sym typeface="Open Sans"/>
                        </a:rPr>
                        <a:t>Invoice Date</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Payment Terms</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Paid to Candex</a:t>
                      </a:r>
                      <a:endParaRPr sz="6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600" dirty="0">
                          <a:solidFill>
                            <a:srgbClr val="434343"/>
                          </a:solidFill>
                          <a:latin typeface="Open Sans"/>
                          <a:ea typeface="Open Sans"/>
                          <a:cs typeface="Open Sans"/>
                          <a:sym typeface="Open Sans"/>
                        </a:rPr>
                        <a:t>Paid to Supplier</a:t>
                      </a:r>
                      <a:endParaRPr sz="600" dirty="0">
                        <a:solidFill>
                          <a:srgbClr val="434343"/>
                        </a:solidFill>
                        <a:latin typeface="Open Sans"/>
                        <a:ea typeface="Open Sans"/>
                        <a:cs typeface="Open Sans"/>
                        <a:sym typeface="Open Sans"/>
                      </a:endParaRPr>
                    </a:p>
                  </a:txBody>
                  <a:tcPr marL="91425" marR="0" marT="45700" marB="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tc>
                  <a:txBody>
                    <a:bodyPr/>
                    <a:lstStyle/>
                    <a:p>
                      <a:pPr marL="0" lvl="0" indent="0" algn="r" rtl="0">
                        <a:spcBef>
                          <a:spcPts val="0"/>
                        </a:spcBef>
                        <a:spcAft>
                          <a:spcPts val="0"/>
                        </a:spcAft>
                        <a:buNone/>
                      </a:pPr>
                      <a:r>
                        <a:rPr lang="en" sz="600" dirty="0">
                          <a:solidFill>
                            <a:srgbClr val="434343"/>
                          </a:solidFill>
                          <a:latin typeface="Open Sans"/>
                          <a:ea typeface="Open Sans"/>
                          <a:cs typeface="Open Sans"/>
                          <a:sym typeface="Open Sans"/>
                        </a:rPr>
                        <a:t>Apr 5</a:t>
                      </a:r>
                      <a:endParaRPr sz="600" dirty="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dirty="0">
                          <a:solidFill>
                            <a:srgbClr val="63B3DF"/>
                          </a:solidFill>
                          <a:latin typeface="Open Sans SemiBold"/>
                          <a:ea typeface="Open Sans SemiBold"/>
                          <a:cs typeface="Open Sans SemiBold"/>
                          <a:sym typeface="Open Sans SemiBold"/>
                        </a:rPr>
                        <a:t>5 days</a:t>
                      </a:r>
                      <a:endParaRPr sz="600" dirty="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dirty="0">
                          <a:solidFill>
                            <a:srgbClr val="434343"/>
                          </a:solidFill>
                          <a:latin typeface="Open Sans"/>
                          <a:ea typeface="Open Sans"/>
                          <a:cs typeface="Open Sans"/>
                          <a:sym typeface="Open Sans"/>
                        </a:rPr>
                        <a:t>Apr 12</a:t>
                      </a:r>
                      <a:endParaRPr sz="600" dirty="0">
                        <a:solidFill>
                          <a:srgbClr val="434343"/>
                        </a:solidFill>
                        <a:latin typeface="Open Sans"/>
                        <a:ea typeface="Open Sans"/>
                        <a:cs typeface="Open Sans"/>
                        <a:sym typeface="Open Sans"/>
                      </a:endParaRPr>
                    </a:p>
                    <a:p>
                      <a:pPr marL="0" lvl="0" indent="0" algn="r" rtl="0">
                        <a:spcBef>
                          <a:spcPts val="0"/>
                        </a:spcBef>
                        <a:spcAft>
                          <a:spcPts val="0"/>
                        </a:spcAft>
                        <a:buNone/>
                      </a:pPr>
                      <a:r>
                        <a:rPr lang="en" sz="600" dirty="0">
                          <a:solidFill>
                            <a:srgbClr val="434343"/>
                          </a:solidFill>
                          <a:latin typeface="Open Sans"/>
                          <a:ea typeface="Open Sans"/>
                          <a:cs typeface="Open Sans"/>
                          <a:sym typeface="Open Sans"/>
                        </a:rPr>
                        <a:t>Apr 12</a:t>
                      </a:r>
                      <a:endParaRPr sz="600" dirty="0">
                        <a:solidFill>
                          <a:srgbClr val="434343"/>
                        </a:solidFill>
                        <a:latin typeface="Open Sans"/>
                        <a:ea typeface="Open Sans"/>
                        <a:cs typeface="Open Sans"/>
                        <a:sym typeface="Open Sans"/>
                      </a:endParaRPr>
                    </a:p>
                  </a:txBody>
                  <a:tcPr marL="0" marR="91425" marT="45700" marB="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graphicFrame>
        <p:nvGraphicFramePr>
          <p:cNvPr id="641" name="Google Shape;641;p62"/>
          <p:cNvGraphicFramePr/>
          <p:nvPr/>
        </p:nvGraphicFramePr>
        <p:xfrm>
          <a:off x="7280743" y="446603"/>
          <a:ext cx="1788700" cy="263600"/>
        </p:xfrm>
        <a:graphic>
          <a:graphicData uri="http://schemas.openxmlformats.org/drawingml/2006/table">
            <a:tbl>
              <a:tblPr>
                <a:noFill/>
                <a:tableStyleId>{12D82F2C-EE27-42DE-8B95-63FF8034B39E}</a:tableStyleId>
              </a:tblPr>
              <a:tblGrid>
                <a:gridCol w="1454150">
                  <a:extLst>
                    <a:ext uri="{9D8B030D-6E8A-4147-A177-3AD203B41FA5}">
                      <a16:colId xmlns:a16="http://schemas.microsoft.com/office/drawing/2014/main" val="20000"/>
                    </a:ext>
                  </a:extLst>
                </a:gridCol>
                <a:gridCol w="334550">
                  <a:extLst>
                    <a:ext uri="{9D8B030D-6E8A-4147-A177-3AD203B41FA5}">
                      <a16:colId xmlns:a16="http://schemas.microsoft.com/office/drawing/2014/main" val="20001"/>
                    </a:ext>
                  </a:extLst>
                </a:gridCol>
              </a:tblGrid>
              <a:tr h="263600">
                <a:tc>
                  <a:txBody>
                    <a:bodyPr/>
                    <a:lstStyle/>
                    <a:p>
                      <a:pPr marL="142875" lvl="0" indent="0" algn="l" rtl="0">
                        <a:spcBef>
                          <a:spcPts val="0"/>
                        </a:spcBef>
                        <a:spcAft>
                          <a:spcPts val="0"/>
                        </a:spcAft>
                        <a:buNone/>
                      </a:pPr>
                      <a:r>
                        <a:rPr lang="en" sz="600" b="1">
                          <a:solidFill>
                            <a:srgbClr val="434343"/>
                          </a:solidFill>
                          <a:latin typeface="Open Sans"/>
                          <a:ea typeface="Open Sans"/>
                          <a:cs typeface="Open Sans"/>
                          <a:sym typeface="Open Sans"/>
                        </a:rPr>
                        <a:t>Payment Details  ▾</a:t>
                      </a:r>
                      <a:endParaRPr sz="600" b="1">
                        <a:solidFill>
                          <a:srgbClr val="434343"/>
                        </a:solidFill>
                        <a:latin typeface="Open Sans"/>
                        <a:ea typeface="Open Sans"/>
                        <a:cs typeface="Open Sans"/>
                        <a:sym typeface="Open Sans"/>
                      </a:endParaRPr>
                    </a:p>
                  </a:txBody>
                  <a:tcPr marL="91425" marR="0" marT="91425"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tc>
                  <a:txBody>
                    <a:bodyPr/>
                    <a:lstStyle/>
                    <a:p>
                      <a:pPr marL="0" marR="221545" lvl="0" indent="0" algn="r" rtl="0">
                        <a:spcBef>
                          <a:spcPts val="0"/>
                        </a:spcBef>
                        <a:spcAft>
                          <a:spcPts val="0"/>
                        </a:spcAft>
                        <a:buNone/>
                      </a:pPr>
                      <a:endParaRPr sz="600" b="1">
                        <a:solidFill>
                          <a:srgbClr val="63B3DF"/>
                        </a:solidFill>
                        <a:latin typeface="Open Sans"/>
                        <a:ea typeface="Open Sans"/>
                        <a:cs typeface="Open Sans"/>
                        <a:sym typeface="Open Sans"/>
                      </a:endParaRPr>
                    </a:p>
                  </a:txBody>
                  <a:tcPr marL="0" marR="0"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7F8F9"/>
                    </a:solidFill>
                  </a:tcPr>
                </a:tc>
                <a:extLst>
                  <a:ext uri="{0D108BD9-81ED-4DB2-BD59-A6C34878D82A}">
                    <a16:rowId xmlns:a16="http://schemas.microsoft.com/office/drawing/2014/main" val="10000"/>
                  </a:ext>
                </a:extLst>
              </a:tr>
            </a:tbl>
          </a:graphicData>
        </a:graphic>
      </p:graphicFrame>
      <p:sp>
        <p:nvSpPr>
          <p:cNvPr id="642" name="Google Shape;642;p62"/>
          <p:cNvSpPr/>
          <p:nvPr/>
        </p:nvSpPr>
        <p:spPr>
          <a:xfrm>
            <a:off x="7412726" y="1915615"/>
            <a:ext cx="73500" cy="77100"/>
          </a:xfrm>
          <a:prstGeom prst="leftArrow">
            <a:avLst>
              <a:gd name="adj1" fmla="val 50000"/>
              <a:gd name="adj2"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43" name="Google Shape;643;p62"/>
          <p:cNvGraphicFramePr/>
          <p:nvPr/>
        </p:nvGraphicFramePr>
        <p:xfrm>
          <a:off x="7280743" y="714284"/>
          <a:ext cx="1788825" cy="646450"/>
        </p:xfrm>
        <a:graphic>
          <a:graphicData uri="http://schemas.openxmlformats.org/drawingml/2006/table">
            <a:tbl>
              <a:tblPr>
                <a:noFill/>
                <a:tableStyleId>{12D82F2C-EE27-42DE-8B95-63FF8034B39E}</a:tableStyleId>
              </a:tblPr>
              <a:tblGrid>
                <a:gridCol w="345600">
                  <a:extLst>
                    <a:ext uri="{9D8B030D-6E8A-4147-A177-3AD203B41FA5}">
                      <a16:colId xmlns:a16="http://schemas.microsoft.com/office/drawing/2014/main" val="20000"/>
                    </a:ext>
                  </a:extLst>
                </a:gridCol>
                <a:gridCol w="1443225">
                  <a:extLst>
                    <a:ext uri="{9D8B030D-6E8A-4147-A177-3AD203B41FA5}">
                      <a16:colId xmlns:a16="http://schemas.microsoft.com/office/drawing/2014/main" val="20001"/>
                    </a:ext>
                  </a:extLst>
                </a:gridCol>
              </a:tblGrid>
              <a:tr h="646450">
                <a:tc>
                  <a:txBody>
                    <a:bodyPr/>
                    <a:lstStyle/>
                    <a:p>
                      <a:pPr marL="0" lvl="0" indent="0" algn="l" rtl="0">
                        <a:spcBef>
                          <a:spcPts val="0"/>
                        </a:spcBef>
                        <a:spcAft>
                          <a:spcPts val="0"/>
                        </a:spcAft>
                        <a:buNone/>
                      </a:pPr>
                      <a:endParaRPr sz="600" i="1">
                        <a:solidFill>
                          <a:srgbClr val="434343"/>
                        </a:solidFill>
                        <a:latin typeface="Open Sans"/>
                        <a:ea typeface="Open Sans"/>
                        <a:cs typeface="Open Sans"/>
                        <a:sym typeface="Open Sans"/>
                      </a:endParaRPr>
                    </a:p>
                  </a:txBody>
                  <a:tcPr marL="91425" marR="0" marT="0" marB="4570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600">
                        <a:solidFill>
                          <a:srgbClr val="434343"/>
                        </a:solidFill>
                        <a:latin typeface="Open Sans"/>
                        <a:ea typeface="Open Sans"/>
                        <a:cs typeface="Open Sans"/>
                        <a:sym typeface="Open Sans"/>
                      </a:endParaRPr>
                    </a:p>
                  </a:txBody>
                  <a:tcPr marL="0" marR="91425" marT="0" marB="45700">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bl>
          </a:graphicData>
        </a:graphic>
      </p:graphicFrame>
      <p:grpSp>
        <p:nvGrpSpPr>
          <p:cNvPr id="644" name="Google Shape;644;p62"/>
          <p:cNvGrpSpPr/>
          <p:nvPr/>
        </p:nvGrpSpPr>
        <p:grpSpPr>
          <a:xfrm>
            <a:off x="7465577" y="857966"/>
            <a:ext cx="1442588" cy="114000"/>
            <a:chOff x="455475" y="5946559"/>
            <a:chExt cx="1442588" cy="114000"/>
          </a:xfrm>
        </p:grpSpPr>
        <p:cxnSp>
          <p:nvCxnSpPr>
            <p:cNvPr id="645" name="Google Shape;645;p62"/>
            <p:cNvCxnSpPr>
              <a:stCxn id="646" idx="6"/>
              <a:endCxn id="647" idx="2"/>
            </p:cNvCxnSpPr>
            <p:nvPr/>
          </p:nvCxnSpPr>
          <p:spPr>
            <a:xfrm>
              <a:off x="569475" y="6003559"/>
              <a:ext cx="336000" cy="0"/>
            </a:xfrm>
            <a:prstGeom prst="straightConnector1">
              <a:avLst/>
            </a:prstGeom>
            <a:noFill/>
            <a:ln w="38100" cap="flat" cmpd="sng">
              <a:solidFill>
                <a:srgbClr val="6AA84F"/>
              </a:solidFill>
              <a:prstDash val="solid"/>
              <a:round/>
              <a:headEnd type="none" w="med" len="med"/>
              <a:tailEnd type="none" w="med" len="med"/>
            </a:ln>
          </p:spPr>
        </p:cxnSp>
        <p:sp>
          <p:nvSpPr>
            <p:cNvPr id="646" name="Google Shape;646;p62"/>
            <p:cNvSpPr/>
            <p:nvPr/>
          </p:nvSpPr>
          <p:spPr>
            <a:xfrm>
              <a:off x="455475"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2"/>
            <p:cNvSpPr/>
            <p:nvPr/>
          </p:nvSpPr>
          <p:spPr>
            <a:xfrm>
              <a:off x="905500"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2"/>
            <p:cNvSpPr/>
            <p:nvPr/>
          </p:nvSpPr>
          <p:spPr>
            <a:xfrm>
              <a:off x="1318150"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2"/>
            <p:cNvSpPr/>
            <p:nvPr/>
          </p:nvSpPr>
          <p:spPr>
            <a:xfrm>
              <a:off x="1784063" y="5946559"/>
              <a:ext cx="114000" cy="114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0" name="Google Shape;650;p62"/>
            <p:cNvCxnSpPr>
              <a:stCxn id="647" idx="6"/>
              <a:endCxn id="648" idx="2"/>
            </p:cNvCxnSpPr>
            <p:nvPr/>
          </p:nvCxnSpPr>
          <p:spPr>
            <a:xfrm>
              <a:off x="1019500" y="6003559"/>
              <a:ext cx="298800" cy="0"/>
            </a:xfrm>
            <a:prstGeom prst="straightConnector1">
              <a:avLst/>
            </a:prstGeom>
            <a:noFill/>
            <a:ln w="38100" cap="flat" cmpd="sng">
              <a:solidFill>
                <a:srgbClr val="D9D9D9"/>
              </a:solidFill>
              <a:prstDash val="solid"/>
              <a:round/>
              <a:headEnd type="none" w="med" len="med"/>
              <a:tailEnd type="none" w="med" len="med"/>
            </a:ln>
          </p:spPr>
        </p:cxnSp>
        <p:cxnSp>
          <p:nvCxnSpPr>
            <p:cNvPr id="651" name="Google Shape;651;p62"/>
            <p:cNvCxnSpPr>
              <a:stCxn id="648" idx="6"/>
              <a:endCxn id="649" idx="2"/>
            </p:cNvCxnSpPr>
            <p:nvPr/>
          </p:nvCxnSpPr>
          <p:spPr>
            <a:xfrm>
              <a:off x="1432150" y="6003559"/>
              <a:ext cx="351900" cy="0"/>
            </a:xfrm>
            <a:prstGeom prst="straightConnector1">
              <a:avLst/>
            </a:prstGeom>
            <a:noFill/>
            <a:ln w="38100" cap="flat" cmpd="sng">
              <a:solidFill>
                <a:srgbClr val="6AA84F"/>
              </a:solidFill>
              <a:prstDash val="solid"/>
              <a:round/>
              <a:headEnd type="none" w="med" len="med"/>
              <a:tailEnd type="none" w="med" len="med"/>
            </a:ln>
          </p:spPr>
        </p:cxnSp>
        <p:cxnSp>
          <p:nvCxnSpPr>
            <p:cNvPr id="652" name="Google Shape;652;p62"/>
            <p:cNvCxnSpPr>
              <a:stCxn id="648" idx="2"/>
              <a:endCxn id="647" idx="6"/>
            </p:cNvCxnSpPr>
            <p:nvPr/>
          </p:nvCxnSpPr>
          <p:spPr>
            <a:xfrm rot="10800000">
              <a:off x="1019650" y="6003559"/>
              <a:ext cx="298500" cy="0"/>
            </a:xfrm>
            <a:prstGeom prst="straightConnector1">
              <a:avLst/>
            </a:prstGeom>
            <a:noFill/>
            <a:ln w="38100" cap="flat" cmpd="sng">
              <a:solidFill>
                <a:srgbClr val="6AA84F"/>
              </a:solidFill>
              <a:prstDash val="solid"/>
              <a:round/>
              <a:headEnd type="none" w="med" len="med"/>
              <a:tailEnd type="none" w="med" len="med"/>
            </a:ln>
          </p:spPr>
        </p:cxnSp>
      </p:grpSp>
      <p:graphicFrame>
        <p:nvGraphicFramePr>
          <p:cNvPr id="653" name="Google Shape;653;p62"/>
          <p:cNvGraphicFramePr/>
          <p:nvPr>
            <p:extLst>
              <p:ext uri="{D42A27DB-BD31-4B8C-83A1-F6EECF244321}">
                <p14:modId xmlns:p14="http://schemas.microsoft.com/office/powerpoint/2010/main" val="563201057"/>
              </p:ext>
            </p:extLst>
          </p:nvPr>
        </p:nvGraphicFramePr>
        <p:xfrm>
          <a:off x="7280743" y="1011028"/>
          <a:ext cx="1790800" cy="182880"/>
        </p:xfrm>
        <a:graphic>
          <a:graphicData uri="http://schemas.openxmlformats.org/drawingml/2006/table">
            <a:tbl>
              <a:tblPr>
                <a:noFill/>
                <a:tableStyleId>{12D82F2C-EE27-42DE-8B95-63FF8034B39E}</a:tableStyleId>
              </a:tblPr>
              <a:tblGrid>
                <a:gridCol w="447700">
                  <a:extLst>
                    <a:ext uri="{9D8B030D-6E8A-4147-A177-3AD203B41FA5}">
                      <a16:colId xmlns:a16="http://schemas.microsoft.com/office/drawing/2014/main" val="20000"/>
                    </a:ext>
                  </a:extLst>
                </a:gridCol>
                <a:gridCol w="447700">
                  <a:extLst>
                    <a:ext uri="{9D8B030D-6E8A-4147-A177-3AD203B41FA5}">
                      <a16:colId xmlns:a16="http://schemas.microsoft.com/office/drawing/2014/main" val="20001"/>
                    </a:ext>
                  </a:extLst>
                </a:gridCol>
                <a:gridCol w="447700">
                  <a:extLst>
                    <a:ext uri="{9D8B030D-6E8A-4147-A177-3AD203B41FA5}">
                      <a16:colId xmlns:a16="http://schemas.microsoft.com/office/drawing/2014/main" val="20002"/>
                    </a:ext>
                  </a:extLst>
                </a:gridCol>
                <a:gridCol w="447700">
                  <a:extLst>
                    <a:ext uri="{9D8B030D-6E8A-4147-A177-3AD203B41FA5}">
                      <a16:colId xmlns:a16="http://schemas.microsoft.com/office/drawing/2014/main" val="20003"/>
                    </a:ext>
                  </a:extLst>
                </a:gridCol>
              </a:tblGrid>
              <a:tr h="182875">
                <a:tc>
                  <a:txBody>
                    <a:bodyPr/>
                    <a:lstStyle/>
                    <a:p>
                      <a:pPr marL="0" lvl="0" indent="0" algn="ctr" rtl="0">
                        <a:spcBef>
                          <a:spcPts val="0"/>
                        </a:spcBef>
                        <a:spcAft>
                          <a:spcPts val="0"/>
                        </a:spcAft>
                        <a:buNone/>
                      </a:pPr>
                      <a:r>
                        <a:rPr lang="en" sz="600" dirty="0">
                          <a:solidFill>
                            <a:srgbClr val="434343"/>
                          </a:solidFill>
                          <a:latin typeface="Open Sans"/>
                          <a:ea typeface="Open Sans"/>
                          <a:cs typeface="Open Sans"/>
                          <a:sym typeface="Open Sans"/>
                        </a:rPr>
                        <a:t>Supplier Verified</a:t>
                      </a:r>
                      <a:endParaRPr sz="600" dirty="0">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600">
                          <a:solidFill>
                            <a:srgbClr val="434343"/>
                          </a:solidFill>
                          <a:latin typeface="Open Sans"/>
                          <a:ea typeface="Open Sans"/>
                          <a:cs typeface="Open Sans"/>
                          <a:sym typeface="Open Sans"/>
                        </a:rPr>
                        <a:t>Candex Invoice</a:t>
                      </a:r>
                      <a:endParaRPr sz="600">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600" dirty="0">
                          <a:solidFill>
                            <a:srgbClr val="434343"/>
                          </a:solidFill>
                          <a:latin typeface="Open Sans"/>
                          <a:ea typeface="Open Sans"/>
                          <a:cs typeface="Open Sans"/>
                          <a:sym typeface="Open Sans"/>
                        </a:rPr>
                        <a:t>Paid by Rutgers</a:t>
                      </a:r>
                      <a:endParaRPr sz="600" dirty="0">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ctr" rtl="0">
                        <a:spcBef>
                          <a:spcPts val="0"/>
                        </a:spcBef>
                        <a:spcAft>
                          <a:spcPts val="0"/>
                        </a:spcAft>
                        <a:buNone/>
                      </a:pPr>
                      <a:r>
                        <a:rPr lang="en" sz="600" dirty="0">
                          <a:solidFill>
                            <a:srgbClr val="434343"/>
                          </a:solidFill>
                          <a:latin typeface="Open Sans"/>
                          <a:ea typeface="Open Sans"/>
                          <a:cs typeface="Open Sans"/>
                          <a:sym typeface="Open Sans"/>
                        </a:rPr>
                        <a:t>Paid to Supplier</a:t>
                      </a:r>
                      <a:endParaRPr sz="600" dirty="0">
                        <a:solidFill>
                          <a:srgbClr val="434343"/>
                        </a:solidFill>
                        <a:latin typeface="Open Sans"/>
                        <a:ea typeface="Open Sans"/>
                        <a:cs typeface="Open Sans"/>
                        <a:sym typeface="Open Sans"/>
                      </a:endParaRPr>
                    </a:p>
                  </a:txBody>
                  <a:tcPr marL="0" marR="0" marT="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654" name="Google Shape;654;p62"/>
          <p:cNvGraphicFramePr/>
          <p:nvPr/>
        </p:nvGraphicFramePr>
        <p:xfrm>
          <a:off x="7280743" y="1360250"/>
          <a:ext cx="1788700" cy="480965"/>
        </p:xfrm>
        <a:graphic>
          <a:graphicData uri="http://schemas.openxmlformats.org/drawingml/2006/table">
            <a:tbl>
              <a:tblPr>
                <a:noFill/>
                <a:tableStyleId>{12D82F2C-EE27-42DE-8B95-63FF8034B39E}</a:tableStyleId>
              </a:tblPr>
              <a:tblGrid>
                <a:gridCol w="351675">
                  <a:extLst>
                    <a:ext uri="{9D8B030D-6E8A-4147-A177-3AD203B41FA5}">
                      <a16:colId xmlns:a16="http://schemas.microsoft.com/office/drawing/2014/main" val="20000"/>
                    </a:ext>
                  </a:extLst>
                </a:gridCol>
                <a:gridCol w="1437025">
                  <a:extLst>
                    <a:ext uri="{9D8B030D-6E8A-4147-A177-3AD203B41FA5}">
                      <a16:colId xmlns:a16="http://schemas.microsoft.com/office/drawing/2014/main" val="20001"/>
                    </a:ext>
                  </a:extLst>
                </a:gridCol>
              </a:tblGrid>
              <a:tr h="100000">
                <a:tc gridSpan="2">
                  <a:txBody>
                    <a:bodyPr/>
                    <a:lstStyle/>
                    <a:p>
                      <a:pPr marL="0" lvl="0" indent="0" algn="l" rtl="0">
                        <a:lnSpc>
                          <a:spcPct val="50000"/>
                        </a:lnSpc>
                        <a:spcBef>
                          <a:spcPts val="0"/>
                        </a:spcBef>
                        <a:spcAft>
                          <a:spcPts val="0"/>
                        </a:spcAft>
                        <a:buNone/>
                      </a:pPr>
                      <a:r>
                        <a:rPr lang="en" sz="600" i="1">
                          <a:solidFill>
                            <a:srgbClr val="434343"/>
                          </a:solidFill>
                          <a:latin typeface="Open Sans"/>
                          <a:ea typeface="Open Sans"/>
                          <a:cs typeface="Open Sans"/>
                          <a:sym typeface="Open Sans"/>
                        </a:rPr>
                        <a:t>Seller:</a:t>
                      </a:r>
                      <a:endParaRPr sz="500">
                        <a:solidFill>
                          <a:srgbClr val="66B2E1"/>
                        </a:solidFill>
                        <a:latin typeface="Open Sans SemiBold"/>
                        <a:ea typeface="Open Sans SemiBold"/>
                        <a:cs typeface="Open Sans SemiBold"/>
                        <a:sym typeface="Open Sans SemiBold"/>
                      </a:endParaRPr>
                    </a:p>
                  </a:txBody>
                  <a:tcPr marL="91425" marR="0" marT="0" marB="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0"/>
                  </a:ext>
                </a:extLst>
              </a:tr>
              <a:tr h="184800">
                <a:tc>
                  <a:txBody>
                    <a:bodyPr/>
                    <a:lstStyle/>
                    <a:p>
                      <a:pPr marL="0" lvl="0" indent="0" algn="l" rtl="0">
                        <a:spcBef>
                          <a:spcPts val="0"/>
                        </a:spcBef>
                        <a:spcAft>
                          <a:spcPts val="0"/>
                        </a:spcAft>
                        <a:buClr>
                          <a:srgbClr val="4285F4"/>
                        </a:buClr>
                        <a:buSzPts val="1100"/>
                        <a:buFont typeface="Arial"/>
                        <a:buNone/>
                      </a:pPr>
                      <a:endParaRPr sz="500">
                        <a:solidFill>
                          <a:srgbClr val="66B2E1"/>
                        </a:solidFill>
                        <a:latin typeface="Open Sans SemiBold"/>
                        <a:ea typeface="Open Sans SemiBold"/>
                        <a:cs typeface="Open Sans SemiBold"/>
                        <a:sym typeface="Open Sans SemiBold"/>
                      </a:endParaRPr>
                    </a:p>
                  </a:txBody>
                  <a:tcPr marL="91425" marR="0" marT="4570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Zack Miller</a:t>
                      </a:r>
                      <a:r>
                        <a:rPr lang="en" sz="600">
                          <a:solidFill>
                            <a:srgbClr val="434343"/>
                          </a:solidFill>
                          <a:latin typeface="Open Sans"/>
                          <a:ea typeface="Open Sans"/>
                          <a:cs typeface="Open Sans"/>
                          <a:sym typeface="Open Sans"/>
                        </a:rPr>
                        <a:t> </a:t>
                      </a:r>
                      <a:r>
                        <a:rPr lang="en" sz="600" b="1">
                          <a:solidFill>
                            <a:srgbClr val="434343"/>
                          </a:solidFill>
                          <a:latin typeface="Open Sans"/>
                          <a:ea typeface="Open Sans"/>
                          <a:cs typeface="Open Sans"/>
                          <a:sym typeface="Open Sans"/>
                        </a:rPr>
                        <a:t>▾</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434343"/>
                          </a:solidFill>
                          <a:latin typeface="Open Sans Medium"/>
                          <a:ea typeface="Open Sans Medium"/>
                          <a:cs typeface="Open Sans Medium"/>
                          <a:sym typeface="Open Sans Medium"/>
                        </a:rPr>
                        <a:t>By zack Miller</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endParaRPr sz="500">
                        <a:solidFill>
                          <a:srgbClr val="66B2E1"/>
                        </a:solidFill>
                        <a:latin typeface="Open Sans SemiBold"/>
                        <a:ea typeface="Open Sans SemiBold"/>
                        <a:cs typeface="Open Sans SemiBold"/>
                        <a:sym typeface="Open Sans SemiBold"/>
                      </a:endParaRPr>
                    </a:p>
                  </a:txBody>
                  <a:tcPr marL="0" marR="91425" marT="45700"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graphicFrame>
        <p:nvGraphicFramePr>
          <p:cNvPr id="655" name="Google Shape;655;p62"/>
          <p:cNvGraphicFramePr/>
          <p:nvPr/>
        </p:nvGraphicFramePr>
        <p:xfrm>
          <a:off x="7280743" y="1841435"/>
          <a:ext cx="1788700" cy="480965"/>
        </p:xfrm>
        <a:graphic>
          <a:graphicData uri="http://schemas.openxmlformats.org/drawingml/2006/table">
            <a:tbl>
              <a:tblPr>
                <a:noFill/>
                <a:tableStyleId>{12D82F2C-EE27-42DE-8B95-63FF8034B39E}</a:tableStyleId>
              </a:tblPr>
              <a:tblGrid>
                <a:gridCol w="351675">
                  <a:extLst>
                    <a:ext uri="{9D8B030D-6E8A-4147-A177-3AD203B41FA5}">
                      <a16:colId xmlns:a16="http://schemas.microsoft.com/office/drawing/2014/main" val="20000"/>
                    </a:ext>
                  </a:extLst>
                </a:gridCol>
                <a:gridCol w="1437025">
                  <a:extLst>
                    <a:ext uri="{9D8B030D-6E8A-4147-A177-3AD203B41FA5}">
                      <a16:colId xmlns:a16="http://schemas.microsoft.com/office/drawing/2014/main" val="20001"/>
                    </a:ext>
                  </a:extLst>
                </a:gridCol>
              </a:tblGrid>
              <a:tr h="100000">
                <a:tc gridSpan="2">
                  <a:txBody>
                    <a:bodyPr/>
                    <a:lstStyle/>
                    <a:p>
                      <a:pPr marL="0" lvl="0" indent="0" algn="l" rtl="0">
                        <a:lnSpc>
                          <a:spcPct val="50000"/>
                        </a:lnSpc>
                        <a:spcBef>
                          <a:spcPts val="0"/>
                        </a:spcBef>
                        <a:spcAft>
                          <a:spcPts val="0"/>
                        </a:spcAft>
                        <a:buNone/>
                      </a:pPr>
                      <a:r>
                        <a:rPr lang="en" sz="600" i="1">
                          <a:solidFill>
                            <a:srgbClr val="434343"/>
                          </a:solidFill>
                          <a:latin typeface="Open Sans"/>
                          <a:ea typeface="Open Sans"/>
                          <a:cs typeface="Open Sans"/>
                          <a:sym typeface="Open Sans"/>
                        </a:rPr>
                        <a:t>Buyer:</a:t>
                      </a:r>
                      <a:endParaRPr sz="500">
                        <a:solidFill>
                          <a:srgbClr val="66B2E1"/>
                        </a:solidFill>
                        <a:latin typeface="Open Sans SemiBold"/>
                        <a:ea typeface="Open Sans SemiBold"/>
                        <a:cs typeface="Open Sans SemiBold"/>
                        <a:sym typeface="Open Sans SemiBold"/>
                      </a:endParaRPr>
                    </a:p>
                  </a:txBody>
                  <a:tcPr marL="91425" marR="0" marT="0" marB="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F3F3F3"/>
                    </a:solidFill>
                  </a:tcPr>
                </a:tc>
                <a:tc hMerge="1">
                  <a:txBody>
                    <a:bodyPr/>
                    <a:lstStyle/>
                    <a:p>
                      <a:endParaRPr lang="en-US"/>
                    </a:p>
                  </a:txBody>
                  <a:tcPr/>
                </a:tc>
                <a:extLst>
                  <a:ext uri="{0D108BD9-81ED-4DB2-BD59-A6C34878D82A}">
                    <a16:rowId xmlns:a16="http://schemas.microsoft.com/office/drawing/2014/main" val="10000"/>
                  </a:ext>
                </a:extLst>
              </a:tr>
              <a:tr h="184800">
                <a:tc>
                  <a:txBody>
                    <a:bodyPr/>
                    <a:lstStyle/>
                    <a:p>
                      <a:pPr marL="0" lvl="0" indent="0" algn="l" rtl="0">
                        <a:spcBef>
                          <a:spcPts val="0"/>
                        </a:spcBef>
                        <a:spcAft>
                          <a:spcPts val="0"/>
                        </a:spcAft>
                        <a:buClr>
                          <a:srgbClr val="4285F4"/>
                        </a:buClr>
                        <a:buSzPts val="1100"/>
                        <a:buFont typeface="Arial"/>
                        <a:buNone/>
                      </a:pPr>
                      <a:endParaRPr sz="500">
                        <a:solidFill>
                          <a:srgbClr val="66B2E1"/>
                        </a:solidFill>
                        <a:latin typeface="Open Sans SemiBold"/>
                        <a:ea typeface="Open Sans SemiBold"/>
                        <a:cs typeface="Open Sans SemiBold"/>
                        <a:sym typeface="Open Sans SemiBold"/>
                      </a:endParaRPr>
                    </a:p>
                  </a:txBody>
                  <a:tcPr marL="91425" marR="0" marT="45700" marB="45700">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r>
                        <a:rPr lang="en" sz="600" b="1">
                          <a:solidFill>
                            <a:srgbClr val="434343"/>
                          </a:solidFill>
                          <a:latin typeface="Open Sans"/>
                          <a:ea typeface="Open Sans"/>
                          <a:cs typeface="Open Sans"/>
                          <a:sym typeface="Open Sans"/>
                        </a:rPr>
                        <a:t>Rutgers</a:t>
                      </a:r>
                      <a:r>
                        <a:rPr lang="en" sz="600">
                          <a:solidFill>
                            <a:srgbClr val="434343"/>
                          </a:solidFill>
                          <a:latin typeface="Open Sans"/>
                          <a:ea typeface="Open Sans"/>
                          <a:cs typeface="Open Sans"/>
                          <a:sym typeface="Open Sans"/>
                        </a:rPr>
                        <a:t> </a:t>
                      </a:r>
                      <a:r>
                        <a:rPr lang="en" sz="600" b="1">
                          <a:solidFill>
                            <a:srgbClr val="434343"/>
                          </a:solidFill>
                          <a:latin typeface="Open Sans"/>
                          <a:ea typeface="Open Sans"/>
                          <a:cs typeface="Open Sans"/>
                          <a:sym typeface="Open Sans"/>
                        </a:rPr>
                        <a:t>▾</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434343"/>
                          </a:solidFill>
                          <a:latin typeface="Open Sans Medium"/>
                          <a:ea typeface="Open Sans Medium"/>
                          <a:cs typeface="Open Sans Medium"/>
                          <a:sym typeface="Open Sans Medium"/>
                        </a:rPr>
                        <a:t>By Candex</a:t>
                      </a:r>
                      <a:endParaRPr sz="600" b="1">
                        <a:solidFill>
                          <a:srgbClr val="434343"/>
                        </a:solidFill>
                        <a:latin typeface="Open Sans"/>
                        <a:ea typeface="Open Sans"/>
                        <a:cs typeface="Open Sans"/>
                        <a:sym typeface="Open Sans"/>
                      </a:endParaRPr>
                    </a:p>
                    <a:p>
                      <a:pPr marL="0" lvl="0" indent="0" algn="l" rtl="0">
                        <a:spcBef>
                          <a:spcPts val="0"/>
                        </a:spcBef>
                        <a:spcAft>
                          <a:spcPts val="0"/>
                        </a:spcAft>
                        <a:buNone/>
                      </a:pPr>
                      <a:r>
                        <a:rPr lang="en" sz="500">
                          <a:solidFill>
                            <a:srgbClr val="66B2E1"/>
                          </a:solidFill>
                          <a:latin typeface="Open Sans SemiBold"/>
                          <a:ea typeface="Open Sans SemiBold"/>
                          <a:cs typeface="Open Sans SemiBold"/>
                          <a:sym typeface="Open Sans SemiBold"/>
                        </a:rPr>
                        <a:t>#US74389010</a:t>
                      </a:r>
                      <a:endParaRPr sz="500">
                        <a:solidFill>
                          <a:srgbClr val="66B2E1"/>
                        </a:solidFill>
                        <a:latin typeface="Open Sans SemiBold"/>
                        <a:ea typeface="Open Sans SemiBold"/>
                        <a:cs typeface="Open Sans SemiBold"/>
                        <a:sym typeface="Open Sans SemiBold"/>
                      </a:endParaRPr>
                    </a:p>
                  </a:txBody>
                  <a:tcPr marL="0" marR="91425" marT="45700" marB="91425">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
        <p:nvSpPr>
          <p:cNvPr id="656" name="Google Shape;656;p62"/>
          <p:cNvSpPr/>
          <p:nvPr/>
        </p:nvSpPr>
        <p:spPr>
          <a:xfrm>
            <a:off x="7376354" y="1509657"/>
            <a:ext cx="190500" cy="190500"/>
          </a:xfrm>
          <a:prstGeom prst="roundRect">
            <a:avLst>
              <a:gd name="adj" fmla="val 17591"/>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Open Sans SemiBold"/>
                <a:ea typeface="Open Sans SemiBold"/>
                <a:cs typeface="Open Sans SemiBold"/>
                <a:sym typeface="Open Sans SemiBold"/>
              </a:rPr>
              <a:t>✓</a:t>
            </a:r>
            <a:endParaRPr sz="800">
              <a:solidFill>
                <a:srgbClr val="FFFFFF"/>
              </a:solidFill>
              <a:latin typeface="Open Sans SemiBold"/>
              <a:ea typeface="Open Sans SemiBold"/>
              <a:cs typeface="Open Sans SemiBold"/>
              <a:sym typeface="Open Sans SemiBold"/>
            </a:endParaRPr>
          </a:p>
        </p:txBody>
      </p:sp>
      <p:sp>
        <p:nvSpPr>
          <p:cNvPr id="657" name="Google Shape;657;p62"/>
          <p:cNvSpPr/>
          <p:nvPr/>
        </p:nvSpPr>
        <p:spPr>
          <a:xfrm>
            <a:off x="7376354" y="1991816"/>
            <a:ext cx="190500" cy="190500"/>
          </a:xfrm>
          <a:prstGeom prst="roundRect">
            <a:avLst>
              <a:gd name="adj" fmla="val 17591"/>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chemeClr val="lt1"/>
                </a:solidFill>
                <a:latin typeface="Open Sans SemiBold"/>
                <a:ea typeface="Open Sans SemiBold"/>
                <a:cs typeface="Open Sans SemiBold"/>
                <a:sym typeface="Open Sans SemiBold"/>
              </a:rPr>
              <a:t>✓</a:t>
            </a:r>
            <a:endParaRPr sz="800">
              <a:solidFill>
                <a:srgbClr val="FFFFFF"/>
              </a:solidFill>
              <a:latin typeface="Open Sans SemiBold"/>
              <a:ea typeface="Open Sans SemiBold"/>
              <a:cs typeface="Open Sans SemiBold"/>
              <a:sym typeface="Open Sans SemiBold"/>
            </a:endParaRPr>
          </a:p>
        </p:txBody>
      </p:sp>
      <p:sp>
        <p:nvSpPr>
          <p:cNvPr id="658" name="Google Shape;658;p62"/>
          <p:cNvSpPr/>
          <p:nvPr/>
        </p:nvSpPr>
        <p:spPr>
          <a:xfrm>
            <a:off x="7390433" y="540421"/>
            <a:ext cx="73500" cy="77100"/>
          </a:xfrm>
          <a:prstGeom prst="leftArrow">
            <a:avLst>
              <a:gd name="adj1" fmla="val 50000"/>
              <a:gd name="adj2"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62"/>
          <p:cNvSpPr/>
          <p:nvPr/>
        </p:nvSpPr>
        <p:spPr>
          <a:xfrm rot="2700000">
            <a:off x="8943785" y="543368"/>
            <a:ext cx="85277" cy="85277"/>
          </a:xfrm>
          <a:prstGeom prst="ellipse">
            <a:avLst/>
          </a:prstGeom>
          <a:solidFill>
            <a:srgbClr val="43434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rgbClr val="FFFFFF"/>
                </a:solidFill>
                <a:latin typeface="Open Sans"/>
                <a:ea typeface="Open Sans"/>
                <a:cs typeface="Open Sans"/>
                <a:sym typeface="Open Sans"/>
              </a:rPr>
              <a:t>+</a:t>
            </a:r>
            <a:endParaRPr sz="800">
              <a:solidFill>
                <a:srgbClr val="FFFFFF"/>
              </a:solidFill>
              <a:latin typeface="Open Sans"/>
              <a:ea typeface="Open Sans"/>
              <a:cs typeface="Open Sans"/>
              <a:sym typeface="Open Sans"/>
            </a:endParaRPr>
          </a:p>
        </p:txBody>
      </p:sp>
      <p:pic>
        <p:nvPicPr>
          <p:cNvPr id="660" name="Google Shape;660;p62"/>
          <p:cNvPicPr preferRelativeResize="0"/>
          <p:nvPr/>
        </p:nvPicPr>
        <p:blipFill rotWithShape="1">
          <a:blip r:embed="rId13">
            <a:alphaModFix/>
          </a:blip>
          <a:srcRect t="22310" b="22315"/>
          <a:stretch/>
        </p:blipFill>
        <p:spPr>
          <a:xfrm>
            <a:off x="7380158" y="4080643"/>
            <a:ext cx="162000" cy="108000"/>
          </a:xfrm>
          <a:prstGeom prst="rect">
            <a:avLst/>
          </a:prstGeom>
          <a:noFill/>
          <a:ln w="9525" cap="flat" cmpd="sng">
            <a:solidFill>
              <a:srgbClr val="B3C1D6"/>
            </a:solidFill>
            <a:prstDash val="solid"/>
            <a:round/>
            <a:headEnd type="none" w="sm" len="sm"/>
            <a:tailEnd type="none" w="sm" len="sm"/>
          </a:ln>
        </p:spPr>
      </p:pic>
      <p:pic>
        <p:nvPicPr>
          <p:cNvPr id="661" name="Google Shape;661;p62"/>
          <p:cNvPicPr preferRelativeResize="0"/>
          <p:nvPr/>
        </p:nvPicPr>
        <p:blipFill rotWithShape="1">
          <a:blip r:embed="rId13">
            <a:alphaModFix/>
          </a:blip>
          <a:srcRect t="22310" b="22315"/>
          <a:stretch/>
        </p:blipFill>
        <p:spPr>
          <a:xfrm>
            <a:off x="7380158" y="4292215"/>
            <a:ext cx="162000" cy="108000"/>
          </a:xfrm>
          <a:prstGeom prst="rect">
            <a:avLst/>
          </a:prstGeom>
          <a:noFill/>
          <a:ln w="9525" cap="flat" cmpd="sng">
            <a:solidFill>
              <a:srgbClr val="B3C1D6"/>
            </a:solidFill>
            <a:prstDash val="solid"/>
            <a:round/>
            <a:headEnd type="none" w="sm" len="sm"/>
            <a:tailEnd type="none" w="sm" len="sm"/>
          </a:ln>
        </p:spPr>
      </p:pic>
      <p:pic>
        <p:nvPicPr>
          <p:cNvPr id="662" name="Google Shape;662;p62"/>
          <p:cNvPicPr preferRelativeResize="0"/>
          <p:nvPr/>
        </p:nvPicPr>
        <p:blipFill rotWithShape="1">
          <a:blip r:embed="rId13">
            <a:alphaModFix/>
          </a:blip>
          <a:srcRect t="22310" b="22315"/>
          <a:stretch/>
        </p:blipFill>
        <p:spPr>
          <a:xfrm>
            <a:off x="7380158" y="4509456"/>
            <a:ext cx="162000" cy="108000"/>
          </a:xfrm>
          <a:prstGeom prst="rect">
            <a:avLst/>
          </a:prstGeom>
          <a:noFill/>
          <a:ln w="9525" cap="flat" cmpd="sng">
            <a:solidFill>
              <a:srgbClr val="B3C1D6"/>
            </a:solidFill>
            <a:prstDash val="solid"/>
            <a:round/>
            <a:headEnd type="none" w="sm" len="sm"/>
            <a:tailEnd type="none" w="sm" len="sm"/>
          </a:ln>
        </p:spPr>
      </p:pic>
      <p:grpSp>
        <p:nvGrpSpPr>
          <p:cNvPr id="663" name="Google Shape;663;p62"/>
          <p:cNvGrpSpPr/>
          <p:nvPr/>
        </p:nvGrpSpPr>
        <p:grpSpPr>
          <a:xfrm>
            <a:off x="3965577" y="1412592"/>
            <a:ext cx="3199200" cy="170100"/>
            <a:chOff x="3965577" y="1564992"/>
            <a:chExt cx="3199200" cy="170100"/>
          </a:xfrm>
        </p:grpSpPr>
        <p:cxnSp>
          <p:nvCxnSpPr>
            <p:cNvPr id="664" name="Google Shape;664;p62"/>
            <p:cNvCxnSpPr/>
            <p:nvPr/>
          </p:nvCxnSpPr>
          <p:spPr>
            <a:xfrm>
              <a:off x="3965577" y="1650042"/>
              <a:ext cx="3199200" cy="0"/>
            </a:xfrm>
            <a:prstGeom prst="straightConnector1">
              <a:avLst/>
            </a:prstGeom>
            <a:noFill/>
            <a:ln w="9525" cap="flat" cmpd="sng">
              <a:solidFill>
                <a:srgbClr val="D9D9D9"/>
              </a:solidFill>
              <a:prstDash val="solid"/>
              <a:round/>
              <a:headEnd type="none" w="med" len="med"/>
              <a:tailEnd type="none" w="med" len="med"/>
            </a:ln>
          </p:spPr>
        </p:cxnSp>
        <p:sp>
          <p:nvSpPr>
            <p:cNvPr id="665" name="Google Shape;665;p62"/>
            <p:cNvSpPr/>
            <p:nvPr/>
          </p:nvSpPr>
          <p:spPr>
            <a:xfrm>
              <a:off x="5294452" y="1564992"/>
              <a:ext cx="541200" cy="170100"/>
            </a:xfrm>
            <a:prstGeom prst="roundRect">
              <a:avLst>
                <a:gd name="adj" fmla="val 17395"/>
              </a:avLst>
            </a:prstGeom>
            <a:solidFill>
              <a:srgbClr val="F7F8F9"/>
            </a:solidFill>
            <a:ln>
              <a:noFill/>
            </a:ln>
          </p:spPr>
          <p:txBody>
            <a:bodyPr spcFirstLastPara="1" wrap="square" lIns="45700" tIns="91425" rIns="45700" bIns="91425" anchor="ctr" anchorCtr="0">
              <a:noAutofit/>
            </a:bodyPr>
            <a:lstStyle/>
            <a:p>
              <a:pPr marL="0" lvl="0" indent="0" algn="ctr" rtl="0">
                <a:spcBef>
                  <a:spcPts val="0"/>
                </a:spcBef>
                <a:spcAft>
                  <a:spcPts val="0"/>
                </a:spcAft>
                <a:buNone/>
              </a:pPr>
              <a:r>
                <a:rPr lang="en" sz="550" b="1">
                  <a:solidFill>
                    <a:srgbClr val="434343"/>
                  </a:solidFill>
                  <a:latin typeface="Open Sans"/>
                  <a:ea typeface="Open Sans"/>
                  <a:cs typeface="Open Sans"/>
                  <a:sym typeface="Open Sans"/>
                </a:rPr>
                <a:t>April 3, 2024</a:t>
              </a:r>
              <a:endParaRPr sz="550" b="1">
                <a:solidFill>
                  <a:srgbClr val="434343"/>
                </a:solidFill>
                <a:latin typeface="Open Sans"/>
                <a:ea typeface="Open Sans"/>
                <a:cs typeface="Open Sans"/>
                <a:sym typeface="Open Sans"/>
              </a:endParaRPr>
            </a:p>
          </p:txBody>
        </p:sp>
      </p:grpSp>
      <p:graphicFrame>
        <p:nvGraphicFramePr>
          <p:cNvPr id="666" name="Google Shape;666;p62"/>
          <p:cNvGraphicFramePr/>
          <p:nvPr>
            <p:extLst>
              <p:ext uri="{D42A27DB-BD31-4B8C-83A1-F6EECF244321}">
                <p14:modId xmlns:p14="http://schemas.microsoft.com/office/powerpoint/2010/main" val="1184991210"/>
              </p:ext>
            </p:extLst>
          </p:nvPr>
        </p:nvGraphicFramePr>
        <p:xfrm>
          <a:off x="291908" y="624068"/>
          <a:ext cx="1853425" cy="3474670"/>
        </p:xfrm>
        <a:graphic>
          <a:graphicData uri="http://schemas.openxmlformats.org/drawingml/2006/table">
            <a:tbl>
              <a:tblPr>
                <a:noFill/>
                <a:tableStyleId>{12D82F2C-EE27-42DE-8B95-63FF8034B39E}</a:tableStyleId>
              </a:tblPr>
              <a:tblGrid>
                <a:gridCol w="1853425">
                  <a:extLst>
                    <a:ext uri="{9D8B030D-6E8A-4147-A177-3AD203B41FA5}">
                      <a16:colId xmlns:a16="http://schemas.microsoft.com/office/drawing/2014/main" val="20000"/>
                    </a:ext>
                  </a:extLst>
                </a:gridCol>
              </a:tblGrid>
              <a:tr h="449275">
                <a:tc>
                  <a:txBody>
                    <a:bodyPr/>
                    <a:lstStyle/>
                    <a:p>
                      <a:pPr marL="0" lvl="0" indent="0" algn="l" rtl="0">
                        <a:spcBef>
                          <a:spcPts val="0"/>
                        </a:spcBef>
                        <a:spcAft>
                          <a:spcPts val="0"/>
                        </a:spcAft>
                        <a:buNone/>
                      </a:pPr>
                      <a:r>
                        <a:rPr lang="en" sz="2600" dirty="0">
                          <a:solidFill>
                            <a:srgbClr val="CC0033"/>
                          </a:solidFill>
                          <a:latin typeface="Roboto"/>
                          <a:ea typeface="Roboto"/>
                          <a:cs typeface="Roboto"/>
                          <a:sym typeface="Roboto"/>
                        </a:rPr>
                        <a:t>Requisition Status Updates</a:t>
                      </a:r>
                      <a:endParaRPr sz="2600"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9275">
                <a:tc>
                  <a:txBody>
                    <a:bodyPr/>
                    <a:lstStyle/>
                    <a:p>
                      <a:pPr marL="171450" marR="0" lvl="0" indent="-120650" algn="l" rtl="0">
                        <a:lnSpc>
                          <a:spcPct val="100000"/>
                        </a:lnSpc>
                        <a:spcBef>
                          <a:spcPts val="0"/>
                        </a:spcBef>
                        <a:spcAft>
                          <a:spcPts val="0"/>
                        </a:spcAft>
                        <a:buClrTx/>
                        <a:buSzPts val="1000"/>
                        <a:buFont typeface="Roboto"/>
                        <a:buChar char="⇢"/>
                      </a:pPr>
                      <a:r>
                        <a:rPr lang="en" sz="1000" dirty="0">
                          <a:solidFill>
                            <a:schemeClr val="bg2">
                              <a:lumMod val="50000"/>
                            </a:schemeClr>
                          </a:solidFill>
                          <a:latin typeface="Roboto"/>
                          <a:ea typeface="Roboto"/>
                          <a:cs typeface="Roboto"/>
                          <a:sym typeface="Roboto"/>
                        </a:rPr>
                        <a:t>Important notifications are sent to the Rutgers requisitioner and </a:t>
                      </a:r>
                      <a:r>
                        <a:rPr lang="en-US" sz="1000" dirty="0">
                          <a:solidFill>
                            <a:schemeClr val="bg2">
                              <a:lumMod val="50000"/>
                            </a:schemeClr>
                          </a:solidFill>
                          <a:latin typeface="Roboto"/>
                          <a:ea typeface="Roboto"/>
                          <a:cs typeface="Roboto"/>
                          <a:sym typeface="Roboto"/>
                        </a:rPr>
                        <a:t>supplier</a:t>
                      </a:r>
                    </a:p>
                    <a:p>
                      <a:pPr marL="171450" marR="0" lvl="0" indent="-120650" algn="l" rtl="0">
                        <a:lnSpc>
                          <a:spcPct val="100000"/>
                        </a:lnSpc>
                        <a:spcBef>
                          <a:spcPts val="0"/>
                        </a:spcBef>
                        <a:spcAft>
                          <a:spcPts val="0"/>
                        </a:spcAft>
                        <a:buClrTx/>
                        <a:buSzPts val="1000"/>
                        <a:buFont typeface="Roboto"/>
                        <a:buChar char="⇢"/>
                      </a:pPr>
                      <a:endParaRPr lang="en-US" sz="1000" dirty="0">
                        <a:solidFill>
                          <a:schemeClr val="bg2">
                            <a:lumMod val="50000"/>
                          </a:schemeClr>
                        </a:solidFill>
                        <a:latin typeface="Roboto"/>
                        <a:ea typeface="Roboto"/>
                        <a:cs typeface="Roboto"/>
                        <a:sym typeface="Roboto"/>
                      </a:endParaRPr>
                    </a:p>
                    <a:p>
                      <a:pPr marL="171450" marR="0" lvl="0" indent="-120650" algn="l" rtl="0">
                        <a:lnSpc>
                          <a:spcPct val="100000"/>
                        </a:lnSpc>
                        <a:spcBef>
                          <a:spcPts val="0"/>
                        </a:spcBef>
                        <a:spcAft>
                          <a:spcPts val="0"/>
                        </a:spcAft>
                        <a:buClrTx/>
                        <a:buSzPts val="1000"/>
                        <a:buFont typeface="Roboto"/>
                        <a:buChar char="⇢"/>
                      </a:pPr>
                      <a:r>
                        <a:rPr lang="en-US" sz="1000" dirty="0" err="1">
                          <a:solidFill>
                            <a:schemeClr val="bg2">
                              <a:lumMod val="50000"/>
                            </a:schemeClr>
                          </a:solidFill>
                          <a:latin typeface="Roboto"/>
                          <a:ea typeface="Roboto"/>
                          <a:cs typeface="Roboto"/>
                          <a:sym typeface="Roboto"/>
                        </a:rPr>
                        <a:t>Candex</a:t>
                      </a:r>
                      <a:r>
                        <a:rPr lang="en-US" sz="1000" dirty="0">
                          <a:solidFill>
                            <a:schemeClr val="bg2">
                              <a:lumMod val="50000"/>
                            </a:schemeClr>
                          </a:solidFill>
                          <a:latin typeface="Roboto"/>
                          <a:ea typeface="Roboto"/>
                          <a:cs typeface="Roboto"/>
                          <a:sym typeface="Roboto"/>
                        </a:rPr>
                        <a:t> reminds the supplier of needed actions via notification</a:t>
                      </a:r>
                    </a:p>
                    <a:p>
                      <a:pPr marL="171450" marR="0" lvl="0" indent="-120650" algn="l" rtl="0">
                        <a:lnSpc>
                          <a:spcPct val="100000"/>
                        </a:lnSpc>
                        <a:spcBef>
                          <a:spcPts val="0"/>
                        </a:spcBef>
                        <a:spcAft>
                          <a:spcPts val="0"/>
                        </a:spcAft>
                        <a:buClrTx/>
                        <a:buSzPts val="1000"/>
                        <a:buFont typeface="Roboto"/>
                        <a:buChar char="⇢"/>
                      </a:pPr>
                      <a:endParaRPr lang="en-US" sz="1000" dirty="0">
                        <a:solidFill>
                          <a:schemeClr val="bg2">
                            <a:lumMod val="50000"/>
                          </a:schemeClr>
                        </a:solidFill>
                        <a:latin typeface="Roboto"/>
                        <a:ea typeface="Roboto"/>
                        <a:cs typeface="Roboto"/>
                        <a:sym typeface="Roboto"/>
                      </a:endParaRPr>
                    </a:p>
                    <a:p>
                      <a:pPr marL="171450" marR="0" lvl="0" indent="-120650" algn="l" rtl="0">
                        <a:lnSpc>
                          <a:spcPct val="100000"/>
                        </a:lnSpc>
                        <a:spcBef>
                          <a:spcPts val="0"/>
                        </a:spcBef>
                        <a:spcAft>
                          <a:spcPts val="0"/>
                        </a:spcAft>
                        <a:buClrTx/>
                        <a:buSzPts val="1000"/>
                        <a:buFont typeface="Roboto"/>
                        <a:buChar char="⇢"/>
                      </a:pPr>
                      <a:r>
                        <a:rPr lang="en-US" sz="1000" dirty="0" err="1">
                          <a:solidFill>
                            <a:schemeClr val="bg2">
                              <a:lumMod val="50000"/>
                            </a:schemeClr>
                          </a:solidFill>
                          <a:latin typeface="Roboto"/>
                          <a:ea typeface="Roboto"/>
                          <a:cs typeface="Roboto"/>
                          <a:sym typeface="Roboto"/>
                        </a:rPr>
                        <a:t>Candex</a:t>
                      </a:r>
                      <a:r>
                        <a:rPr lang="en-US" sz="1000" dirty="0">
                          <a:solidFill>
                            <a:schemeClr val="bg2">
                              <a:lumMod val="50000"/>
                            </a:schemeClr>
                          </a:solidFill>
                          <a:latin typeface="Roboto"/>
                          <a:ea typeface="Roboto"/>
                          <a:cs typeface="Roboto"/>
                          <a:sym typeface="Roboto"/>
                        </a:rPr>
                        <a:t> notifies Rutgers requisitioners if order acceptance has not occurred in 3 days</a:t>
                      </a:r>
                      <a:endParaRPr sz="1000" dirty="0">
                        <a:solidFill>
                          <a:schemeClr val="bg2">
                            <a:lumMod val="50000"/>
                          </a:schemeClr>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67" name="Google Shape;667;p62"/>
          <p:cNvSpPr txBox="1"/>
          <p:nvPr/>
        </p:nvSpPr>
        <p:spPr>
          <a:xfrm>
            <a:off x="8700950" y="4749900"/>
            <a:ext cx="371100" cy="393600"/>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7</a:t>
            </a:fld>
            <a:endParaRPr sz="1000">
              <a:solidFill>
                <a:srgbClr val="FFFFFF"/>
              </a:solidFill>
              <a:latin typeface="Roboto"/>
              <a:ea typeface="Roboto"/>
              <a:cs typeface="Roboto"/>
              <a:sym typeface="Roboto"/>
            </a:endParaRPr>
          </a:p>
        </p:txBody>
      </p:sp>
      <p:grpSp>
        <p:nvGrpSpPr>
          <p:cNvPr id="668" name="Google Shape;668;p62"/>
          <p:cNvGrpSpPr/>
          <p:nvPr/>
        </p:nvGrpSpPr>
        <p:grpSpPr>
          <a:xfrm>
            <a:off x="3965577" y="2892192"/>
            <a:ext cx="3199200" cy="170100"/>
            <a:chOff x="3965577" y="1564992"/>
            <a:chExt cx="3199200" cy="170100"/>
          </a:xfrm>
        </p:grpSpPr>
        <p:cxnSp>
          <p:nvCxnSpPr>
            <p:cNvPr id="669" name="Google Shape;669;p62"/>
            <p:cNvCxnSpPr/>
            <p:nvPr/>
          </p:nvCxnSpPr>
          <p:spPr>
            <a:xfrm>
              <a:off x="3965577" y="1650042"/>
              <a:ext cx="3199200" cy="0"/>
            </a:xfrm>
            <a:prstGeom prst="straightConnector1">
              <a:avLst/>
            </a:prstGeom>
            <a:noFill/>
            <a:ln w="9525" cap="flat" cmpd="sng">
              <a:solidFill>
                <a:srgbClr val="D9D9D9"/>
              </a:solidFill>
              <a:prstDash val="solid"/>
              <a:round/>
              <a:headEnd type="none" w="med" len="med"/>
              <a:tailEnd type="none" w="med" len="med"/>
            </a:ln>
          </p:spPr>
        </p:cxnSp>
        <p:sp>
          <p:nvSpPr>
            <p:cNvPr id="670" name="Google Shape;670;p62"/>
            <p:cNvSpPr/>
            <p:nvPr/>
          </p:nvSpPr>
          <p:spPr>
            <a:xfrm>
              <a:off x="5294452" y="1564992"/>
              <a:ext cx="541200" cy="170100"/>
            </a:xfrm>
            <a:prstGeom prst="roundRect">
              <a:avLst>
                <a:gd name="adj" fmla="val 17395"/>
              </a:avLst>
            </a:prstGeom>
            <a:solidFill>
              <a:srgbClr val="F7F8F9"/>
            </a:solidFill>
            <a:ln>
              <a:noFill/>
            </a:ln>
          </p:spPr>
          <p:txBody>
            <a:bodyPr spcFirstLastPara="1" wrap="square" lIns="45700" tIns="91425" rIns="45700" bIns="91425" anchor="ctr" anchorCtr="0">
              <a:noAutofit/>
            </a:bodyPr>
            <a:lstStyle/>
            <a:p>
              <a:pPr marL="0" lvl="0" indent="0" algn="ctr" rtl="0">
                <a:spcBef>
                  <a:spcPts val="0"/>
                </a:spcBef>
                <a:spcAft>
                  <a:spcPts val="0"/>
                </a:spcAft>
                <a:buNone/>
              </a:pPr>
              <a:r>
                <a:rPr lang="en" sz="550" b="1">
                  <a:solidFill>
                    <a:srgbClr val="434343"/>
                  </a:solidFill>
                  <a:latin typeface="Open Sans"/>
                  <a:ea typeface="Open Sans"/>
                  <a:cs typeface="Open Sans"/>
                  <a:sym typeface="Open Sans"/>
                </a:rPr>
                <a:t>April 5, 2024</a:t>
              </a:r>
              <a:endParaRPr sz="550" b="1">
                <a:solidFill>
                  <a:srgbClr val="434343"/>
                </a:solidFill>
                <a:latin typeface="Open Sans"/>
                <a:ea typeface="Open Sans"/>
                <a:cs typeface="Open Sans"/>
                <a:sym typeface="Open Sans"/>
              </a:endParaRPr>
            </a:p>
          </p:txBody>
        </p:sp>
      </p:grpSp>
      <p:grpSp>
        <p:nvGrpSpPr>
          <p:cNvPr id="671" name="Google Shape;671;p62"/>
          <p:cNvGrpSpPr/>
          <p:nvPr/>
        </p:nvGrpSpPr>
        <p:grpSpPr>
          <a:xfrm>
            <a:off x="3965577" y="3944879"/>
            <a:ext cx="3199200" cy="170100"/>
            <a:chOff x="3965577" y="1564992"/>
            <a:chExt cx="3199200" cy="170100"/>
          </a:xfrm>
        </p:grpSpPr>
        <p:cxnSp>
          <p:nvCxnSpPr>
            <p:cNvPr id="672" name="Google Shape;672;p62"/>
            <p:cNvCxnSpPr/>
            <p:nvPr/>
          </p:nvCxnSpPr>
          <p:spPr>
            <a:xfrm>
              <a:off x="3965577" y="1650042"/>
              <a:ext cx="3199200" cy="0"/>
            </a:xfrm>
            <a:prstGeom prst="straightConnector1">
              <a:avLst/>
            </a:prstGeom>
            <a:noFill/>
            <a:ln w="9525" cap="flat" cmpd="sng">
              <a:solidFill>
                <a:srgbClr val="D9D9D9"/>
              </a:solidFill>
              <a:prstDash val="solid"/>
              <a:round/>
              <a:headEnd type="none" w="med" len="med"/>
              <a:tailEnd type="none" w="med" len="med"/>
            </a:ln>
          </p:spPr>
        </p:cxnSp>
        <p:sp>
          <p:nvSpPr>
            <p:cNvPr id="673" name="Google Shape;673;p62"/>
            <p:cNvSpPr/>
            <p:nvPr/>
          </p:nvSpPr>
          <p:spPr>
            <a:xfrm>
              <a:off x="5294452" y="1564992"/>
              <a:ext cx="541200" cy="170100"/>
            </a:xfrm>
            <a:prstGeom prst="roundRect">
              <a:avLst>
                <a:gd name="adj" fmla="val 17395"/>
              </a:avLst>
            </a:prstGeom>
            <a:solidFill>
              <a:srgbClr val="F7F8F9"/>
            </a:solidFill>
            <a:ln>
              <a:noFill/>
            </a:ln>
          </p:spPr>
          <p:txBody>
            <a:bodyPr spcFirstLastPara="1" wrap="square" lIns="45700" tIns="91425" rIns="45700" bIns="91425" anchor="ctr" anchorCtr="0">
              <a:noAutofit/>
            </a:bodyPr>
            <a:lstStyle/>
            <a:p>
              <a:pPr marL="0" lvl="0" indent="0" algn="ctr" rtl="0">
                <a:spcBef>
                  <a:spcPts val="0"/>
                </a:spcBef>
                <a:spcAft>
                  <a:spcPts val="0"/>
                </a:spcAft>
                <a:buNone/>
              </a:pPr>
              <a:r>
                <a:rPr lang="en" sz="550" b="1">
                  <a:solidFill>
                    <a:srgbClr val="434343"/>
                  </a:solidFill>
                  <a:latin typeface="Open Sans"/>
                  <a:ea typeface="Open Sans"/>
                  <a:cs typeface="Open Sans"/>
                  <a:sym typeface="Open Sans"/>
                </a:rPr>
                <a:t>July 9, 2024</a:t>
              </a:r>
              <a:endParaRPr sz="550" b="1">
                <a:solidFill>
                  <a:srgbClr val="434343"/>
                </a:solidFill>
                <a:latin typeface="Open Sans"/>
                <a:ea typeface="Open Sans"/>
                <a:cs typeface="Open Sans"/>
                <a:sym typeface="Open Sans"/>
              </a:endParaRPr>
            </a:p>
          </p:txBody>
        </p:sp>
      </p:grpSp>
      <p:sp>
        <p:nvSpPr>
          <p:cNvPr id="674" name="Google Shape;674;p62"/>
          <p:cNvSpPr/>
          <p:nvPr/>
        </p:nvSpPr>
        <p:spPr>
          <a:xfrm>
            <a:off x="4354175" y="3563871"/>
            <a:ext cx="2423100" cy="381000"/>
          </a:xfrm>
          <a:prstGeom prst="wedgeRectCallout">
            <a:avLst>
              <a:gd name="adj1" fmla="val -51060"/>
              <a:gd name="adj2" fmla="val -25368"/>
            </a:avLst>
          </a:prstGeom>
          <a:solidFill>
            <a:srgbClr val="FFFFFF"/>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Re: </a:t>
            </a:r>
            <a:r>
              <a:rPr lang="en" sz="600" b="1">
                <a:solidFill>
                  <a:srgbClr val="66B2E1"/>
                </a:solidFill>
                <a:latin typeface="Open Sans"/>
                <a:ea typeface="Open Sans"/>
                <a:cs typeface="Open Sans"/>
                <a:sym typeface="Open Sans"/>
              </a:rPr>
              <a:t>Payment</a:t>
            </a:r>
            <a:endParaRPr sz="600">
              <a:solidFill>
                <a:srgbClr val="66B2E1"/>
              </a:solidFill>
              <a:latin typeface="Open Sans"/>
              <a:ea typeface="Open Sans"/>
              <a:cs typeface="Open Sans"/>
              <a:sym typeface="Open Sans"/>
            </a:endParaRPr>
          </a:p>
          <a:p>
            <a:pPr marL="0" lvl="0" indent="0" algn="l" rtl="0">
              <a:spcBef>
                <a:spcPts val="200"/>
              </a:spcBef>
              <a:spcAft>
                <a:spcPts val="200"/>
              </a:spcAft>
              <a:buNone/>
            </a:pPr>
            <a:r>
              <a:rPr lang="en" sz="600">
                <a:solidFill>
                  <a:srgbClr val="434343"/>
                </a:solidFill>
                <a:latin typeface="Open Sans"/>
                <a:ea typeface="Open Sans"/>
                <a:cs typeface="Open Sans"/>
                <a:sym typeface="Open Sans"/>
              </a:rPr>
              <a:t>Rutgers has paid Candex and the funds will be transferred to Zack Miller within 3 business days. </a:t>
            </a:r>
            <a:endParaRPr sz="600">
              <a:solidFill>
                <a:srgbClr val="434343"/>
              </a:solidFill>
              <a:latin typeface="Open Sans"/>
              <a:ea typeface="Open Sans"/>
              <a:cs typeface="Open Sans"/>
              <a:sym typeface="Open Sans"/>
            </a:endParaRPr>
          </a:p>
        </p:txBody>
      </p:sp>
      <p:sp>
        <p:nvSpPr>
          <p:cNvPr id="675" name="Google Shape;675;p62"/>
          <p:cNvSpPr/>
          <p:nvPr/>
        </p:nvSpPr>
        <p:spPr>
          <a:xfrm>
            <a:off x="6777175" y="3571371"/>
            <a:ext cx="394500" cy="170100"/>
          </a:xfrm>
          <a:prstGeom prst="roundRect">
            <a:avLst>
              <a:gd name="adj" fmla="val 0"/>
            </a:avLst>
          </a:prstGeom>
          <a:noFill/>
          <a:ln>
            <a:noFill/>
          </a:ln>
        </p:spPr>
        <p:txBody>
          <a:bodyPr spcFirstLastPara="1" wrap="square" lIns="45700" tIns="0" rIns="0" bIns="0" anchor="t" anchorCtr="0">
            <a:noAutofit/>
          </a:bodyPr>
          <a:lstStyle/>
          <a:p>
            <a:pPr marL="0" lvl="0" indent="0" algn="l" rtl="0">
              <a:spcBef>
                <a:spcPts val="0"/>
              </a:spcBef>
              <a:spcAft>
                <a:spcPts val="0"/>
              </a:spcAft>
              <a:buNone/>
            </a:pPr>
            <a:r>
              <a:rPr lang="en" sz="550">
                <a:solidFill>
                  <a:srgbClr val="434343"/>
                </a:solidFill>
                <a:latin typeface="Open Sans"/>
                <a:ea typeface="Open Sans"/>
                <a:cs typeface="Open Sans"/>
                <a:sym typeface="Open Sans"/>
              </a:rPr>
              <a:t>11:23 AM</a:t>
            </a:r>
            <a:endParaRPr sz="550">
              <a:solidFill>
                <a:srgbClr val="434343"/>
              </a:solidFill>
              <a:latin typeface="Open Sans"/>
              <a:ea typeface="Open Sans"/>
              <a:cs typeface="Open Sans"/>
              <a:sym typeface="Open Sans"/>
            </a:endParaRPr>
          </a:p>
        </p:txBody>
      </p:sp>
      <p:sp>
        <p:nvSpPr>
          <p:cNvPr id="676" name="Google Shape;676;p62"/>
          <p:cNvSpPr/>
          <p:nvPr/>
        </p:nvSpPr>
        <p:spPr>
          <a:xfrm>
            <a:off x="4043507" y="3571382"/>
            <a:ext cx="194700" cy="194700"/>
          </a:xfrm>
          <a:prstGeom prst="ellipse">
            <a:avLst/>
          </a:prstGeom>
          <a:solidFill>
            <a:srgbClr val="FFFFFF"/>
          </a:solidFill>
          <a:ln w="9525" cap="flat" cmpd="sng">
            <a:solidFill>
              <a:srgbClr val="D9D9D9"/>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000">
                <a:latin typeface="Lato"/>
                <a:ea typeface="Lato"/>
                <a:cs typeface="Lato"/>
                <a:sym typeface="Lato"/>
              </a:rPr>
              <a:t>C</a:t>
            </a:r>
            <a:endParaRPr sz="1000">
              <a:latin typeface="Lato"/>
              <a:ea typeface="Lato"/>
              <a:cs typeface="Lato"/>
              <a:sym typeface="Lato"/>
            </a:endParaRPr>
          </a:p>
        </p:txBody>
      </p:sp>
      <p:grpSp>
        <p:nvGrpSpPr>
          <p:cNvPr id="677" name="Google Shape;677;p62"/>
          <p:cNvGrpSpPr/>
          <p:nvPr/>
        </p:nvGrpSpPr>
        <p:grpSpPr>
          <a:xfrm>
            <a:off x="284750" y="-10075"/>
            <a:ext cx="664500" cy="535175"/>
            <a:chOff x="284750" y="-10075"/>
            <a:chExt cx="664500" cy="535175"/>
          </a:xfrm>
          <a:solidFill>
            <a:srgbClr val="CC0033"/>
          </a:solidFill>
        </p:grpSpPr>
        <p:sp>
          <p:nvSpPr>
            <p:cNvPr id="678" name="Google Shape;678;p62"/>
            <p:cNvSpPr/>
            <p:nvPr/>
          </p:nvSpPr>
          <p:spPr>
            <a:xfrm>
              <a:off x="284750" y="-10075"/>
              <a:ext cx="664500" cy="535175"/>
            </a:xfrm>
            <a:prstGeom prst="flowChartOffpageConnector">
              <a:avLst/>
            </a:prstGeom>
            <a:grpFill/>
            <a:ln>
              <a:noFill/>
            </a:ln>
          </p:spPr>
          <p:txBody>
            <a:bodyPr spcFirstLastPara="1" wrap="square" lIns="0" tIns="0" rIns="0" bIns="45700" anchor="b"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1" dirty="0">
                  <a:solidFill>
                    <a:srgbClr val="FFFFFF"/>
                  </a:solidFill>
                  <a:latin typeface="Roboto"/>
                  <a:ea typeface="Roboto"/>
                  <a:cs typeface="Roboto"/>
                  <a:sym typeface="Roboto"/>
                </a:rPr>
                <a:t>SUPPLIER</a:t>
              </a:r>
              <a:endParaRPr lang="en-US" sz="800" b="1" i="0" u="none" strike="noStrike" cap="none" dirty="0">
                <a:solidFill>
                  <a:srgbClr val="FFFFFF"/>
                </a:solidFill>
                <a:latin typeface="Roboto"/>
                <a:ea typeface="Roboto"/>
                <a:cs typeface="Roboto"/>
                <a:sym typeface="Roboto"/>
              </a:endParaRPr>
            </a:p>
          </p:txBody>
        </p:sp>
        <p:pic>
          <p:nvPicPr>
            <p:cNvPr id="679" name="Google Shape;679;p62"/>
            <p:cNvPicPr preferRelativeResize="0"/>
            <p:nvPr/>
          </p:nvPicPr>
          <p:blipFill>
            <a:blip r:embed="rId14">
              <a:alphaModFix/>
            </a:blip>
            <a:stretch>
              <a:fillRect/>
            </a:stretch>
          </p:blipFill>
          <p:spPr>
            <a:xfrm>
              <a:off x="519704" y="47221"/>
              <a:ext cx="194625" cy="194625"/>
            </a:xfrm>
            <a:prstGeom prst="rect">
              <a:avLst/>
            </a:prstGeom>
            <a:grp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grpSp>
        <p:nvGrpSpPr>
          <p:cNvPr id="684" name="Google Shape;684;p63"/>
          <p:cNvGrpSpPr/>
          <p:nvPr/>
        </p:nvGrpSpPr>
        <p:grpSpPr>
          <a:xfrm>
            <a:off x="2457785" y="67025"/>
            <a:ext cx="6609260" cy="5076400"/>
            <a:chOff x="2729325" y="0"/>
            <a:chExt cx="6228687" cy="5076400"/>
          </a:xfrm>
        </p:grpSpPr>
        <p:grpSp>
          <p:nvGrpSpPr>
            <p:cNvPr id="685" name="Google Shape;685;p63"/>
            <p:cNvGrpSpPr/>
            <p:nvPr/>
          </p:nvGrpSpPr>
          <p:grpSpPr>
            <a:xfrm>
              <a:off x="2729325" y="0"/>
              <a:ext cx="6228687" cy="5076400"/>
              <a:chOff x="2729325" y="63675"/>
              <a:chExt cx="6228687" cy="5076400"/>
            </a:xfrm>
          </p:grpSpPr>
          <p:sp>
            <p:nvSpPr>
              <p:cNvPr id="686" name="Google Shape;686;p63"/>
              <p:cNvSpPr/>
              <p:nvPr/>
            </p:nvSpPr>
            <p:spPr>
              <a:xfrm>
                <a:off x="2735112" y="63775"/>
                <a:ext cx="6222900" cy="5076300"/>
              </a:xfrm>
              <a:prstGeom prst="roundRect">
                <a:avLst>
                  <a:gd name="adj" fmla="val 833"/>
                </a:avLst>
              </a:prstGeom>
              <a:solidFill>
                <a:srgbClr val="FFFFFF"/>
              </a:solidFill>
              <a:ln w="9525" cap="flat" cmpd="sng">
                <a:solidFill>
                  <a:srgbClr val="B3C1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63"/>
              <p:cNvSpPr/>
              <p:nvPr/>
            </p:nvSpPr>
            <p:spPr>
              <a:xfrm>
                <a:off x="2729325" y="63675"/>
                <a:ext cx="6222900" cy="224400"/>
              </a:xfrm>
              <a:prstGeom prst="round2SameRect">
                <a:avLst>
                  <a:gd name="adj1" fmla="val 14939"/>
                  <a:gd name="adj2" fmla="val 0"/>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63"/>
              <p:cNvSpPr/>
              <p:nvPr/>
            </p:nvSpPr>
            <p:spPr>
              <a:xfrm>
                <a:off x="2840675"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63"/>
              <p:cNvSpPr/>
              <p:nvPr/>
            </p:nvSpPr>
            <p:spPr>
              <a:xfrm>
                <a:off x="2933863"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63"/>
              <p:cNvSpPr/>
              <p:nvPr/>
            </p:nvSpPr>
            <p:spPr>
              <a:xfrm>
                <a:off x="3027052" y="141532"/>
                <a:ext cx="68700" cy="68700"/>
              </a:xfrm>
              <a:prstGeom prst="ellipse">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63"/>
            <p:cNvSpPr/>
            <p:nvPr/>
          </p:nvSpPr>
          <p:spPr>
            <a:xfrm>
              <a:off x="3233025" y="47600"/>
              <a:ext cx="5626500" cy="125700"/>
            </a:xfrm>
            <a:prstGeom prst="roundRect">
              <a:avLst>
                <a:gd name="adj" fmla="val 50000"/>
              </a:avLst>
            </a:prstGeom>
            <a:solidFill>
              <a:srgbClr val="FFFFF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63"/>
          <p:cNvSpPr/>
          <p:nvPr/>
        </p:nvSpPr>
        <p:spPr>
          <a:xfrm>
            <a:off x="2467725" y="613100"/>
            <a:ext cx="1433100" cy="4205400"/>
          </a:xfrm>
          <a:prstGeom prst="rect">
            <a:avLst/>
          </a:prstGeom>
          <a:solidFill>
            <a:srgbClr val="222856"/>
          </a:solidFill>
          <a:ln w="9525" cap="flat" cmpd="sng">
            <a:solidFill>
              <a:srgbClr val="222856"/>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B3C1D6"/>
              </a:solidFill>
              <a:latin typeface="Open Sans SemiBold"/>
              <a:ea typeface="Open Sans SemiBold"/>
              <a:cs typeface="Open Sans SemiBold"/>
              <a:sym typeface="Open Sans SemiBold"/>
            </a:endParaRPr>
          </a:p>
          <a:p>
            <a:pPr marL="57150" lvl="0" indent="0" algn="l" rtl="0">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2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0"/>
              </a:spcAft>
              <a:buClr>
                <a:srgbClr val="000000"/>
              </a:buClr>
              <a:buSzPts val="1100"/>
              <a:buFont typeface="Arial"/>
              <a:buNone/>
            </a:pPr>
            <a:endParaRPr sz="600">
              <a:solidFill>
                <a:srgbClr val="B3C1D6"/>
              </a:solidFill>
              <a:latin typeface="Open Sans"/>
              <a:ea typeface="Open Sans"/>
              <a:cs typeface="Open Sans"/>
              <a:sym typeface="Open Sans"/>
            </a:endParaRPr>
          </a:p>
          <a:p>
            <a:pPr marL="57150" lvl="0" indent="0" algn="l" rtl="0">
              <a:lnSpc>
                <a:spcPct val="115000"/>
              </a:lnSpc>
              <a:spcBef>
                <a:spcPts val="300"/>
              </a:spcBef>
              <a:spcAft>
                <a:spcPts val="300"/>
              </a:spcAft>
              <a:buNone/>
            </a:pPr>
            <a:endParaRPr sz="600">
              <a:solidFill>
                <a:srgbClr val="B3C1D6"/>
              </a:solidFill>
              <a:latin typeface="Open Sans"/>
              <a:ea typeface="Open Sans"/>
              <a:cs typeface="Open Sans"/>
              <a:sym typeface="Open Sans"/>
            </a:endParaRPr>
          </a:p>
        </p:txBody>
      </p:sp>
      <p:sp>
        <p:nvSpPr>
          <p:cNvPr id="693" name="Google Shape;693;p63"/>
          <p:cNvSpPr txBox="1"/>
          <p:nvPr/>
        </p:nvSpPr>
        <p:spPr>
          <a:xfrm>
            <a:off x="2470200" y="1590595"/>
            <a:ext cx="1433100" cy="1472700"/>
          </a:xfrm>
          <a:prstGeom prst="rect">
            <a:avLst/>
          </a:prstGeom>
          <a:noFill/>
          <a:ln>
            <a:noFill/>
          </a:ln>
        </p:spPr>
        <p:txBody>
          <a:bodyPr spcFirstLastPara="1" wrap="square" lIns="91425" tIns="137150" rIns="0" bIns="91425" anchor="t" anchorCtr="0">
            <a:noAutofit/>
          </a:bodyPr>
          <a:lstStyle/>
          <a:p>
            <a:pPr marL="0" lvl="0" indent="0" algn="l" rtl="0">
              <a:lnSpc>
                <a:spcPct val="115000"/>
              </a:lnSpc>
              <a:spcBef>
                <a:spcPts val="1500"/>
              </a:spcBef>
              <a:spcAft>
                <a:spcPts val="0"/>
              </a:spcAft>
              <a:buNone/>
            </a:pPr>
            <a:r>
              <a:rPr lang="en" sz="600">
                <a:solidFill>
                  <a:srgbClr val="B3C1D6"/>
                </a:solidFill>
                <a:latin typeface="Open Sans SemiBold"/>
                <a:ea typeface="Open Sans SemiBold"/>
                <a:cs typeface="Open Sans SemiBold"/>
                <a:sym typeface="Open Sans SemiBold"/>
              </a:rPr>
              <a:t>PERSONAL SETTINGS</a:t>
            </a:r>
            <a:br>
              <a:rPr lang="en" sz="600">
                <a:solidFill>
                  <a:srgbClr val="B3C1D6"/>
                </a:solidFill>
                <a:latin typeface="Open Sans SemiBold"/>
                <a:ea typeface="Open Sans SemiBold"/>
                <a:cs typeface="Open Sans SemiBold"/>
                <a:sym typeface="Open Sans SemiBold"/>
              </a:rPr>
            </a:br>
            <a:r>
              <a:rPr lang="en" sz="600">
                <a:solidFill>
                  <a:srgbClr val="B3C1D6"/>
                </a:solidFill>
                <a:latin typeface="Open Sans SemiBold"/>
                <a:ea typeface="Open Sans SemiBold"/>
                <a:cs typeface="Open Sans SemiBold"/>
                <a:sym typeface="Open Sans SemiBold"/>
              </a:rPr>
              <a:t>   </a:t>
            </a:r>
            <a:r>
              <a:rPr lang="en" sz="600">
                <a:solidFill>
                  <a:srgbClr val="B3C1D6"/>
                </a:solidFill>
                <a:latin typeface="Open Sans"/>
                <a:ea typeface="Open Sans"/>
                <a:cs typeface="Open Sans"/>
                <a:sym typeface="Open Sans"/>
              </a:rPr>
              <a:t>Preferences </a:t>
            </a:r>
            <a:endParaRPr sz="600">
              <a:solidFill>
                <a:srgbClr val="B3C1D6"/>
              </a:solidFill>
              <a:latin typeface="Open Sans"/>
              <a:ea typeface="Open Sans"/>
              <a:cs typeface="Open Sans"/>
              <a:sym typeface="Open Sans"/>
            </a:endParaRPr>
          </a:p>
          <a:p>
            <a:pPr marL="0" lvl="0" indent="0" algn="l" rtl="0">
              <a:spcBef>
                <a:spcPts val="200"/>
              </a:spcBef>
              <a:spcAft>
                <a:spcPts val="0"/>
              </a:spcAft>
              <a:buNone/>
            </a:pPr>
            <a:r>
              <a:rPr lang="en" sz="600">
                <a:solidFill>
                  <a:srgbClr val="B3C1D6"/>
                </a:solidFill>
                <a:latin typeface="Open Sans"/>
                <a:ea typeface="Open Sans"/>
                <a:cs typeface="Open Sans"/>
                <a:sym typeface="Open Sans"/>
              </a:rPr>
              <a:t>   Profile</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1500"/>
              </a:spcBef>
              <a:spcAft>
                <a:spcPts val="0"/>
              </a:spcAft>
              <a:buNone/>
            </a:pPr>
            <a:r>
              <a:rPr lang="en" sz="600">
                <a:solidFill>
                  <a:srgbClr val="B3C1D6"/>
                </a:solidFill>
                <a:latin typeface="Open Sans SemiBold"/>
                <a:ea typeface="Open Sans SemiBold"/>
                <a:cs typeface="Open Sans SemiBold"/>
                <a:sym typeface="Open Sans SemiBold"/>
              </a:rPr>
              <a:t>COMPANY SETTINGS</a:t>
            </a:r>
            <a:endParaRPr sz="600">
              <a:solidFill>
                <a:srgbClr val="B3C1D6"/>
              </a:solidFill>
              <a:latin typeface="Open Sans SemiBold"/>
              <a:ea typeface="Open Sans SemiBold"/>
              <a:cs typeface="Open Sans SemiBold"/>
              <a:sym typeface="Open Sans SemiBold"/>
            </a:endParaRPr>
          </a:p>
          <a:p>
            <a:pPr marL="0" lvl="0" indent="0" algn="l" rtl="0">
              <a:lnSpc>
                <a:spcPct val="115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   Setup</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Users &amp; Teams</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0"/>
              </a:spcAft>
              <a:buNone/>
            </a:pPr>
            <a:r>
              <a:rPr lang="en" sz="600">
                <a:solidFill>
                  <a:srgbClr val="B3C1D6"/>
                </a:solidFill>
                <a:latin typeface="Open Sans SemiBold"/>
                <a:ea typeface="Open Sans SemiBold"/>
                <a:cs typeface="Open Sans SemiBold"/>
                <a:sym typeface="Open Sans SemiBold"/>
              </a:rPr>
              <a:t>Entities</a:t>
            </a:r>
            <a:endParaRPr sz="600">
              <a:solidFill>
                <a:srgbClr val="B3C1D6"/>
              </a:solidFill>
              <a:latin typeface="Open Sans SemiBold"/>
              <a:ea typeface="Open Sans SemiBold"/>
              <a:cs typeface="Open Sans SemiBold"/>
              <a:sym typeface="Open Sans SemiBold"/>
            </a:endParaRPr>
          </a:p>
          <a:p>
            <a:pPr marL="57150" lvl="0" indent="0" algn="l" rtl="0">
              <a:lnSpc>
                <a:spcPct val="115000"/>
              </a:lnSpc>
              <a:spcBef>
                <a:spcPts val="300"/>
              </a:spcBef>
              <a:spcAft>
                <a:spcPts val="300"/>
              </a:spcAft>
              <a:buNone/>
            </a:pPr>
            <a:endParaRPr sz="600">
              <a:solidFill>
                <a:srgbClr val="B3C1D6"/>
              </a:solidFill>
              <a:latin typeface="Open Sans SemiBold"/>
              <a:ea typeface="Open Sans SemiBold"/>
              <a:cs typeface="Open Sans SemiBold"/>
              <a:sym typeface="Open Sans SemiBold"/>
            </a:endParaRPr>
          </a:p>
        </p:txBody>
      </p:sp>
      <p:sp>
        <p:nvSpPr>
          <p:cNvPr id="694" name="Google Shape;694;p63"/>
          <p:cNvSpPr/>
          <p:nvPr/>
        </p:nvSpPr>
        <p:spPr>
          <a:xfrm>
            <a:off x="2467707" y="283500"/>
            <a:ext cx="1433100" cy="325500"/>
          </a:xfrm>
          <a:prstGeom prst="rect">
            <a:avLst/>
          </a:prstGeom>
          <a:solidFill>
            <a:srgbClr val="141B4D"/>
          </a:solidFill>
          <a:ln w="9525" cap="flat" cmpd="sng">
            <a:solidFill>
              <a:srgbClr val="141B4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rgbClr val="FFFFFF"/>
                </a:solidFill>
                <a:latin typeface="Open Sans"/>
                <a:ea typeface="Open Sans"/>
                <a:cs typeface="Open Sans"/>
                <a:sym typeface="Open Sans"/>
              </a:rPr>
              <a:t>Zack Miller</a:t>
            </a:r>
            <a:endParaRPr sz="900" b="1">
              <a:solidFill>
                <a:srgbClr val="FFFFFF"/>
              </a:solidFill>
              <a:latin typeface="Open Sans"/>
              <a:ea typeface="Open Sans"/>
              <a:cs typeface="Open Sans"/>
              <a:sym typeface="Open Sans"/>
            </a:endParaRPr>
          </a:p>
        </p:txBody>
      </p:sp>
      <p:graphicFrame>
        <p:nvGraphicFramePr>
          <p:cNvPr id="695" name="Google Shape;695;p63"/>
          <p:cNvGraphicFramePr/>
          <p:nvPr/>
        </p:nvGraphicFramePr>
        <p:xfrm>
          <a:off x="2467722" y="613110"/>
          <a:ext cx="1433100" cy="975985"/>
        </p:xfrm>
        <a:graphic>
          <a:graphicData uri="http://schemas.openxmlformats.org/drawingml/2006/table">
            <a:tbl>
              <a:tblPr>
                <a:noFill/>
                <a:tableStyleId>{12D82F2C-EE27-42DE-8B95-63FF8034B39E}</a:tableStyleId>
              </a:tblPr>
              <a:tblGrid>
                <a:gridCol w="1433100">
                  <a:extLst>
                    <a:ext uri="{9D8B030D-6E8A-4147-A177-3AD203B41FA5}">
                      <a16:colId xmlns:a16="http://schemas.microsoft.com/office/drawing/2014/main" val="20000"/>
                    </a:ext>
                  </a:extLst>
                </a:gridCol>
              </a:tblGrid>
              <a:tr h="879325">
                <a:tc>
                  <a:txBody>
                    <a:bodyPr/>
                    <a:lstStyle/>
                    <a:p>
                      <a:pPr marL="171450" lvl="0" indent="0" algn="l" rtl="0">
                        <a:lnSpc>
                          <a:spcPct val="150000"/>
                        </a:lnSpc>
                        <a:spcBef>
                          <a:spcPts val="0"/>
                        </a:spcBef>
                        <a:spcAft>
                          <a:spcPts val="0"/>
                        </a:spcAft>
                        <a:buNone/>
                      </a:pPr>
                      <a:r>
                        <a:rPr lang="en" sz="600">
                          <a:solidFill>
                            <a:srgbClr val="B3C1D6"/>
                          </a:solidFill>
                          <a:latin typeface="Open Sans SemiBold"/>
                          <a:ea typeface="Open Sans SemiBold"/>
                          <a:cs typeface="Open Sans SemiBold"/>
                          <a:sym typeface="Open Sans SemiBold"/>
                        </a:rPr>
                        <a:t>My Activity</a:t>
                      </a:r>
                      <a:endParaRPr sz="600" b="1">
                        <a:solidFill>
                          <a:srgbClr val="FFFFFF"/>
                        </a:solidFill>
                        <a:latin typeface="Open Sans"/>
                        <a:ea typeface="Open Sans"/>
                        <a:cs typeface="Open Sans"/>
                        <a:sym typeface="Open Sans"/>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My Requests</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0"/>
                        </a:spcAft>
                        <a:buNone/>
                      </a:pPr>
                      <a:r>
                        <a:rPr lang="en" sz="600">
                          <a:solidFill>
                            <a:srgbClr val="B3C1D6"/>
                          </a:solidFill>
                          <a:latin typeface="Open Sans SemiBold"/>
                          <a:ea typeface="Open Sans SemiBold"/>
                          <a:cs typeface="Open Sans SemiBold"/>
                          <a:sym typeface="Open Sans SemiBold"/>
                        </a:rPr>
                        <a:t>Order Feed</a:t>
                      </a:r>
                      <a:endParaRPr sz="600">
                        <a:solidFill>
                          <a:srgbClr val="B3C1D6"/>
                        </a:solidFill>
                        <a:latin typeface="Open Sans SemiBold"/>
                        <a:ea typeface="Open Sans SemiBold"/>
                        <a:cs typeface="Open Sans SemiBold"/>
                        <a:sym typeface="Open Sans SemiBold"/>
                      </a:endParaRPr>
                    </a:p>
                    <a:p>
                      <a:pPr marL="171450" lvl="0" indent="0" algn="l" rtl="0">
                        <a:lnSpc>
                          <a:spcPct val="150000"/>
                        </a:lnSpc>
                        <a:spcBef>
                          <a:spcPts val="200"/>
                        </a:spcBef>
                        <a:spcAft>
                          <a:spcPts val="200"/>
                        </a:spcAft>
                        <a:buNone/>
                      </a:pPr>
                      <a:r>
                        <a:rPr lang="en" sz="600">
                          <a:solidFill>
                            <a:srgbClr val="B3C1D6"/>
                          </a:solidFill>
                          <a:latin typeface="Open Sans SemiBold"/>
                          <a:ea typeface="Open Sans SemiBold"/>
                          <a:cs typeface="Open Sans SemiBold"/>
                          <a:sym typeface="Open Sans SemiBold"/>
                        </a:rPr>
                        <a:t>Settings</a:t>
                      </a:r>
                      <a:endParaRPr sz="600">
                        <a:solidFill>
                          <a:srgbClr val="B3C1D6"/>
                        </a:solidFill>
                        <a:latin typeface="Open Sans SemiBold"/>
                        <a:ea typeface="Open Sans SemiBold"/>
                        <a:cs typeface="Open Sans SemiBold"/>
                        <a:sym typeface="Open Sans SemiBold"/>
                      </a:endParaRPr>
                    </a:p>
                  </a:txBody>
                  <a:tcPr marL="91425" marR="91425" marT="182875" marB="1828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141B4D"/>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6" name="Google Shape;696;p63"/>
          <p:cNvPicPr preferRelativeResize="0"/>
          <p:nvPr/>
        </p:nvPicPr>
        <p:blipFill>
          <a:blip r:embed="rId3">
            <a:alphaModFix/>
          </a:blip>
          <a:stretch>
            <a:fillRect/>
          </a:stretch>
        </p:blipFill>
        <p:spPr>
          <a:xfrm>
            <a:off x="2581419" y="959792"/>
            <a:ext cx="85800" cy="85800"/>
          </a:xfrm>
          <a:prstGeom prst="rect">
            <a:avLst/>
          </a:prstGeom>
          <a:noFill/>
          <a:ln>
            <a:noFill/>
          </a:ln>
        </p:spPr>
      </p:pic>
      <p:pic>
        <p:nvPicPr>
          <p:cNvPr id="697" name="Google Shape;697;p63"/>
          <p:cNvPicPr preferRelativeResize="0"/>
          <p:nvPr/>
        </p:nvPicPr>
        <p:blipFill>
          <a:blip r:embed="rId4">
            <a:alphaModFix/>
          </a:blip>
          <a:stretch>
            <a:fillRect/>
          </a:stretch>
        </p:blipFill>
        <p:spPr>
          <a:xfrm>
            <a:off x="2582219" y="1296334"/>
            <a:ext cx="85800" cy="85800"/>
          </a:xfrm>
          <a:prstGeom prst="rect">
            <a:avLst/>
          </a:prstGeom>
          <a:noFill/>
          <a:ln>
            <a:noFill/>
          </a:ln>
        </p:spPr>
      </p:pic>
      <p:sp>
        <p:nvSpPr>
          <p:cNvPr id="698" name="Google Shape;698;p63"/>
          <p:cNvSpPr/>
          <p:nvPr/>
        </p:nvSpPr>
        <p:spPr>
          <a:xfrm>
            <a:off x="3687044" y="816975"/>
            <a:ext cx="140100" cy="109500"/>
          </a:xfrm>
          <a:prstGeom prst="roundRect">
            <a:avLst>
              <a:gd name="adj" fmla="val 50000"/>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None/>
            </a:pPr>
            <a:r>
              <a:rPr lang="en" sz="600" b="1">
                <a:solidFill>
                  <a:srgbClr val="141B4D"/>
                </a:solidFill>
                <a:latin typeface="Open Sans"/>
                <a:ea typeface="Open Sans"/>
                <a:cs typeface="Open Sans"/>
                <a:sym typeface="Open Sans"/>
              </a:rPr>
              <a:t>1</a:t>
            </a:r>
            <a:endParaRPr sz="600" b="1">
              <a:solidFill>
                <a:srgbClr val="141B4D"/>
              </a:solidFill>
              <a:latin typeface="Open Sans"/>
              <a:ea typeface="Open Sans"/>
              <a:cs typeface="Open Sans"/>
              <a:sym typeface="Open Sans"/>
            </a:endParaRPr>
          </a:p>
        </p:txBody>
      </p:sp>
      <p:pic>
        <p:nvPicPr>
          <p:cNvPr id="699" name="Google Shape;699;p63"/>
          <p:cNvPicPr preferRelativeResize="0"/>
          <p:nvPr/>
        </p:nvPicPr>
        <p:blipFill>
          <a:blip r:embed="rId5">
            <a:alphaModFix/>
          </a:blip>
          <a:stretch>
            <a:fillRect/>
          </a:stretch>
        </p:blipFill>
        <p:spPr>
          <a:xfrm>
            <a:off x="2581419" y="1123813"/>
            <a:ext cx="85800" cy="85800"/>
          </a:xfrm>
          <a:prstGeom prst="rect">
            <a:avLst/>
          </a:prstGeom>
          <a:noFill/>
          <a:ln>
            <a:noFill/>
          </a:ln>
        </p:spPr>
      </p:pic>
      <p:pic>
        <p:nvPicPr>
          <p:cNvPr id="700" name="Google Shape;700;p63"/>
          <p:cNvPicPr preferRelativeResize="0"/>
          <p:nvPr/>
        </p:nvPicPr>
        <p:blipFill>
          <a:blip r:embed="rId6">
            <a:alphaModFix/>
          </a:blip>
          <a:stretch>
            <a:fillRect/>
          </a:stretch>
        </p:blipFill>
        <p:spPr>
          <a:xfrm>
            <a:off x="3762044" y="406575"/>
            <a:ext cx="65100" cy="65100"/>
          </a:xfrm>
          <a:prstGeom prst="rect">
            <a:avLst/>
          </a:prstGeom>
          <a:noFill/>
          <a:ln>
            <a:noFill/>
          </a:ln>
        </p:spPr>
      </p:pic>
      <p:sp>
        <p:nvSpPr>
          <p:cNvPr id="701" name="Google Shape;701;p63"/>
          <p:cNvSpPr/>
          <p:nvPr/>
        </p:nvSpPr>
        <p:spPr>
          <a:xfrm>
            <a:off x="2462773" y="4794298"/>
            <a:ext cx="1516800" cy="342900"/>
          </a:xfrm>
          <a:prstGeom prst="round2DiagRect">
            <a:avLst>
              <a:gd name="adj1" fmla="val 0"/>
              <a:gd name="adj2" fmla="val 12832"/>
            </a:avLst>
          </a:prstGeom>
          <a:solidFill>
            <a:srgbClr val="141B4D"/>
          </a:solidFill>
          <a:ln>
            <a:noFill/>
          </a:ln>
        </p:spPr>
        <p:txBody>
          <a:bodyPr spcFirstLastPara="1" wrap="square" lIns="91425" tIns="91425" rIns="91425" bIns="91425" anchor="ctr" anchorCtr="0">
            <a:noAutofit/>
          </a:bodyPr>
          <a:lstStyle/>
          <a:p>
            <a:pPr marL="257175" lvl="0" indent="0" algn="l" rtl="0">
              <a:spcBef>
                <a:spcPts val="0"/>
              </a:spcBef>
              <a:spcAft>
                <a:spcPts val="0"/>
              </a:spcAft>
              <a:buNone/>
            </a:pPr>
            <a:r>
              <a:rPr lang="en" sz="600" b="1">
                <a:solidFill>
                  <a:srgbClr val="FFFFFF"/>
                </a:solidFill>
                <a:latin typeface="Open Sans"/>
                <a:ea typeface="Open Sans"/>
                <a:cs typeface="Open Sans"/>
                <a:sym typeface="Open Sans"/>
              </a:rPr>
              <a:t>Zack Miller</a:t>
            </a:r>
            <a:endParaRPr sz="600" b="1">
              <a:solidFill>
                <a:srgbClr val="FFFFFF"/>
              </a:solidFill>
              <a:latin typeface="Open Sans"/>
              <a:ea typeface="Open Sans"/>
              <a:cs typeface="Open Sans"/>
              <a:sym typeface="Open Sans"/>
            </a:endParaRPr>
          </a:p>
          <a:p>
            <a:pPr marL="257175" lvl="0" indent="0" algn="l" rtl="0">
              <a:spcBef>
                <a:spcPts val="0"/>
              </a:spcBef>
              <a:spcAft>
                <a:spcPts val="0"/>
              </a:spcAft>
              <a:buNone/>
            </a:pPr>
            <a:r>
              <a:rPr lang="en" sz="500">
                <a:solidFill>
                  <a:srgbClr val="FFFFFF"/>
                </a:solidFill>
                <a:latin typeface="Open Sans"/>
                <a:ea typeface="Open Sans"/>
                <a:cs typeface="Open Sans"/>
                <a:sym typeface="Open Sans"/>
              </a:rPr>
              <a:t>Online</a:t>
            </a:r>
            <a:endParaRPr/>
          </a:p>
        </p:txBody>
      </p:sp>
      <p:pic>
        <p:nvPicPr>
          <p:cNvPr id="702" name="Google Shape;702;p63"/>
          <p:cNvPicPr preferRelativeResize="0"/>
          <p:nvPr/>
        </p:nvPicPr>
        <p:blipFill>
          <a:blip r:embed="rId7">
            <a:alphaModFix/>
          </a:blip>
          <a:stretch>
            <a:fillRect/>
          </a:stretch>
        </p:blipFill>
        <p:spPr>
          <a:xfrm>
            <a:off x="2533261" y="4846503"/>
            <a:ext cx="194700" cy="194700"/>
          </a:xfrm>
          <a:prstGeom prst="rect">
            <a:avLst/>
          </a:prstGeom>
          <a:noFill/>
          <a:ln>
            <a:noFill/>
          </a:ln>
        </p:spPr>
      </p:pic>
      <p:sp>
        <p:nvSpPr>
          <p:cNvPr id="703" name="Google Shape;703;p63"/>
          <p:cNvSpPr/>
          <p:nvPr/>
        </p:nvSpPr>
        <p:spPr>
          <a:xfrm>
            <a:off x="3894175" y="283500"/>
            <a:ext cx="5178300" cy="4860000"/>
          </a:xfrm>
          <a:prstGeom prst="rect">
            <a:avLst/>
          </a:prstGeom>
          <a:solidFill>
            <a:srgbClr val="F7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704" name="Google Shape;704;p63"/>
          <p:cNvGraphicFramePr/>
          <p:nvPr>
            <p:extLst>
              <p:ext uri="{D42A27DB-BD31-4B8C-83A1-F6EECF244321}">
                <p14:modId xmlns:p14="http://schemas.microsoft.com/office/powerpoint/2010/main" val="15300695"/>
              </p:ext>
            </p:extLst>
          </p:nvPr>
        </p:nvGraphicFramePr>
        <p:xfrm>
          <a:off x="291908" y="629881"/>
          <a:ext cx="1853425" cy="2661870"/>
        </p:xfrm>
        <a:graphic>
          <a:graphicData uri="http://schemas.openxmlformats.org/drawingml/2006/table">
            <a:tbl>
              <a:tblPr>
                <a:noFill/>
                <a:tableStyleId>{FC00899F-DB3D-464D-8822-DD30D647D428}</a:tableStyleId>
              </a:tblPr>
              <a:tblGrid>
                <a:gridCol w="1853425">
                  <a:extLst>
                    <a:ext uri="{9D8B030D-6E8A-4147-A177-3AD203B41FA5}">
                      <a16:colId xmlns:a16="http://schemas.microsoft.com/office/drawing/2014/main" val="20000"/>
                    </a:ext>
                  </a:extLst>
                </a:gridCol>
              </a:tblGrid>
              <a:tr h="987025">
                <a:tc>
                  <a:txBody>
                    <a:bodyPr/>
                    <a:lstStyle/>
                    <a:p>
                      <a:pPr marL="0" marR="0" lvl="0" indent="0" algn="l" rtl="0">
                        <a:lnSpc>
                          <a:spcPct val="100000"/>
                        </a:lnSpc>
                        <a:spcBef>
                          <a:spcPts val="0"/>
                        </a:spcBef>
                        <a:spcAft>
                          <a:spcPts val="0"/>
                        </a:spcAft>
                        <a:buClr>
                          <a:srgbClr val="000000"/>
                        </a:buClr>
                        <a:buSzPts val="2600"/>
                        <a:buFont typeface="Arial"/>
                        <a:buNone/>
                      </a:pPr>
                      <a:r>
                        <a:rPr lang="en" sz="2600" dirty="0">
                          <a:solidFill>
                            <a:srgbClr val="CC0033"/>
                          </a:solidFill>
                          <a:latin typeface="Roboto"/>
                          <a:ea typeface="Roboto"/>
                          <a:cs typeface="Roboto"/>
                          <a:sym typeface="Roboto"/>
                        </a:rPr>
                        <a:t>Edit Supplier &amp; Bank Details</a:t>
                      </a:r>
                      <a:endParaRPr sz="2600" u="none" strike="noStrike" cap="none"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9275">
                <a:tc>
                  <a:txBody>
                    <a:bodyPr/>
                    <a:lstStyle/>
                    <a:p>
                      <a:pPr marL="171450" lvl="0" indent="-120650" algn="l" rtl="0">
                        <a:spcBef>
                          <a:spcPts val="0"/>
                        </a:spcBef>
                        <a:spcAft>
                          <a:spcPts val="0"/>
                        </a:spcAft>
                        <a:buClrTx/>
                        <a:buSzPts val="1000"/>
                        <a:buFont typeface="Roboto"/>
                        <a:buChar char="⇢"/>
                      </a:pPr>
                      <a:r>
                        <a:rPr lang="en" sz="1000" dirty="0">
                          <a:solidFill>
                            <a:schemeClr val="bg2">
                              <a:lumMod val="50000"/>
                            </a:schemeClr>
                          </a:solidFill>
                          <a:latin typeface="Roboto"/>
                          <a:ea typeface="Roboto"/>
                          <a:cs typeface="Roboto"/>
                          <a:sym typeface="Roboto"/>
                        </a:rPr>
                        <a:t>To update supplier details, select Settings, then select Entities</a:t>
                      </a:r>
                      <a:endParaRPr sz="1000" dirty="0">
                        <a:solidFill>
                          <a:schemeClr val="bg2">
                            <a:lumMod val="50000"/>
                          </a:schemeClr>
                        </a:solidFill>
                        <a:latin typeface="Roboto"/>
                        <a:ea typeface="Roboto"/>
                        <a:cs typeface="Roboto"/>
                        <a:sym typeface="Roboto"/>
                      </a:endParaRPr>
                    </a:p>
                    <a:p>
                      <a:pPr marL="171450" lvl="0" indent="-120650" algn="l" rtl="0">
                        <a:spcBef>
                          <a:spcPts val="1000"/>
                        </a:spcBef>
                        <a:spcAft>
                          <a:spcPts val="0"/>
                        </a:spcAft>
                        <a:buClrTx/>
                        <a:buSzPts val="1000"/>
                        <a:buFont typeface="Roboto"/>
                        <a:buChar char="⇢"/>
                      </a:pPr>
                      <a:r>
                        <a:rPr lang="en" sz="1000" dirty="0">
                          <a:solidFill>
                            <a:schemeClr val="bg2">
                              <a:lumMod val="50000"/>
                            </a:schemeClr>
                          </a:solidFill>
                          <a:latin typeface="Roboto"/>
                          <a:ea typeface="Roboto"/>
                          <a:cs typeface="Roboto"/>
                          <a:sym typeface="Roboto"/>
                        </a:rPr>
                        <a:t>Click Save</a:t>
                      </a:r>
                      <a:endParaRPr dirty="0">
                        <a:solidFill>
                          <a:schemeClr val="bg2">
                            <a:lumMod val="50000"/>
                          </a:schemeClr>
                        </a:solidFill>
                      </a:endParaRPr>
                    </a:p>
                    <a:p>
                      <a:pPr marL="0" marR="0" lvl="0" indent="0" algn="l" rtl="0">
                        <a:lnSpc>
                          <a:spcPct val="100000"/>
                        </a:lnSpc>
                        <a:spcBef>
                          <a:spcPts val="1000"/>
                        </a:spcBef>
                        <a:spcAft>
                          <a:spcPts val="0"/>
                        </a:spcAft>
                        <a:buClr>
                          <a:srgbClr val="000000"/>
                        </a:buClr>
                        <a:buSzPts val="1000"/>
                        <a:buFont typeface="Arial"/>
                        <a:buNone/>
                      </a:pPr>
                      <a:endParaRPr sz="1000" dirty="0">
                        <a:solidFill>
                          <a:schemeClr val="lt1"/>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705" name="Google Shape;705;p63"/>
          <p:cNvGraphicFramePr/>
          <p:nvPr/>
        </p:nvGraphicFramePr>
        <p:xfrm>
          <a:off x="4046634" y="392687"/>
          <a:ext cx="2846700" cy="121920"/>
        </p:xfrm>
        <a:graphic>
          <a:graphicData uri="http://schemas.openxmlformats.org/drawingml/2006/table">
            <a:tbl>
              <a:tblPr>
                <a:noFill/>
                <a:tableStyleId>{FC00899F-DB3D-464D-8822-DD30D647D428}</a:tableStyleId>
              </a:tblPr>
              <a:tblGrid>
                <a:gridCol w="2846700">
                  <a:extLst>
                    <a:ext uri="{9D8B030D-6E8A-4147-A177-3AD203B41FA5}">
                      <a16:colId xmlns:a16="http://schemas.microsoft.com/office/drawing/2014/main" val="20000"/>
                    </a:ext>
                  </a:extLst>
                </a:gridCol>
              </a:tblGrid>
              <a:tr h="110500">
                <a:tc>
                  <a:txBody>
                    <a:bodyPr/>
                    <a:lstStyle/>
                    <a:p>
                      <a:pPr marL="0" marR="0" lvl="0" indent="0" algn="l" rtl="0">
                        <a:lnSpc>
                          <a:spcPct val="100000"/>
                        </a:lnSpc>
                        <a:spcBef>
                          <a:spcPts val="0"/>
                        </a:spcBef>
                        <a:spcAft>
                          <a:spcPts val="0"/>
                        </a:spcAft>
                        <a:buClr>
                          <a:srgbClr val="000000"/>
                        </a:buClr>
                        <a:buSzPts val="800"/>
                        <a:buFont typeface="Arial"/>
                        <a:buNone/>
                      </a:pPr>
                      <a:r>
                        <a:rPr lang="en" sz="800">
                          <a:solidFill>
                            <a:srgbClr val="434343"/>
                          </a:solidFill>
                          <a:latin typeface="Open Sans SemiBold"/>
                          <a:ea typeface="Open Sans SemiBold"/>
                          <a:cs typeface="Open Sans SemiBold"/>
                          <a:sym typeface="Open Sans SemiBold"/>
                        </a:rPr>
                        <a:t>Payment Entities </a:t>
                      </a:r>
                      <a:endParaRPr sz="600" u="none" strike="noStrike" cap="none">
                        <a:solidFill>
                          <a:srgbClr val="999999"/>
                        </a:solidFill>
                        <a:latin typeface="Open Sans SemiBold"/>
                        <a:ea typeface="Open Sans SemiBold"/>
                        <a:cs typeface="Open Sans SemiBold"/>
                        <a:sym typeface="Open Sans SemiBold"/>
                      </a:endParaRPr>
                    </a:p>
                  </a:txBody>
                  <a:tcPr marL="0" marR="0" marT="0" marB="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CCCCCC">
                          <a:alpha val="0"/>
                        </a:srgbClr>
                      </a:solidFill>
                      <a:prstDash val="dot"/>
                      <a:round/>
                      <a:headEnd type="none" w="sm" len="sm"/>
                      <a:tailEnd type="none" w="sm" len="sm"/>
                    </a:lnT>
                    <a:lnB w="9525" cap="flat" cmpd="sng">
                      <a:solidFill>
                        <a:srgbClr val="CCCCCC">
                          <a:alpha val="0"/>
                        </a:srgbClr>
                      </a:solidFill>
                      <a:prstDash val="dot"/>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706" name="Google Shape;706;p63"/>
          <p:cNvGrpSpPr/>
          <p:nvPr/>
        </p:nvGrpSpPr>
        <p:grpSpPr>
          <a:xfrm>
            <a:off x="7077275" y="276375"/>
            <a:ext cx="1894200" cy="325500"/>
            <a:chOff x="4960650" y="395375"/>
            <a:chExt cx="1894200" cy="325500"/>
          </a:xfrm>
        </p:grpSpPr>
        <p:sp>
          <p:nvSpPr>
            <p:cNvPr id="707" name="Google Shape;707;p63"/>
            <p:cNvSpPr/>
            <p:nvPr/>
          </p:nvSpPr>
          <p:spPr>
            <a:xfrm>
              <a:off x="5915550" y="395375"/>
              <a:ext cx="939300" cy="325500"/>
            </a:xfrm>
            <a:prstGeom prst="rect">
              <a:avLst/>
            </a:prstGeom>
            <a:noFill/>
            <a:ln>
              <a:noFill/>
            </a:ln>
          </p:spPr>
          <p:txBody>
            <a:bodyPr spcFirstLastPara="1" wrap="square" lIns="91425" tIns="91425" rIns="91425" bIns="91425" anchor="ctr" anchorCtr="0">
              <a:noAutofit/>
            </a:bodyPr>
            <a:lstStyle/>
            <a:p>
              <a:pPr marL="0" marR="47781" lvl="0" indent="0" algn="r" rtl="0">
                <a:spcBef>
                  <a:spcPts val="0"/>
                </a:spcBef>
                <a:spcAft>
                  <a:spcPts val="0"/>
                </a:spcAft>
                <a:buNone/>
              </a:pPr>
              <a:r>
                <a:rPr lang="en" sz="600" b="1">
                  <a:solidFill>
                    <a:srgbClr val="666666"/>
                  </a:solidFill>
                  <a:latin typeface="Open Sans"/>
                  <a:ea typeface="Open Sans"/>
                  <a:cs typeface="Open Sans"/>
                  <a:sym typeface="Open Sans"/>
                </a:rPr>
                <a:t>    ?     Sign out</a:t>
              </a:r>
              <a:endParaRPr sz="600">
                <a:solidFill>
                  <a:srgbClr val="666666"/>
                </a:solidFill>
              </a:endParaRPr>
            </a:p>
          </p:txBody>
        </p:sp>
        <p:sp>
          <p:nvSpPr>
            <p:cNvPr id="708" name="Google Shape;708;p63"/>
            <p:cNvSpPr/>
            <p:nvPr/>
          </p:nvSpPr>
          <p:spPr>
            <a:xfrm>
              <a:off x="4960650" y="476275"/>
              <a:ext cx="1183500" cy="149400"/>
            </a:xfrm>
            <a:prstGeom prst="roundRect">
              <a:avLst>
                <a:gd name="adj" fmla="val 50000"/>
              </a:avLst>
            </a:prstGeom>
            <a:solidFill>
              <a:srgbClr val="FFFFFF"/>
            </a:solidFill>
            <a:ln w="9525" cap="flat" cmpd="sng">
              <a:solidFill>
                <a:srgbClr val="EFEFEF"/>
              </a:solidFill>
              <a:prstDash val="solid"/>
              <a:round/>
              <a:headEnd type="none" w="sm" len="sm"/>
              <a:tailEnd type="none" w="sm" len="sm"/>
            </a:ln>
          </p:spPr>
          <p:txBody>
            <a:bodyPr spcFirstLastPara="1" wrap="square" lIns="45700" tIns="0" rIns="45700" bIns="0" anchor="ctr" anchorCtr="0">
              <a:noAutofit/>
            </a:bodyPr>
            <a:lstStyle/>
            <a:p>
              <a:pPr marL="0" lvl="0" indent="0" algn="l" rtl="0">
                <a:spcBef>
                  <a:spcPts val="0"/>
                </a:spcBef>
                <a:spcAft>
                  <a:spcPts val="0"/>
                </a:spcAft>
                <a:buNone/>
              </a:pPr>
              <a:r>
                <a:rPr lang="en" sz="600">
                  <a:solidFill>
                    <a:srgbClr val="999999"/>
                  </a:solidFill>
                  <a:latin typeface="Open Sans"/>
                  <a:ea typeface="Open Sans"/>
                  <a:cs typeface="Open Sans"/>
                  <a:sym typeface="Open Sans"/>
                </a:rPr>
                <a:t>search</a:t>
              </a:r>
              <a:endParaRPr sz="600">
                <a:solidFill>
                  <a:srgbClr val="999999"/>
                </a:solidFill>
                <a:latin typeface="Open Sans"/>
                <a:ea typeface="Open Sans"/>
                <a:cs typeface="Open Sans"/>
                <a:sym typeface="Open Sans"/>
              </a:endParaRPr>
            </a:p>
          </p:txBody>
        </p:sp>
        <p:sp>
          <p:nvSpPr>
            <p:cNvPr id="709" name="Google Shape;709;p63"/>
            <p:cNvSpPr/>
            <p:nvPr/>
          </p:nvSpPr>
          <p:spPr>
            <a:xfrm>
              <a:off x="6246883" y="5155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pic>
        <p:nvPicPr>
          <p:cNvPr id="710" name="Google Shape;710;p63"/>
          <p:cNvPicPr preferRelativeResize="0"/>
          <p:nvPr/>
        </p:nvPicPr>
        <p:blipFill>
          <a:blip r:embed="rId8">
            <a:alphaModFix/>
          </a:blip>
          <a:stretch>
            <a:fillRect/>
          </a:stretch>
        </p:blipFill>
        <p:spPr>
          <a:xfrm flipH="1">
            <a:off x="2581423" y="795787"/>
            <a:ext cx="85800" cy="85800"/>
          </a:xfrm>
          <a:prstGeom prst="rect">
            <a:avLst/>
          </a:prstGeom>
          <a:noFill/>
          <a:ln>
            <a:noFill/>
          </a:ln>
        </p:spPr>
      </p:pic>
      <p:sp>
        <p:nvSpPr>
          <p:cNvPr id="711" name="Google Shape;711;p63"/>
          <p:cNvSpPr/>
          <p:nvPr/>
        </p:nvSpPr>
        <p:spPr>
          <a:xfrm>
            <a:off x="4910584" y="406091"/>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600" b="1">
                <a:solidFill>
                  <a:srgbClr val="FFFFFF"/>
                </a:solidFill>
                <a:latin typeface="Open Sans"/>
                <a:ea typeface="Open Sans"/>
                <a:cs typeface="Open Sans"/>
                <a:sym typeface="Open Sans"/>
              </a:rPr>
              <a:t>+</a:t>
            </a:r>
            <a:endParaRPr sz="600" b="1">
              <a:solidFill>
                <a:schemeClr val="lt1"/>
              </a:solidFill>
              <a:latin typeface="Open Sans"/>
              <a:ea typeface="Open Sans"/>
              <a:cs typeface="Open Sans"/>
              <a:sym typeface="Open Sans"/>
            </a:endParaRPr>
          </a:p>
        </p:txBody>
      </p:sp>
      <p:graphicFrame>
        <p:nvGraphicFramePr>
          <p:cNvPr id="712" name="Google Shape;712;p63"/>
          <p:cNvGraphicFramePr/>
          <p:nvPr/>
        </p:nvGraphicFramePr>
        <p:xfrm>
          <a:off x="7293848" y="1631648"/>
          <a:ext cx="1771200" cy="3511850"/>
        </p:xfrm>
        <a:graphic>
          <a:graphicData uri="http://schemas.openxmlformats.org/drawingml/2006/table">
            <a:tbl>
              <a:tblPr>
                <a:noFill/>
                <a:tableStyleId>{12D82F2C-EE27-42DE-8B95-63FF8034B39E}</a:tableStyleId>
              </a:tblPr>
              <a:tblGrid>
                <a:gridCol w="1388325">
                  <a:extLst>
                    <a:ext uri="{9D8B030D-6E8A-4147-A177-3AD203B41FA5}">
                      <a16:colId xmlns:a16="http://schemas.microsoft.com/office/drawing/2014/main" val="20000"/>
                    </a:ext>
                  </a:extLst>
                </a:gridCol>
                <a:gridCol w="382875">
                  <a:extLst>
                    <a:ext uri="{9D8B030D-6E8A-4147-A177-3AD203B41FA5}">
                      <a16:colId xmlns:a16="http://schemas.microsoft.com/office/drawing/2014/main" val="20001"/>
                    </a:ext>
                  </a:extLst>
                </a:gridCol>
              </a:tblGrid>
              <a:tr h="3511850">
                <a:tc gridSpan="2">
                  <a:txBody>
                    <a:bodyPr/>
                    <a:lstStyle/>
                    <a:p>
                      <a:pPr marL="0" lvl="0" indent="0" algn="l" rtl="0">
                        <a:lnSpc>
                          <a:spcPct val="100000"/>
                        </a:lnSpc>
                        <a:spcBef>
                          <a:spcPts val="0"/>
                        </a:spcBef>
                        <a:spcAft>
                          <a:spcPts val="0"/>
                        </a:spcAft>
                        <a:buNone/>
                      </a:pPr>
                      <a:endParaRPr sz="600" b="1">
                        <a:solidFill>
                          <a:srgbClr val="434343"/>
                        </a:solidFill>
                        <a:latin typeface="Open Sans"/>
                        <a:ea typeface="Open Sans"/>
                        <a:cs typeface="Open Sans"/>
                        <a:sym typeface="Open Sans"/>
                      </a:endParaRPr>
                    </a:p>
                  </a:txBody>
                  <a:tcPr marL="91425" marR="91425" marT="0" marB="0">
                    <a:lnL w="9525" cap="flat" cmpd="sng">
                      <a:solidFill>
                        <a:srgbClr val="D9D9D9"/>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bl>
          </a:graphicData>
        </a:graphic>
      </p:graphicFrame>
      <p:graphicFrame>
        <p:nvGraphicFramePr>
          <p:cNvPr id="713" name="Google Shape;713;p63"/>
          <p:cNvGraphicFramePr/>
          <p:nvPr/>
        </p:nvGraphicFramePr>
        <p:xfrm>
          <a:off x="7297438" y="888583"/>
          <a:ext cx="1767250" cy="719420"/>
        </p:xfrm>
        <a:graphic>
          <a:graphicData uri="http://schemas.openxmlformats.org/drawingml/2006/table">
            <a:tbl>
              <a:tblPr>
                <a:noFill/>
                <a:tableStyleId>{12D82F2C-EE27-42DE-8B95-63FF8034B39E}</a:tableStyleId>
              </a:tblPr>
              <a:tblGrid>
                <a:gridCol w="1144500">
                  <a:extLst>
                    <a:ext uri="{9D8B030D-6E8A-4147-A177-3AD203B41FA5}">
                      <a16:colId xmlns:a16="http://schemas.microsoft.com/office/drawing/2014/main" val="20000"/>
                    </a:ext>
                  </a:extLst>
                </a:gridCol>
                <a:gridCol w="6227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Clr>
                          <a:srgbClr val="000000"/>
                        </a:buClr>
                        <a:buSzPts val="1100"/>
                        <a:buFont typeface="Arial"/>
                        <a:buNone/>
                      </a:pPr>
                      <a:r>
                        <a:rPr lang="en" sz="800">
                          <a:solidFill>
                            <a:srgbClr val="434343"/>
                          </a:solidFill>
                          <a:latin typeface="Open Sans"/>
                          <a:ea typeface="Open Sans"/>
                          <a:cs typeface="Open Sans"/>
                          <a:sym typeface="Open Sans"/>
                        </a:rPr>
                        <a:t>Zack Miller</a:t>
                      </a:r>
                      <a:br>
                        <a:rPr lang="en" sz="600">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1234 Main St. </a:t>
                      </a:r>
                      <a:br>
                        <a:rPr lang="en" sz="600">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St. Louis, MO 28372 </a:t>
                      </a:r>
                      <a:br>
                        <a:rPr lang="en" sz="600">
                          <a:solidFill>
                            <a:srgbClr val="434343"/>
                          </a:solidFill>
                          <a:latin typeface="Open Sans"/>
                          <a:ea typeface="Open Sans"/>
                          <a:cs typeface="Open Sans"/>
                          <a:sym typeface="Open Sans"/>
                        </a:rPr>
                      </a:br>
                      <a:r>
                        <a:rPr lang="en" sz="600">
                          <a:solidFill>
                            <a:srgbClr val="434343"/>
                          </a:solidFill>
                          <a:latin typeface="Open Sans"/>
                          <a:ea typeface="Open Sans"/>
                          <a:cs typeface="Open Sans"/>
                          <a:sym typeface="Open Sans"/>
                        </a:rPr>
                        <a:t>United States</a:t>
                      </a:r>
                      <a:endParaRPr sz="600">
                        <a:solidFill>
                          <a:srgbClr val="434343"/>
                        </a:solidFill>
                        <a:latin typeface="Open Sans"/>
                        <a:ea typeface="Open Sans"/>
                        <a:cs typeface="Open Sans"/>
                        <a:sym typeface="Open Sans"/>
                      </a:endParaRPr>
                    </a:p>
                    <a:p>
                      <a:pPr marL="0" lvl="0" indent="0" algn="l" rtl="0">
                        <a:lnSpc>
                          <a:spcPct val="150000"/>
                        </a:lnSpc>
                        <a:spcBef>
                          <a:spcPts val="50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Tax ID: 438439428</a:t>
                      </a:r>
                      <a:endParaRPr sz="600" b="1">
                        <a:solidFill>
                          <a:srgbClr val="434343"/>
                        </a:solidFill>
                        <a:latin typeface="Open Sans"/>
                        <a:ea typeface="Open Sans"/>
                        <a:cs typeface="Open Sans"/>
                        <a:sym typeface="Open Sans"/>
                      </a:endParaRPr>
                    </a:p>
                  </a:txBody>
                  <a:tcPr marL="91425" marR="0" marT="91425" marB="45700" anchor="ctr">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tc>
                  <a:txBody>
                    <a:bodyPr/>
                    <a:lstStyle/>
                    <a:p>
                      <a:pPr marL="0" lvl="0" indent="0" algn="r" rtl="0">
                        <a:spcBef>
                          <a:spcPts val="0"/>
                        </a:spcBef>
                        <a:spcAft>
                          <a:spcPts val="0"/>
                        </a:spcAft>
                        <a:buClr>
                          <a:srgbClr val="000000"/>
                        </a:buClr>
                        <a:buSzPts val="1100"/>
                        <a:buFont typeface="Arial"/>
                        <a:buNone/>
                      </a:pPr>
                      <a:r>
                        <a:rPr lang="en" sz="600" b="1">
                          <a:solidFill>
                            <a:srgbClr val="66B2E1"/>
                          </a:solidFill>
                          <a:latin typeface="Open Sans"/>
                          <a:ea typeface="Open Sans"/>
                          <a:cs typeface="Open Sans"/>
                          <a:sym typeface="Open Sans"/>
                        </a:rPr>
                        <a:t>edit</a:t>
                      </a:r>
                      <a:endParaRPr sz="600">
                        <a:latin typeface="Open Sans"/>
                        <a:ea typeface="Open Sans"/>
                        <a:cs typeface="Open Sans"/>
                        <a:sym typeface="Open Sans"/>
                      </a:endParaRPr>
                    </a:p>
                  </a:txBody>
                  <a:tcPr marL="91425" marR="91425" marT="91425" marB="45700">
                    <a:lnL w="9525" cap="flat" cmpd="sng">
                      <a:solidFill>
                        <a:srgbClr val="9E9E9E">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graphicFrame>
        <p:nvGraphicFramePr>
          <p:cNvPr id="714" name="Google Shape;714;p63"/>
          <p:cNvGraphicFramePr/>
          <p:nvPr/>
        </p:nvGraphicFramePr>
        <p:xfrm>
          <a:off x="7293838" y="615628"/>
          <a:ext cx="1773975" cy="265750"/>
        </p:xfrm>
        <a:graphic>
          <a:graphicData uri="http://schemas.openxmlformats.org/drawingml/2006/table">
            <a:tbl>
              <a:tblPr>
                <a:noFill/>
                <a:tableStyleId>{12D82F2C-EE27-42DE-8B95-63FF8034B39E}</a:tableStyleId>
              </a:tblPr>
              <a:tblGrid>
                <a:gridCol w="139112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tblGrid>
              <a:tr h="265750">
                <a:tc>
                  <a:txBody>
                    <a:bodyPr/>
                    <a:lstStyle/>
                    <a:p>
                      <a:pPr marL="171450" lvl="0" indent="0" algn="l" rtl="0">
                        <a:spcBef>
                          <a:spcPts val="0"/>
                        </a:spcBef>
                        <a:spcAft>
                          <a:spcPts val="0"/>
                        </a:spcAft>
                        <a:buNone/>
                      </a:pPr>
                      <a:r>
                        <a:rPr lang="en" sz="600">
                          <a:solidFill>
                            <a:srgbClr val="434343"/>
                          </a:solidFill>
                          <a:latin typeface="Open Sans"/>
                          <a:ea typeface="Open Sans"/>
                          <a:cs typeface="Open Sans"/>
                          <a:sym typeface="Open Sans"/>
                        </a:rPr>
                        <a:t>Back</a:t>
                      </a:r>
                      <a:endParaRPr sz="600">
                        <a:solidFill>
                          <a:srgbClr val="434343"/>
                        </a:solidFill>
                        <a:latin typeface="Open Sans"/>
                        <a:ea typeface="Open Sans"/>
                        <a:cs typeface="Open Sans"/>
                        <a:sym typeface="Open Sans"/>
                      </a:endParaRPr>
                    </a:p>
                  </a:txBody>
                  <a:tcPr marL="91425" marR="91425" marT="0" marB="0" anchor="ctr">
                    <a:lnL w="9525" cap="flat" cmpd="sng">
                      <a:solidFill>
                        <a:srgbClr val="D9D9D9"/>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r" rtl="0">
                        <a:spcBef>
                          <a:spcPts val="0"/>
                        </a:spcBef>
                        <a:spcAft>
                          <a:spcPts val="0"/>
                        </a:spcAft>
                        <a:buNone/>
                      </a:pPr>
                      <a:endParaRPr sz="600" b="1">
                        <a:solidFill>
                          <a:srgbClr val="434343"/>
                        </a:solidFill>
                        <a:latin typeface="Open Sans"/>
                        <a:ea typeface="Open Sans"/>
                        <a:cs typeface="Open Sans"/>
                        <a:sym typeface="Open Sans"/>
                      </a:endParaRPr>
                    </a:p>
                  </a:txBody>
                  <a:tcPr marL="91425" marR="91425" marT="91425"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715" name="Google Shape;715;p63"/>
          <p:cNvSpPr/>
          <p:nvPr/>
        </p:nvSpPr>
        <p:spPr>
          <a:xfrm rot="2700000">
            <a:off x="8908329" y="712611"/>
            <a:ext cx="85277" cy="85277"/>
          </a:xfrm>
          <a:prstGeom prst="ellipse">
            <a:avLst/>
          </a:prstGeom>
          <a:solidFill>
            <a:srgbClr val="434343"/>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a:solidFill>
                  <a:srgbClr val="FFFFFF"/>
                </a:solidFill>
                <a:latin typeface="Open Sans"/>
                <a:ea typeface="Open Sans"/>
                <a:cs typeface="Open Sans"/>
                <a:sym typeface="Open Sans"/>
              </a:rPr>
              <a:t>+</a:t>
            </a:r>
            <a:endParaRPr sz="800">
              <a:solidFill>
                <a:srgbClr val="FFFFFF"/>
              </a:solidFill>
              <a:latin typeface="Open Sans"/>
              <a:ea typeface="Open Sans"/>
              <a:cs typeface="Open Sans"/>
              <a:sym typeface="Open Sans"/>
            </a:endParaRPr>
          </a:p>
        </p:txBody>
      </p:sp>
      <p:sp>
        <p:nvSpPr>
          <p:cNvPr id="716" name="Google Shape;716;p63"/>
          <p:cNvSpPr txBox="1"/>
          <p:nvPr/>
        </p:nvSpPr>
        <p:spPr>
          <a:xfrm>
            <a:off x="8700950" y="4749900"/>
            <a:ext cx="371100" cy="393600"/>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8</a:t>
            </a:fld>
            <a:endParaRPr sz="1000">
              <a:solidFill>
                <a:srgbClr val="FFFFFF"/>
              </a:solidFill>
              <a:latin typeface="Roboto"/>
              <a:ea typeface="Roboto"/>
              <a:cs typeface="Roboto"/>
              <a:sym typeface="Roboto"/>
            </a:endParaRPr>
          </a:p>
        </p:txBody>
      </p:sp>
      <p:sp>
        <p:nvSpPr>
          <p:cNvPr id="717" name="Google Shape;717;p63"/>
          <p:cNvSpPr/>
          <p:nvPr/>
        </p:nvSpPr>
        <p:spPr>
          <a:xfrm>
            <a:off x="7397075" y="704061"/>
            <a:ext cx="85800" cy="85200"/>
          </a:xfrm>
          <a:prstGeom prst="leftArrow">
            <a:avLst>
              <a:gd name="adj1" fmla="val 50000"/>
              <a:gd name="adj2" fmla="val 50000"/>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8" name="Google Shape;718;p63"/>
          <p:cNvCxnSpPr/>
          <p:nvPr/>
        </p:nvCxnSpPr>
        <p:spPr>
          <a:xfrm>
            <a:off x="3899500" y="617940"/>
            <a:ext cx="3392400" cy="0"/>
          </a:xfrm>
          <a:prstGeom prst="straightConnector1">
            <a:avLst/>
          </a:prstGeom>
          <a:noFill/>
          <a:ln w="9525" cap="flat" cmpd="sng">
            <a:solidFill>
              <a:srgbClr val="D9D9D9"/>
            </a:solidFill>
            <a:prstDash val="solid"/>
            <a:round/>
            <a:headEnd type="none" w="med" len="med"/>
            <a:tailEnd type="none" w="med" len="med"/>
          </a:ln>
        </p:spPr>
      </p:cxnSp>
      <p:sp>
        <p:nvSpPr>
          <p:cNvPr id="719" name="Google Shape;719;p63"/>
          <p:cNvSpPr/>
          <p:nvPr/>
        </p:nvSpPr>
        <p:spPr>
          <a:xfrm>
            <a:off x="3906313" y="4141330"/>
            <a:ext cx="3330900" cy="576000"/>
          </a:xfrm>
          <a:prstGeom prst="rect">
            <a:avLst/>
          </a:prstGeom>
          <a:solidFill>
            <a:srgbClr val="EEF5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63"/>
          <p:cNvSpPr/>
          <p:nvPr/>
        </p:nvSpPr>
        <p:spPr>
          <a:xfrm>
            <a:off x="5166875" y="1002650"/>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Zack Miller LTDA</a:t>
            </a:r>
            <a:endParaRPr sz="600">
              <a:solidFill>
                <a:srgbClr val="434343"/>
              </a:solidFill>
              <a:latin typeface="Open Sans"/>
              <a:ea typeface="Open Sans"/>
              <a:cs typeface="Open Sans"/>
              <a:sym typeface="Open Sans"/>
            </a:endParaRPr>
          </a:p>
        </p:txBody>
      </p:sp>
      <p:sp>
        <p:nvSpPr>
          <p:cNvPr id="721" name="Google Shape;721;p63"/>
          <p:cNvSpPr/>
          <p:nvPr/>
        </p:nvSpPr>
        <p:spPr>
          <a:xfrm>
            <a:off x="5166875" y="1313943"/>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1234 Main St.</a:t>
            </a:r>
            <a:endParaRPr sz="600">
              <a:solidFill>
                <a:srgbClr val="434343"/>
              </a:solidFill>
              <a:latin typeface="Open Sans"/>
              <a:ea typeface="Open Sans"/>
              <a:cs typeface="Open Sans"/>
              <a:sym typeface="Open Sans"/>
            </a:endParaRPr>
          </a:p>
        </p:txBody>
      </p:sp>
      <p:sp>
        <p:nvSpPr>
          <p:cNvPr id="722" name="Google Shape;722;p63"/>
          <p:cNvSpPr/>
          <p:nvPr/>
        </p:nvSpPr>
        <p:spPr>
          <a:xfrm>
            <a:off x="5166912" y="1988380"/>
            <a:ext cx="1163700" cy="194700"/>
          </a:xfrm>
          <a:prstGeom prst="roundRect">
            <a:avLst>
              <a:gd name="adj" fmla="val 7579"/>
            </a:avLst>
          </a:prstGeom>
          <a:noFill/>
          <a:ln>
            <a:noFill/>
          </a:ln>
        </p:spPr>
        <p:txBody>
          <a:bodyPr spcFirstLastPara="1" wrap="square" lIns="0" tIns="45700" rIns="0" bIns="45700" anchor="ctr" anchorCtr="0">
            <a:noAutofit/>
          </a:bodyPr>
          <a:lstStyle/>
          <a:p>
            <a:pPr marL="114300" lvl="0" indent="0" algn="l" rtl="0">
              <a:spcBef>
                <a:spcPts val="0"/>
              </a:spcBef>
              <a:spcAft>
                <a:spcPts val="0"/>
              </a:spcAft>
              <a:buNone/>
            </a:pPr>
            <a:r>
              <a:rPr lang="en" sz="600">
                <a:solidFill>
                  <a:srgbClr val="66B2E1"/>
                </a:solidFill>
                <a:latin typeface="Open Sans SemiBold"/>
                <a:ea typeface="Open Sans SemiBold"/>
                <a:cs typeface="Open Sans SemiBold"/>
                <a:sym typeface="Open Sans SemiBold"/>
              </a:rPr>
              <a:t>Add File</a:t>
            </a:r>
            <a:endParaRPr sz="600">
              <a:solidFill>
                <a:srgbClr val="66B2E1"/>
              </a:solidFill>
              <a:latin typeface="Open Sans SemiBold"/>
              <a:ea typeface="Open Sans SemiBold"/>
              <a:cs typeface="Open Sans SemiBold"/>
              <a:sym typeface="Open Sans SemiBold"/>
            </a:endParaRPr>
          </a:p>
        </p:txBody>
      </p:sp>
      <p:sp>
        <p:nvSpPr>
          <p:cNvPr id="723" name="Google Shape;723;p63"/>
          <p:cNvSpPr/>
          <p:nvPr/>
        </p:nvSpPr>
        <p:spPr>
          <a:xfrm>
            <a:off x="5166875" y="1630480"/>
            <a:ext cx="7980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28372</a:t>
            </a:r>
            <a:endParaRPr sz="600">
              <a:solidFill>
                <a:srgbClr val="434343"/>
              </a:solidFill>
              <a:latin typeface="Open Sans"/>
              <a:ea typeface="Open Sans"/>
              <a:cs typeface="Open Sans"/>
              <a:sym typeface="Open Sans"/>
            </a:endParaRPr>
          </a:p>
        </p:txBody>
      </p:sp>
      <p:sp>
        <p:nvSpPr>
          <p:cNvPr id="724" name="Google Shape;724;p63"/>
          <p:cNvSpPr txBox="1"/>
          <p:nvPr/>
        </p:nvSpPr>
        <p:spPr>
          <a:xfrm>
            <a:off x="4182963" y="1009404"/>
            <a:ext cx="750600" cy="136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Name</a:t>
            </a:r>
            <a:endParaRPr sz="700">
              <a:solidFill>
                <a:srgbClr val="434343"/>
              </a:solidFill>
              <a:latin typeface="Open Sans"/>
              <a:ea typeface="Open Sans"/>
              <a:cs typeface="Open Sans"/>
              <a:sym typeface="Open Sans"/>
            </a:endParaRPr>
          </a:p>
        </p:txBody>
      </p:sp>
      <p:sp>
        <p:nvSpPr>
          <p:cNvPr id="725" name="Google Shape;725;p63"/>
          <p:cNvSpPr txBox="1"/>
          <p:nvPr/>
        </p:nvSpPr>
        <p:spPr>
          <a:xfrm>
            <a:off x="4182963" y="1156203"/>
            <a:ext cx="7506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Country</a:t>
            </a:r>
            <a:endParaRPr sz="600">
              <a:solidFill>
                <a:srgbClr val="434343"/>
              </a:solidFill>
              <a:latin typeface="Open Sans"/>
              <a:ea typeface="Open Sans"/>
              <a:cs typeface="Open Sans"/>
              <a:sym typeface="Open Sans"/>
            </a:endParaRPr>
          </a:p>
        </p:txBody>
      </p:sp>
      <p:sp>
        <p:nvSpPr>
          <p:cNvPr id="726" name="Google Shape;726;p63"/>
          <p:cNvSpPr txBox="1"/>
          <p:nvPr/>
        </p:nvSpPr>
        <p:spPr>
          <a:xfrm>
            <a:off x="4182963" y="1313666"/>
            <a:ext cx="7506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Address</a:t>
            </a:r>
            <a:endParaRPr sz="600">
              <a:solidFill>
                <a:srgbClr val="434343"/>
              </a:solidFill>
              <a:latin typeface="Open Sans"/>
              <a:ea typeface="Open Sans"/>
              <a:cs typeface="Open Sans"/>
              <a:sym typeface="Open Sans"/>
            </a:endParaRPr>
          </a:p>
        </p:txBody>
      </p:sp>
      <p:sp>
        <p:nvSpPr>
          <p:cNvPr id="727" name="Google Shape;727;p63"/>
          <p:cNvSpPr txBox="1"/>
          <p:nvPr/>
        </p:nvSpPr>
        <p:spPr>
          <a:xfrm>
            <a:off x="4182963" y="1629810"/>
            <a:ext cx="7506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Zip code</a:t>
            </a:r>
            <a:endParaRPr sz="600">
              <a:solidFill>
                <a:srgbClr val="434343"/>
              </a:solidFill>
              <a:latin typeface="Open Sans"/>
              <a:ea typeface="Open Sans"/>
              <a:cs typeface="Open Sans"/>
              <a:sym typeface="Open Sans"/>
            </a:endParaRPr>
          </a:p>
        </p:txBody>
      </p:sp>
      <p:sp>
        <p:nvSpPr>
          <p:cNvPr id="728" name="Google Shape;728;p63"/>
          <p:cNvSpPr txBox="1"/>
          <p:nvPr/>
        </p:nvSpPr>
        <p:spPr>
          <a:xfrm>
            <a:off x="4182963" y="2016279"/>
            <a:ext cx="7506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W9</a:t>
            </a:r>
            <a:endParaRPr sz="600">
              <a:solidFill>
                <a:srgbClr val="434343"/>
              </a:solidFill>
              <a:latin typeface="Open Sans"/>
              <a:ea typeface="Open Sans"/>
              <a:cs typeface="Open Sans"/>
              <a:sym typeface="Open Sans"/>
            </a:endParaRPr>
          </a:p>
        </p:txBody>
      </p:sp>
      <p:sp>
        <p:nvSpPr>
          <p:cNvPr id="729" name="Google Shape;729;p63"/>
          <p:cNvSpPr txBox="1"/>
          <p:nvPr/>
        </p:nvSpPr>
        <p:spPr>
          <a:xfrm>
            <a:off x="4409479" y="762875"/>
            <a:ext cx="12507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700" b="1">
                <a:solidFill>
                  <a:srgbClr val="434343"/>
                </a:solidFill>
                <a:latin typeface="Open Sans"/>
                <a:ea typeface="Open Sans"/>
                <a:cs typeface="Open Sans"/>
                <a:sym typeface="Open Sans"/>
              </a:rPr>
              <a:t>Entity</a:t>
            </a:r>
            <a:endParaRPr sz="700" b="1">
              <a:solidFill>
                <a:srgbClr val="434343"/>
              </a:solidFill>
              <a:latin typeface="Open Sans"/>
              <a:ea typeface="Open Sans"/>
              <a:cs typeface="Open Sans"/>
              <a:sym typeface="Open Sans"/>
            </a:endParaRPr>
          </a:p>
        </p:txBody>
      </p:sp>
      <p:sp>
        <p:nvSpPr>
          <p:cNvPr id="730" name="Google Shape;730;p63"/>
          <p:cNvSpPr/>
          <p:nvPr/>
        </p:nvSpPr>
        <p:spPr>
          <a:xfrm>
            <a:off x="5166875" y="1159255"/>
            <a:ext cx="9339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United States              ▾</a:t>
            </a:r>
            <a:endParaRPr sz="600">
              <a:solidFill>
                <a:srgbClr val="434343"/>
              </a:solidFill>
              <a:latin typeface="Open Sans"/>
              <a:ea typeface="Open Sans"/>
              <a:cs typeface="Open Sans"/>
              <a:sym typeface="Open Sans"/>
            </a:endParaRPr>
          </a:p>
        </p:txBody>
      </p:sp>
      <p:sp>
        <p:nvSpPr>
          <p:cNvPr id="731" name="Google Shape;731;p63"/>
          <p:cNvSpPr txBox="1"/>
          <p:nvPr/>
        </p:nvSpPr>
        <p:spPr>
          <a:xfrm>
            <a:off x="4182863" y="1782730"/>
            <a:ext cx="7980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Tax ID #</a:t>
            </a:r>
            <a:endParaRPr sz="600">
              <a:solidFill>
                <a:srgbClr val="434343"/>
              </a:solidFill>
              <a:latin typeface="Open Sans"/>
              <a:ea typeface="Open Sans"/>
              <a:cs typeface="Open Sans"/>
              <a:sym typeface="Open Sans"/>
            </a:endParaRPr>
          </a:p>
        </p:txBody>
      </p:sp>
      <p:sp>
        <p:nvSpPr>
          <p:cNvPr id="732" name="Google Shape;732;p63"/>
          <p:cNvSpPr/>
          <p:nvPr/>
        </p:nvSpPr>
        <p:spPr>
          <a:xfrm>
            <a:off x="5164175" y="2960005"/>
            <a:ext cx="9339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United States              ▾</a:t>
            </a:r>
            <a:endParaRPr sz="600">
              <a:solidFill>
                <a:srgbClr val="434343"/>
              </a:solidFill>
              <a:latin typeface="Open Sans"/>
              <a:ea typeface="Open Sans"/>
              <a:cs typeface="Open Sans"/>
              <a:sym typeface="Open Sans"/>
            </a:endParaRPr>
          </a:p>
        </p:txBody>
      </p:sp>
      <p:sp>
        <p:nvSpPr>
          <p:cNvPr id="733" name="Google Shape;733;p63"/>
          <p:cNvSpPr/>
          <p:nvPr/>
        </p:nvSpPr>
        <p:spPr>
          <a:xfrm>
            <a:off x="5164175" y="3119753"/>
            <a:ext cx="3255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USD  ▾</a:t>
            </a:r>
            <a:endParaRPr sz="600">
              <a:solidFill>
                <a:srgbClr val="434343"/>
              </a:solidFill>
              <a:latin typeface="Open Sans"/>
              <a:ea typeface="Open Sans"/>
              <a:cs typeface="Open Sans"/>
              <a:sym typeface="Open Sans"/>
            </a:endParaRPr>
          </a:p>
        </p:txBody>
      </p:sp>
      <p:sp>
        <p:nvSpPr>
          <p:cNvPr id="734" name="Google Shape;734;p63"/>
          <p:cNvSpPr/>
          <p:nvPr/>
        </p:nvSpPr>
        <p:spPr>
          <a:xfrm>
            <a:off x="5169125" y="3430418"/>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Zack Miller</a:t>
            </a:r>
            <a:endParaRPr sz="600">
              <a:solidFill>
                <a:srgbClr val="434343"/>
              </a:solidFill>
              <a:latin typeface="Open Sans"/>
              <a:ea typeface="Open Sans"/>
              <a:cs typeface="Open Sans"/>
              <a:sym typeface="Open Sans"/>
            </a:endParaRPr>
          </a:p>
        </p:txBody>
      </p:sp>
      <p:sp>
        <p:nvSpPr>
          <p:cNvPr id="735" name="Google Shape;735;p63"/>
          <p:cNvSpPr/>
          <p:nvPr/>
        </p:nvSpPr>
        <p:spPr>
          <a:xfrm>
            <a:off x="5169125" y="3588668"/>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9382930291</a:t>
            </a:r>
            <a:endParaRPr sz="600">
              <a:solidFill>
                <a:srgbClr val="434343"/>
              </a:solidFill>
              <a:latin typeface="Open Sans"/>
              <a:ea typeface="Open Sans"/>
              <a:cs typeface="Open Sans"/>
              <a:sym typeface="Open Sans"/>
            </a:endParaRPr>
          </a:p>
        </p:txBody>
      </p:sp>
      <p:sp>
        <p:nvSpPr>
          <p:cNvPr id="736" name="Google Shape;736;p63"/>
          <p:cNvSpPr/>
          <p:nvPr/>
        </p:nvSpPr>
        <p:spPr>
          <a:xfrm>
            <a:off x="5169125" y="3746930"/>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AAAA-BB-CC-123</a:t>
            </a:r>
            <a:endParaRPr sz="600">
              <a:solidFill>
                <a:srgbClr val="434343"/>
              </a:solidFill>
              <a:latin typeface="Open Sans"/>
              <a:ea typeface="Open Sans"/>
              <a:cs typeface="Open Sans"/>
              <a:sym typeface="Open Sans"/>
            </a:endParaRPr>
          </a:p>
        </p:txBody>
      </p:sp>
      <p:sp>
        <p:nvSpPr>
          <p:cNvPr id="737" name="Google Shape;737;p63"/>
          <p:cNvSpPr txBox="1"/>
          <p:nvPr/>
        </p:nvSpPr>
        <p:spPr>
          <a:xfrm>
            <a:off x="4180876" y="2959924"/>
            <a:ext cx="6861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Bank Country</a:t>
            </a:r>
            <a:endParaRPr sz="600">
              <a:solidFill>
                <a:srgbClr val="434343"/>
              </a:solidFill>
              <a:latin typeface="Open Sans"/>
              <a:ea typeface="Open Sans"/>
              <a:cs typeface="Open Sans"/>
              <a:sym typeface="Open Sans"/>
            </a:endParaRPr>
          </a:p>
        </p:txBody>
      </p:sp>
      <p:sp>
        <p:nvSpPr>
          <p:cNvPr id="738" name="Google Shape;738;p63"/>
          <p:cNvSpPr txBox="1"/>
          <p:nvPr/>
        </p:nvSpPr>
        <p:spPr>
          <a:xfrm>
            <a:off x="4180876" y="3119281"/>
            <a:ext cx="6861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Currency</a:t>
            </a:r>
            <a:endParaRPr sz="600">
              <a:solidFill>
                <a:srgbClr val="434343"/>
              </a:solidFill>
              <a:latin typeface="Open Sans"/>
              <a:ea typeface="Open Sans"/>
              <a:cs typeface="Open Sans"/>
              <a:sym typeface="Open Sans"/>
            </a:endParaRPr>
          </a:p>
        </p:txBody>
      </p:sp>
      <p:sp>
        <p:nvSpPr>
          <p:cNvPr id="739" name="Google Shape;739;p63"/>
          <p:cNvSpPr txBox="1"/>
          <p:nvPr/>
        </p:nvSpPr>
        <p:spPr>
          <a:xfrm>
            <a:off x="4180888" y="3429157"/>
            <a:ext cx="8487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Account Name</a:t>
            </a:r>
            <a:endParaRPr sz="600">
              <a:solidFill>
                <a:srgbClr val="434343"/>
              </a:solidFill>
              <a:latin typeface="Open Sans"/>
              <a:ea typeface="Open Sans"/>
              <a:cs typeface="Open Sans"/>
              <a:sym typeface="Open Sans"/>
            </a:endParaRPr>
          </a:p>
        </p:txBody>
      </p:sp>
      <p:sp>
        <p:nvSpPr>
          <p:cNvPr id="740" name="Google Shape;740;p63"/>
          <p:cNvSpPr txBox="1"/>
          <p:nvPr/>
        </p:nvSpPr>
        <p:spPr>
          <a:xfrm>
            <a:off x="4180876" y="3587013"/>
            <a:ext cx="686100" cy="136800"/>
          </a:xfrm>
          <a:prstGeom prst="rect">
            <a:avLst/>
          </a:prstGeom>
          <a:noFill/>
          <a:ln>
            <a:noFill/>
          </a:ln>
        </p:spPr>
        <p:txBody>
          <a:bodyPr spcFirstLastPara="1" wrap="square" lIns="0" tIns="0" rIns="0" bIns="0" anchor="ctr" anchorCtr="0">
            <a:noAutofit/>
          </a:bodyPr>
          <a:lstStyle/>
          <a:p>
            <a:pPr marL="0" marR="45720" lvl="0" indent="0" algn="l" rtl="0">
              <a:spcBef>
                <a:spcPts val="0"/>
              </a:spcBef>
              <a:spcAft>
                <a:spcPts val="0"/>
              </a:spcAft>
              <a:buNone/>
            </a:pPr>
            <a:r>
              <a:rPr lang="en" sz="600">
                <a:solidFill>
                  <a:srgbClr val="434343"/>
                </a:solidFill>
                <a:latin typeface="Open Sans"/>
                <a:ea typeface="Open Sans"/>
                <a:cs typeface="Open Sans"/>
                <a:sym typeface="Open Sans"/>
              </a:rPr>
              <a:t>Account #</a:t>
            </a:r>
            <a:endParaRPr sz="600">
              <a:solidFill>
                <a:srgbClr val="434343"/>
              </a:solidFill>
              <a:latin typeface="Open Sans"/>
              <a:ea typeface="Open Sans"/>
              <a:cs typeface="Open Sans"/>
              <a:sym typeface="Open Sans"/>
            </a:endParaRPr>
          </a:p>
        </p:txBody>
      </p:sp>
      <p:sp>
        <p:nvSpPr>
          <p:cNvPr id="741" name="Google Shape;741;p63"/>
          <p:cNvSpPr txBox="1"/>
          <p:nvPr/>
        </p:nvSpPr>
        <p:spPr>
          <a:xfrm>
            <a:off x="4180876" y="3744894"/>
            <a:ext cx="6861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None/>
            </a:pPr>
            <a:r>
              <a:rPr lang="en" sz="600">
                <a:solidFill>
                  <a:srgbClr val="434343"/>
                </a:solidFill>
                <a:latin typeface="Open Sans"/>
                <a:ea typeface="Open Sans"/>
                <a:cs typeface="Open Sans"/>
                <a:sym typeface="Open Sans"/>
              </a:rPr>
              <a:t>ACH Routing # </a:t>
            </a:r>
            <a:endParaRPr sz="600">
              <a:solidFill>
                <a:srgbClr val="434343"/>
              </a:solidFill>
              <a:latin typeface="Open Sans"/>
              <a:ea typeface="Open Sans"/>
              <a:cs typeface="Open Sans"/>
              <a:sym typeface="Open Sans"/>
            </a:endParaRPr>
          </a:p>
        </p:txBody>
      </p:sp>
      <p:grpSp>
        <p:nvGrpSpPr>
          <p:cNvPr id="742" name="Google Shape;742;p63"/>
          <p:cNvGrpSpPr/>
          <p:nvPr/>
        </p:nvGrpSpPr>
        <p:grpSpPr>
          <a:xfrm>
            <a:off x="3992788" y="2289605"/>
            <a:ext cx="3244500" cy="194700"/>
            <a:chOff x="1504925" y="2454800"/>
            <a:chExt cx="3244500" cy="194700"/>
          </a:xfrm>
        </p:grpSpPr>
        <p:sp>
          <p:nvSpPr>
            <p:cNvPr id="743" name="Google Shape;743;p63"/>
            <p:cNvSpPr/>
            <p:nvPr/>
          </p:nvSpPr>
          <p:spPr>
            <a:xfrm>
              <a:off x="1659425" y="2454800"/>
              <a:ext cx="944100" cy="194700"/>
            </a:xfrm>
            <a:prstGeom prst="round2SameRect">
              <a:avLst>
                <a:gd name="adj1" fmla="val 16667"/>
                <a:gd name="adj2" fmla="val 0"/>
              </a:avLst>
            </a:prstGeom>
            <a:solidFill>
              <a:srgbClr val="F7F8F9"/>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marR="45720" lvl="0" indent="0" algn="ctr" rtl="0">
                <a:spcBef>
                  <a:spcPts val="0"/>
                </a:spcBef>
                <a:spcAft>
                  <a:spcPts val="0"/>
                </a:spcAft>
                <a:buNone/>
              </a:pPr>
              <a:r>
                <a:rPr lang="en" sz="600" b="1">
                  <a:solidFill>
                    <a:srgbClr val="434343"/>
                  </a:solidFill>
                  <a:latin typeface="Open Sans"/>
                  <a:ea typeface="Open Sans"/>
                  <a:cs typeface="Open Sans"/>
                  <a:sym typeface="Open Sans"/>
                </a:rPr>
                <a:t>Receiving Funds</a:t>
              </a:r>
              <a:endParaRPr>
                <a:solidFill>
                  <a:srgbClr val="434343"/>
                </a:solidFill>
              </a:endParaRPr>
            </a:p>
          </p:txBody>
        </p:sp>
        <p:cxnSp>
          <p:nvCxnSpPr>
            <p:cNvPr id="744" name="Google Shape;744;p63"/>
            <p:cNvCxnSpPr/>
            <p:nvPr/>
          </p:nvCxnSpPr>
          <p:spPr>
            <a:xfrm>
              <a:off x="1504925" y="2649375"/>
              <a:ext cx="3244500" cy="0"/>
            </a:xfrm>
            <a:prstGeom prst="straightConnector1">
              <a:avLst/>
            </a:prstGeom>
            <a:noFill/>
            <a:ln w="9525" cap="flat" cmpd="sng">
              <a:solidFill>
                <a:srgbClr val="B7B7B7"/>
              </a:solidFill>
              <a:prstDash val="solid"/>
              <a:round/>
              <a:headEnd type="none" w="med" len="med"/>
              <a:tailEnd type="none" w="med" len="med"/>
            </a:ln>
          </p:spPr>
        </p:cxnSp>
        <p:cxnSp>
          <p:nvCxnSpPr>
            <p:cNvPr id="745" name="Google Shape;745;p63"/>
            <p:cNvCxnSpPr/>
            <p:nvPr/>
          </p:nvCxnSpPr>
          <p:spPr>
            <a:xfrm>
              <a:off x="1663725" y="2649375"/>
              <a:ext cx="935700" cy="0"/>
            </a:xfrm>
            <a:prstGeom prst="straightConnector1">
              <a:avLst/>
            </a:prstGeom>
            <a:noFill/>
            <a:ln w="19050" cap="flat" cmpd="sng">
              <a:solidFill>
                <a:srgbClr val="F6F8F9"/>
              </a:solidFill>
              <a:prstDash val="solid"/>
              <a:round/>
              <a:headEnd type="none" w="med" len="med"/>
              <a:tailEnd type="none" w="med" len="med"/>
            </a:ln>
          </p:spPr>
        </p:cxnSp>
      </p:grpSp>
      <p:sp>
        <p:nvSpPr>
          <p:cNvPr id="746" name="Google Shape;746;p63"/>
          <p:cNvSpPr/>
          <p:nvPr/>
        </p:nvSpPr>
        <p:spPr>
          <a:xfrm>
            <a:off x="4746598" y="3458050"/>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747" name="Google Shape;747;p63"/>
          <p:cNvSpPr/>
          <p:nvPr/>
        </p:nvSpPr>
        <p:spPr>
          <a:xfrm>
            <a:off x="4728377" y="3778811"/>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748" name="Google Shape;748;p63"/>
          <p:cNvSpPr txBox="1"/>
          <p:nvPr/>
        </p:nvSpPr>
        <p:spPr>
          <a:xfrm>
            <a:off x="4180888" y="4224051"/>
            <a:ext cx="686100" cy="369000"/>
          </a:xfrm>
          <a:prstGeom prst="rect">
            <a:avLst/>
          </a:prstGeom>
          <a:noFill/>
          <a:ln>
            <a:noFill/>
          </a:ln>
        </p:spPr>
        <p:txBody>
          <a:bodyPr spcFirstLastPara="1" wrap="square" lIns="0" tIns="0" rIns="0" bIns="0" anchor="t"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Bank Verification </a:t>
            </a:r>
            <a:endParaRPr sz="600">
              <a:solidFill>
                <a:srgbClr val="434343"/>
              </a:solidFill>
              <a:latin typeface="Open Sans"/>
              <a:ea typeface="Open Sans"/>
              <a:cs typeface="Open Sans"/>
              <a:sym typeface="Open Sans"/>
            </a:endParaRPr>
          </a:p>
          <a:p>
            <a:pPr marL="0" lvl="0" indent="0" algn="l" rtl="0">
              <a:spcBef>
                <a:spcPts val="500"/>
              </a:spcBef>
              <a:spcAft>
                <a:spcPts val="0"/>
              </a:spcAft>
              <a:buNone/>
            </a:pPr>
            <a:r>
              <a:rPr lang="en" sz="500">
                <a:solidFill>
                  <a:srgbClr val="434343"/>
                </a:solidFill>
                <a:latin typeface="Open Sans"/>
                <a:ea typeface="Open Sans"/>
                <a:cs typeface="Open Sans"/>
                <a:sym typeface="Open Sans"/>
              </a:rPr>
              <a:t>Use bank statement </a:t>
            </a:r>
            <a:br>
              <a:rPr lang="en" sz="500">
                <a:solidFill>
                  <a:srgbClr val="434343"/>
                </a:solidFill>
                <a:latin typeface="Open Sans"/>
                <a:ea typeface="Open Sans"/>
                <a:cs typeface="Open Sans"/>
                <a:sym typeface="Open Sans"/>
              </a:rPr>
            </a:br>
            <a:r>
              <a:rPr lang="en" sz="500">
                <a:solidFill>
                  <a:srgbClr val="434343"/>
                </a:solidFill>
                <a:latin typeface="Open Sans"/>
                <a:ea typeface="Open Sans"/>
                <a:cs typeface="Open Sans"/>
                <a:sym typeface="Open Sans"/>
              </a:rPr>
              <a:t>or voided check</a:t>
            </a:r>
            <a:endParaRPr sz="700">
              <a:solidFill>
                <a:srgbClr val="434343"/>
              </a:solidFill>
              <a:latin typeface="Open Sans"/>
              <a:ea typeface="Open Sans"/>
              <a:cs typeface="Open Sans"/>
              <a:sym typeface="Open Sans"/>
            </a:endParaRPr>
          </a:p>
        </p:txBody>
      </p:sp>
      <p:sp>
        <p:nvSpPr>
          <p:cNvPr id="749" name="Google Shape;749;p63"/>
          <p:cNvSpPr/>
          <p:nvPr/>
        </p:nvSpPr>
        <p:spPr>
          <a:xfrm>
            <a:off x="4806916" y="4230279"/>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750" name="Google Shape;750;p63"/>
          <p:cNvSpPr/>
          <p:nvPr/>
        </p:nvSpPr>
        <p:spPr>
          <a:xfrm>
            <a:off x="4134428" y="4834807"/>
            <a:ext cx="456000" cy="133500"/>
          </a:xfrm>
          <a:prstGeom prst="roundRect">
            <a:avLst>
              <a:gd name="adj" fmla="val 50000"/>
            </a:avLst>
          </a:prstGeom>
          <a:solidFill>
            <a:srgbClr val="66B2E1"/>
          </a:solidFill>
          <a:ln>
            <a:noFill/>
          </a:ln>
        </p:spPr>
        <p:txBody>
          <a:bodyPr spcFirstLastPara="1" wrap="square" lIns="63700" tIns="63700" rIns="63700" bIns="63700" anchor="ctr" anchorCtr="0">
            <a:noAutofit/>
          </a:bodyPr>
          <a:lstStyle/>
          <a:p>
            <a:pPr marL="0" lvl="0" indent="0" algn="ctr" rtl="0">
              <a:spcBef>
                <a:spcPts val="0"/>
              </a:spcBef>
              <a:spcAft>
                <a:spcPts val="0"/>
              </a:spcAft>
              <a:buNone/>
            </a:pPr>
            <a:r>
              <a:rPr lang="en" sz="600" b="1">
                <a:solidFill>
                  <a:srgbClr val="FFFFFF"/>
                </a:solidFill>
                <a:latin typeface="Open Sans"/>
                <a:ea typeface="Open Sans"/>
                <a:cs typeface="Open Sans"/>
                <a:sym typeface="Open Sans"/>
              </a:rPr>
              <a:t>Save</a:t>
            </a:r>
            <a:endParaRPr sz="600" b="1">
              <a:solidFill>
                <a:srgbClr val="FFFFFF"/>
              </a:solidFill>
              <a:latin typeface="Open Sans"/>
              <a:ea typeface="Open Sans"/>
              <a:cs typeface="Open Sans"/>
              <a:sym typeface="Open Sans"/>
            </a:endParaRPr>
          </a:p>
        </p:txBody>
      </p:sp>
      <p:sp>
        <p:nvSpPr>
          <p:cNvPr id="751" name="Google Shape;751;p63"/>
          <p:cNvSpPr txBox="1"/>
          <p:nvPr/>
        </p:nvSpPr>
        <p:spPr>
          <a:xfrm>
            <a:off x="4409476" y="2672417"/>
            <a:ext cx="686100" cy="136800"/>
          </a:xfrm>
          <a:prstGeom prst="rect">
            <a:avLst/>
          </a:prstGeom>
          <a:noFill/>
          <a:ln>
            <a:noFill/>
          </a:ln>
        </p:spPr>
        <p:txBody>
          <a:bodyPr spcFirstLastPara="1" wrap="square" lIns="0" tIns="0" rIns="0" bIns="0" anchor="ctr" anchorCtr="0">
            <a:noAutofit/>
          </a:bodyPr>
          <a:lstStyle/>
          <a:p>
            <a:pPr marL="0" marR="45720" lvl="0" indent="0" algn="l" rtl="0">
              <a:spcBef>
                <a:spcPts val="0"/>
              </a:spcBef>
              <a:spcAft>
                <a:spcPts val="0"/>
              </a:spcAft>
              <a:buNone/>
            </a:pPr>
            <a:r>
              <a:rPr lang="en" sz="700">
                <a:solidFill>
                  <a:srgbClr val="434343"/>
                </a:solidFill>
                <a:latin typeface="Open Sans SemiBold"/>
                <a:ea typeface="Open Sans SemiBold"/>
                <a:cs typeface="Open Sans SemiBold"/>
                <a:sym typeface="Open Sans SemiBold"/>
              </a:rPr>
              <a:t>Bank Details</a:t>
            </a:r>
            <a:endParaRPr sz="700">
              <a:solidFill>
                <a:srgbClr val="434343"/>
              </a:solidFill>
              <a:latin typeface="Open Sans"/>
              <a:ea typeface="Open Sans"/>
              <a:cs typeface="Open Sans"/>
              <a:sym typeface="Open Sans"/>
            </a:endParaRPr>
          </a:p>
        </p:txBody>
      </p:sp>
      <p:pic>
        <p:nvPicPr>
          <p:cNvPr id="752" name="Google Shape;752;p63"/>
          <p:cNvPicPr preferRelativeResize="0"/>
          <p:nvPr/>
        </p:nvPicPr>
        <p:blipFill>
          <a:blip r:embed="rId9">
            <a:alphaModFix/>
          </a:blip>
          <a:stretch>
            <a:fillRect/>
          </a:stretch>
        </p:blipFill>
        <p:spPr>
          <a:xfrm>
            <a:off x="4182963" y="764541"/>
            <a:ext cx="136500" cy="136500"/>
          </a:xfrm>
          <a:prstGeom prst="rect">
            <a:avLst/>
          </a:prstGeom>
          <a:noFill/>
          <a:ln>
            <a:noFill/>
          </a:ln>
        </p:spPr>
      </p:pic>
      <p:pic>
        <p:nvPicPr>
          <p:cNvPr id="753" name="Google Shape;753;p63"/>
          <p:cNvPicPr preferRelativeResize="0"/>
          <p:nvPr/>
        </p:nvPicPr>
        <p:blipFill>
          <a:blip r:embed="rId10">
            <a:alphaModFix/>
          </a:blip>
          <a:stretch>
            <a:fillRect/>
          </a:stretch>
        </p:blipFill>
        <p:spPr>
          <a:xfrm>
            <a:off x="4182963" y="2671146"/>
            <a:ext cx="136500" cy="136500"/>
          </a:xfrm>
          <a:prstGeom prst="rect">
            <a:avLst/>
          </a:prstGeom>
          <a:noFill/>
          <a:ln>
            <a:noFill/>
          </a:ln>
        </p:spPr>
      </p:pic>
      <p:grpSp>
        <p:nvGrpSpPr>
          <p:cNvPr id="754" name="Google Shape;754;p63"/>
          <p:cNvGrpSpPr/>
          <p:nvPr/>
        </p:nvGrpSpPr>
        <p:grpSpPr>
          <a:xfrm>
            <a:off x="5168964" y="4207705"/>
            <a:ext cx="1529700" cy="422400"/>
            <a:chOff x="5213875" y="4731325"/>
            <a:chExt cx="1529700" cy="422400"/>
          </a:xfrm>
        </p:grpSpPr>
        <p:sp>
          <p:nvSpPr>
            <p:cNvPr id="755" name="Google Shape;755;p63"/>
            <p:cNvSpPr/>
            <p:nvPr/>
          </p:nvSpPr>
          <p:spPr>
            <a:xfrm>
              <a:off x="5213875" y="4731325"/>
              <a:ext cx="1529700" cy="422400"/>
            </a:xfrm>
            <a:prstGeom prst="roundRect">
              <a:avLst>
                <a:gd name="adj" fmla="val 5358"/>
              </a:avLst>
            </a:prstGeom>
            <a:noFill/>
            <a:ln w="9525" cap="flat" cmpd="sng">
              <a:solidFill>
                <a:srgbClr val="66B2E1"/>
              </a:solidFill>
              <a:prstDash val="dash"/>
              <a:round/>
              <a:headEnd type="none" w="sm" len="sm"/>
              <a:tailEnd type="none" w="sm" len="sm"/>
            </a:ln>
          </p:spPr>
          <p:txBody>
            <a:bodyPr spcFirstLastPara="1" wrap="square" lIns="91425" tIns="91425" rIns="91425" bIns="45700" anchor="b" anchorCtr="0">
              <a:noAutofit/>
            </a:bodyPr>
            <a:lstStyle/>
            <a:p>
              <a:pPr marL="0" lvl="0" indent="0" algn="ctr" rtl="0">
                <a:spcBef>
                  <a:spcPts val="0"/>
                </a:spcBef>
                <a:spcAft>
                  <a:spcPts val="0"/>
                </a:spcAft>
                <a:buNone/>
              </a:pPr>
              <a:r>
                <a:rPr lang="en" sz="500">
                  <a:solidFill>
                    <a:srgbClr val="434343"/>
                  </a:solidFill>
                  <a:latin typeface="Open Sans"/>
                  <a:ea typeface="Open Sans"/>
                  <a:cs typeface="Open Sans"/>
                  <a:sym typeface="Open Sans"/>
                </a:rPr>
                <a:t>Miller&amp;Sons_Citi.pdf</a:t>
              </a:r>
              <a:endParaRPr sz="500">
                <a:solidFill>
                  <a:srgbClr val="434343"/>
                </a:solidFill>
                <a:latin typeface="Open Sans"/>
                <a:ea typeface="Open Sans"/>
                <a:cs typeface="Open Sans"/>
                <a:sym typeface="Open Sans"/>
              </a:endParaRPr>
            </a:p>
            <a:p>
              <a:pPr marL="0" lvl="0" indent="0" algn="ctr" rtl="0">
                <a:spcBef>
                  <a:spcPts val="0"/>
                </a:spcBef>
                <a:spcAft>
                  <a:spcPts val="0"/>
                </a:spcAft>
                <a:buNone/>
              </a:pPr>
              <a:r>
                <a:rPr lang="en" sz="500" b="1">
                  <a:solidFill>
                    <a:srgbClr val="66B2E1"/>
                  </a:solidFill>
                  <a:latin typeface="Open Sans"/>
                  <a:ea typeface="Open Sans"/>
                  <a:cs typeface="Open Sans"/>
                  <a:sym typeface="Open Sans"/>
                </a:rPr>
                <a:t>replace</a:t>
              </a:r>
              <a:endParaRPr sz="500" b="1">
                <a:solidFill>
                  <a:srgbClr val="66B2E1"/>
                </a:solidFill>
                <a:latin typeface="Open Sans"/>
                <a:ea typeface="Open Sans"/>
                <a:cs typeface="Open Sans"/>
                <a:sym typeface="Open Sans"/>
              </a:endParaRPr>
            </a:p>
          </p:txBody>
        </p:sp>
        <p:pic>
          <p:nvPicPr>
            <p:cNvPr id="756" name="Google Shape;756;p63"/>
            <p:cNvPicPr preferRelativeResize="0"/>
            <p:nvPr/>
          </p:nvPicPr>
          <p:blipFill>
            <a:blip r:embed="rId11">
              <a:alphaModFix/>
            </a:blip>
            <a:stretch>
              <a:fillRect/>
            </a:stretch>
          </p:blipFill>
          <p:spPr>
            <a:xfrm>
              <a:off x="5946100" y="4813288"/>
              <a:ext cx="103775" cy="103775"/>
            </a:xfrm>
            <a:prstGeom prst="rect">
              <a:avLst/>
            </a:prstGeom>
            <a:noFill/>
            <a:ln>
              <a:noFill/>
            </a:ln>
          </p:spPr>
        </p:pic>
      </p:grpSp>
      <p:sp>
        <p:nvSpPr>
          <p:cNvPr id="757" name="Google Shape;757;p63"/>
          <p:cNvSpPr/>
          <p:nvPr/>
        </p:nvSpPr>
        <p:spPr>
          <a:xfrm>
            <a:off x="5166875" y="1469467"/>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St. Louis</a:t>
            </a:r>
            <a:endParaRPr sz="600">
              <a:solidFill>
                <a:srgbClr val="434343"/>
              </a:solidFill>
              <a:latin typeface="Open Sans"/>
              <a:ea typeface="Open Sans"/>
              <a:cs typeface="Open Sans"/>
              <a:sym typeface="Open Sans"/>
            </a:endParaRPr>
          </a:p>
        </p:txBody>
      </p:sp>
      <p:sp>
        <p:nvSpPr>
          <p:cNvPr id="758" name="Google Shape;758;p63"/>
          <p:cNvSpPr txBox="1"/>
          <p:nvPr/>
        </p:nvSpPr>
        <p:spPr>
          <a:xfrm>
            <a:off x="4182963" y="1469585"/>
            <a:ext cx="7506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City</a:t>
            </a:r>
            <a:endParaRPr sz="600">
              <a:solidFill>
                <a:srgbClr val="434343"/>
              </a:solidFill>
              <a:latin typeface="Open Sans"/>
              <a:ea typeface="Open Sans"/>
              <a:cs typeface="Open Sans"/>
              <a:sym typeface="Open Sans"/>
            </a:endParaRPr>
          </a:p>
        </p:txBody>
      </p:sp>
      <p:sp>
        <p:nvSpPr>
          <p:cNvPr id="759" name="Google Shape;759;p63"/>
          <p:cNvSpPr txBox="1"/>
          <p:nvPr/>
        </p:nvSpPr>
        <p:spPr>
          <a:xfrm>
            <a:off x="4182963" y="3969280"/>
            <a:ext cx="986100" cy="136800"/>
          </a:xfrm>
          <a:prstGeom prst="rect">
            <a:avLst/>
          </a:prstGeom>
          <a:noFill/>
          <a:ln>
            <a:noFill/>
          </a:ln>
        </p:spPr>
        <p:txBody>
          <a:bodyPr spcFirstLastPara="1" wrap="square" lIns="0" tIns="0" rIns="0" bIns="0" anchor="ctr" anchorCtr="0">
            <a:noAutofit/>
          </a:bodyPr>
          <a:lstStyle/>
          <a:p>
            <a:pPr marL="0" marR="45720" lvl="0" indent="0" algn="l" rtl="0">
              <a:spcBef>
                <a:spcPts val="0"/>
              </a:spcBef>
              <a:spcAft>
                <a:spcPts val="0"/>
              </a:spcAft>
              <a:buNone/>
            </a:pPr>
            <a:r>
              <a:rPr lang="en" sz="600">
                <a:solidFill>
                  <a:srgbClr val="66B2E1"/>
                </a:solidFill>
                <a:latin typeface="Open Sans SemiBold"/>
                <a:ea typeface="Open Sans SemiBold"/>
                <a:cs typeface="Open Sans SemiBold"/>
                <a:sym typeface="Open Sans SemiBold"/>
              </a:rPr>
              <a:t>+ add intermediary bank</a:t>
            </a:r>
            <a:endParaRPr sz="600">
              <a:solidFill>
                <a:srgbClr val="434343"/>
              </a:solidFill>
              <a:latin typeface="Open Sans"/>
              <a:ea typeface="Open Sans"/>
              <a:cs typeface="Open Sans"/>
              <a:sym typeface="Open Sans"/>
            </a:endParaRPr>
          </a:p>
        </p:txBody>
      </p:sp>
      <p:sp>
        <p:nvSpPr>
          <p:cNvPr id="760" name="Google Shape;760;p63"/>
          <p:cNvSpPr/>
          <p:nvPr/>
        </p:nvSpPr>
        <p:spPr>
          <a:xfrm>
            <a:off x="5131055" y="4002952"/>
            <a:ext cx="69600" cy="69600"/>
          </a:xfrm>
          <a:prstGeom prst="ellipse">
            <a:avLst/>
          </a:prstGeom>
          <a:solidFill>
            <a:srgbClr val="66B2E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FFFFFF"/>
                </a:solidFill>
                <a:latin typeface="Roboto"/>
                <a:ea typeface="Roboto"/>
                <a:cs typeface="Roboto"/>
                <a:sym typeface="Roboto"/>
              </a:rPr>
              <a:t>?</a:t>
            </a:r>
            <a:endParaRPr sz="400" b="1">
              <a:solidFill>
                <a:srgbClr val="FFFFFF"/>
              </a:solidFill>
              <a:latin typeface="Roboto"/>
              <a:ea typeface="Roboto"/>
              <a:cs typeface="Roboto"/>
              <a:sym typeface="Roboto"/>
            </a:endParaRPr>
          </a:p>
        </p:txBody>
      </p:sp>
      <p:sp>
        <p:nvSpPr>
          <p:cNvPr id="761" name="Google Shape;761;p63"/>
          <p:cNvSpPr/>
          <p:nvPr/>
        </p:nvSpPr>
        <p:spPr>
          <a:xfrm>
            <a:off x="5166875" y="1788730"/>
            <a:ext cx="2943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US  ▾</a:t>
            </a:r>
            <a:endParaRPr sz="600">
              <a:solidFill>
                <a:srgbClr val="434343"/>
              </a:solidFill>
              <a:latin typeface="Open Sans"/>
              <a:ea typeface="Open Sans"/>
              <a:cs typeface="Open Sans"/>
              <a:sym typeface="Open Sans"/>
            </a:endParaRPr>
          </a:p>
        </p:txBody>
      </p:sp>
      <p:sp>
        <p:nvSpPr>
          <p:cNvPr id="762" name="Google Shape;762;p63"/>
          <p:cNvSpPr/>
          <p:nvPr/>
        </p:nvSpPr>
        <p:spPr>
          <a:xfrm>
            <a:off x="5532738" y="1788730"/>
            <a:ext cx="7980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438439428</a:t>
            </a:r>
            <a:endParaRPr sz="600">
              <a:solidFill>
                <a:srgbClr val="434343"/>
              </a:solidFill>
              <a:latin typeface="Open Sans"/>
              <a:ea typeface="Open Sans"/>
              <a:cs typeface="Open Sans"/>
              <a:sym typeface="Open Sans"/>
            </a:endParaRPr>
          </a:p>
        </p:txBody>
      </p:sp>
      <p:sp>
        <p:nvSpPr>
          <p:cNvPr id="763" name="Google Shape;763;p63"/>
          <p:cNvSpPr/>
          <p:nvPr/>
        </p:nvSpPr>
        <p:spPr>
          <a:xfrm>
            <a:off x="6402275" y="1788730"/>
            <a:ext cx="2943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MO  ▾</a:t>
            </a:r>
            <a:endParaRPr sz="600">
              <a:solidFill>
                <a:srgbClr val="434343"/>
              </a:solidFill>
              <a:latin typeface="Open Sans"/>
              <a:ea typeface="Open Sans"/>
              <a:cs typeface="Open Sans"/>
              <a:sym typeface="Open Sans"/>
            </a:endParaRPr>
          </a:p>
        </p:txBody>
      </p:sp>
      <p:sp>
        <p:nvSpPr>
          <p:cNvPr id="764" name="Google Shape;764;p63"/>
          <p:cNvSpPr/>
          <p:nvPr/>
        </p:nvSpPr>
        <p:spPr>
          <a:xfrm>
            <a:off x="5169125" y="3278393"/>
            <a:ext cx="1529700" cy="136800"/>
          </a:xfrm>
          <a:prstGeom prst="roundRect">
            <a:avLst>
              <a:gd name="adj" fmla="val 7579"/>
            </a:avLst>
          </a:prstGeom>
          <a:solidFill>
            <a:srgbClr val="FFFFFF"/>
          </a:solidFill>
          <a:ln w="9525" cap="flat" cmpd="sng">
            <a:solidFill>
              <a:srgbClr val="D9D9D9"/>
            </a:solidFill>
            <a:prstDash val="solid"/>
            <a:round/>
            <a:headEnd type="none" w="sm" len="sm"/>
            <a:tailEnd type="none" w="sm" len="sm"/>
          </a:ln>
        </p:spPr>
        <p:txBody>
          <a:bodyPr spcFirstLastPara="1" wrap="square" lIns="45700" tIns="45700" rIns="45700" bIns="45700" anchor="ctr" anchorCtr="0">
            <a:noAutofit/>
          </a:bodyPr>
          <a:lstStyle/>
          <a:p>
            <a:pPr marL="0" lvl="0" indent="0" algn="l" rtl="0">
              <a:spcBef>
                <a:spcPts val="0"/>
              </a:spcBef>
              <a:spcAft>
                <a:spcPts val="0"/>
              </a:spcAft>
              <a:buNone/>
            </a:pPr>
            <a:r>
              <a:rPr lang="en" sz="600">
                <a:solidFill>
                  <a:srgbClr val="434343"/>
                </a:solidFill>
                <a:latin typeface="Open Sans"/>
                <a:ea typeface="Open Sans"/>
                <a:cs typeface="Open Sans"/>
                <a:sym typeface="Open Sans"/>
              </a:rPr>
              <a:t>Citibank</a:t>
            </a:r>
            <a:endParaRPr sz="600">
              <a:solidFill>
                <a:srgbClr val="434343"/>
              </a:solidFill>
              <a:latin typeface="Open Sans"/>
              <a:ea typeface="Open Sans"/>
              <a:cs typeface="Open Sans"/>
              <a:sym typeface="Open Sans"/>
            </a:endParaRPr>
          </a:p>
        </p:txBody>
      </p:sp>
      <p:sp>
        <p:nvSpPr>
          <p:cNvPr id="765" name="Google Shape;765;p63"/>
          <p:cNvSpPr txBox="1"/>
          <p:nvPr/>
        </p:nvSpPr>
        <p:spPr>
          <a:xfrm>
            <a:off x="4180876" y="3277525"/>
            <a:ext cx="686100" cy="136800"/>
          </a:xfrm>
          <a:prstGeom prst="rect">
            <a:avLst/>
          </a:prstGeom>
          <a:noFill/>
          <a:ln>
            <a:noFill/>
          </a:ln>
        </p:spPr>
        <p:txBody>
          <a:bodyPr spcFirstLastPara="1" wrap="square" lIns="0" tIns="0" rIns="0" bIns="0" anchor="ctr" anchorCtr="0">
            <a:noAutofit/>
          </a:bodyPr>
          <a:lstStyle/>
          <a:p>
            <a:pPr marL="0" marR="45720" lvl="0" indent="0" algn="l" rtl="0">
              <a:lnSpc>
                <a:spcPct val="100000"/>
              </a:lnSpc>
              <a:spcBef>
                <a:spcPts val="0"/>
              </a:spcBef>
              <a:spcAft>
                <a:spcPts val="0"/>
              </a:spcAft>
              <a:buClr>
                <a:srgbClr val="000000"/>
              </a:buClr>
              <a:buSzPts val="1100"/>
              <a:buFont typeface="Arial"/>
              <a:buNone/>
            </a:pPr>
            <a:r>
              <a:rPr lang="en" sz="600">
                <a:solidFill>
                  <a:srgbClr val="434343"/>
                </a:solidFill>
                <a:latin typeface="Open Sans"/>
                <a:ea typeface="Open Sans"/>
                <a:cs typeface="Open Sans"/>
                <a:sym typeface="Open Sans"/>
              </a:rPr>
              <a:t>Bank Name</a:t>
            </a:r>
            <a:endParaRPr sz="600">
              <a:solidFill>
                <a:srgbClr val="434343"/>
              </a:solidFill>
              <a:latin typeface="Open Sans"/>
              <a:ea typeface="Open Sans"/>
              <a:cs typeface="Open Sans"/>
              <a:sym typeface="Open Sans"/>
            </a:endParaRPr>
          </a:p>
        </p:txBody>
      </p:sp>
      <p:pic>
        <p:nvPicPr>
          <p:cNvPr id="766" name="Google Shape;766;p63"/>
          <p:cNvPicPr preferRelativeResize="0"/>
          <p:nvPr/>
        </p:nvPicPr>
        <p:blipFill>
          <a:blip r:embed="rId12">
            <a:alphaModFix/>
          </a:blip>
          <a:stretch>
            <a:fillRect/>
          </a:stretch>
        </p:blipFill>
        <p:spPr>
          <a:xfrm>
            <a:off x="4324288" y="2034592"/>
            <a:ext cx="85800" cy="85800"/>
          </a:xfrm>
          <a:prstGeom prst="rect">
            <a:avLst/>
          </a:prstGeom>
          <a:noFill/>
          <a:ln>
            <a:noFill/>
          </a:ln>
        </p:spPr>
      </p:pic>
      <p:pic>
        <p:nvPicPr>
          <p:cNvPr id="767" name="Google Shape;767;p63"/>
          <p:cNvPicPr preferRelativeResize="0"/>
          <p:nvPr/>
        </p:nvPicPr>
        <p:blipFill>
          <a:blip r:embed="rId13">
            <a:alphaModFix/>
          </a:blip>
          <a:stretch>
            <a:fillRect/>
          </a:stretch>
        </p:blipFill>
        <p:spPr>
          <a:xfrm>
            <a:off x="5166900" y="2038655"/>
            <a:ext cx="85800" cy="85800"/>
          </a:xfrm>
          <a:prstGeom prst="rect">
            <a:avLst/>
          </a:prstGeom>
          <a:noFill/>
          <a:ln>
            <a:noFill/>
          </a:ln>
        </p:spPr>
      </p:pic>
      <p:cxnSp>
        <p:nvCxnSpPr>
          <p:cNvPr id="768" name="Google Shape;768;p63"/>
          <p:cNvCxnSpPr/>
          <p:nvPr/>
        </p:nvCxnSpPr>
        <p:spPr>
          <a:xfrm>
            <a:off x="2302825" y="1339525"/>
            <a:ext cx="230400" cy="600"/>
          </a:xfrm>
          <a:prstGeom prst="bentConnector3">
            <a:avLst>
              <a:gd name="adj1" fmla="val 50000"/>
            </a:avLst>
          </a:prstGeom>
          <a:noFill/>
          <a:ln w="9525" cap="flat" cmpd="sng">
            <a:solidFill>
              <a:srgbClr val="CC0033"/>
            </a:solidFill>
            <a:prstDash val="solid"/>
            <a:round/>
            <a:headEnd type="none" w="sm" len="sm"/>
            <a:tailEnd type="triangle" w="med" len="med"/>
          </a:ln>
        </p:spPr>
      </p:cxnSp>
      <p:cxnSp>
        <p:nvCxnSpPr>
          <p:cNvPr id="769" name="Google Shape;769;p63"/>
          <p:cNvCxnSpPr/>
          <p:nvPr/>
        </p:nvCxnSpPr>
        <p:spPr>
          <a:xfrm>
            <a:off x="2302825" y="2901135"/>
            <a:ext cx="230400" cy="600"/>
          </a:xfrm>
          <a:prstGeom prst="bentConnector3">
            <a:avLst>
              <a:gd name="adj1" fmla="val 50000"/>
            </a:avLst>
          </a:prstGeom>
          <a:noFill/>
          <a:ln w="9525" cap="flat" cmpd="sng">
            <a:solidFill>
              <a:srgbClr val="CC0033"/>
            </a:solidFill>
            <a:prstDash val="solid"/>
            <a:round/>
            <a:headEnd type="none" w="sm" len="sm"/>
            <a:tailEnd type="triangle" w="med" len="med"/>
          </a:ln>
        </p:spPr>
      </p:cxnSp>
      <p:grpSp>
        <p:nvGrpSpPr>
          <p:cNvPr id="770" name="Google Shape;770;p63"/>
          <p:cNvGrpSpPr/>
          <p:nvPr/>
        </p:nvGrpSpPr>
        <p:grpSpPr>
          <a:xfrm>
            <a:off x="284750" y="-10075"/>
            <a:ext cx="664500" cy="535175"/>
            <a:chOff x="284750" y="-10075"/>
            <a:chExt cx="664500" cy="535175"/>
          </a:xfrm>
          <a:solidFill>
            <a:srgbClr val="CC0033"/>
          </a:solidFill>
        </p:grpSpPr>
        <p:sp>
          <p:nvSpPr>
            <p:cNvPr id="771" name="Google Shape;771;p63"/>
            <p:cNvSpPr/>
            <p:nvPr/>
          </p:nvSpPr>
          <p:spPr>
            <a:xfrm>
              <a:off x="284750" y="-10075"/>
              <a:ext cx="664500" cy="535175"/>
            </a:xfrm>
            <a:prstGeom prst="flowChartOffpageConnector">
              <a:avLst/>
            </a:prstGeom>
            <a:grpFill/>
            <a:ln>
              <a:noFill/>
            </a:ln>
          </p:spPr>
          <p:txBody>
            <a:bodyPr spcFirstLastPara="1" wrap="square" lIns="0" tIns="0" rIns="0" bIns="45700" anchor="b" anchorCtr="0">
              <a:noAutofit/>
            </a:bodyPr>
            <a:lstStyle/>
            <a:p>
              <a:pPr algn="ctr">
                <a:buSzPts val="800"/>
              </a:pPr>
              <a:r>
                <a:rPr lang="en-US" sz="800" b="1" dirty="0">
                  <a:solidFill>
                    <a:srgbClr val="FFFFFF"/>
                  </a:solidFill>
                  <a:latin typeface="Roboto"/>
                  <a:ea typeface="Roboto"/>
                  <a:cs typeface="Roboto"/>
                  <a:sym typeface="Roboto"/>
                </a:rPr>
                <a:t>SUPPLIER</a:t>
              </a:r>
              <a:endParaRPr lang="en-US" sz="800" b="1" i="0" u="none" strike="noStrike" cap="none" dirty="0">
                <a:solidFill>
                  <a:srgbClr val="FFFFFF"/>
                </a:solidFill>
                <a:latin typeface="Roboto"/>
                <a:ea typeface="Roboto"/>
                <a:cs typeface="Roboto"/>
                <a:sym typeface="Roboto"/>
              </a:endParaRPr>
            </a:p>
          </p:txBody>
        </p:sp>
        <p:pic>
          <p:nvPicPr>
            <p:cNvPr id="772" name="Google Shape;772;p63"/>
            <p:cNvPicPr preferRelativeResize="0"/>
            <p:nvPr/>
          </p:nvPicPr>
          <p:blipFill>
            <a:blip r:embed="rId14">
              <a:alphaModFix/>
            </a:blip>
            <a:stretch>
              <a:fillRect/>
            </a:stretch>
          </p:blipFill>
          <p:spPr>
            <a:xfrm>
              <a:off x="519704" y="47221"/>
              <a:ext cx="194625" cy="194625"/>
            </a:xfrm>
            <a:prstGeom prst="rect">
              <a:avLst/>
            </a:prstGeom>
            <a:grp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64"/>
          <p:cNvSpPr txBox="1"/>
          <p:nvPr/>
        </p:nvSpPr>
        <p:spPr>
          <a:xfrm>
            <a:off x="8700950" y="4749900"/>
            <a:ext cx="371100" cy="393600"/>
          </a:xfrm>
          <a:prstGeom prst="rect">
            <a:avLst/>
          </a:prstGeom>
          <a:solidFill>
            <a:schemeClr val="tx2">
              <a:lumMod val="7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sz="1000">
                <a:solidFill>
                  <a:srgbClr val="FFFFFF"/>
                </a:solidFill>
                <a:latin typeface="Roboto"/>
                <a:ea typeface="Roboto"/>
                <a:cs typeface="Roboto"/>
                <a:sym typeface="Roboto"/>
              </a:rPr>
              <a:t>9</a:t>
            </a:fld>
            <a:endParaRPr sz="1000">
              <a:solidFill>
                <a:srgbClr val="FFFFFF"/>
              </a:solidFill>
              <a:latin typeface="Roboto"/>
              <a:ea typeface="Roboto"/>
              <a:cs typeface="Roboto"/>
              <a:sym typeface="Roboto"/>
            </a:endParaRPr>
          </a:p>
        </p:txBody>
      </p:sp>
      <p:graphicFrame>
        <p:nvGraphicFramePr>
          <p:cNvPr id="778" name="Google Shape;778;p64"/>
          <p:cNvGraphicFramePr/>
          <p:nvPr>
            <p:extLst>
              <p:ext uri="{D42A27DB-BD31-4B8C-83A1-F6EECF244321}">
                <p14:modId xmlns:p14="http://schemas.microsoft.com/office/powerpoint/2010/main" val="1083773082"/>
              </p:ext>
            </p:extLst>
          </p:nvPr>
        </p:nvGraphicFramePr>
        <p:xfrm>
          <a:off x="284733" y="585243"/>
          <a:ext cx="1860950" cy="3800245"/>
        </p:xfrm>
        <a:graphic>
          <a:graphicData uri="http://schemas.openxmlformats.org/drawingml/2006/table">
            <a:tbl>
              <a:tblPr>
                <a:noFill/>
                <a:tableStyleId>{205F588B-B643-44D0-953F-30D012FD6F6D}</a:tableStyleId>
              </a:tblPr>
              <a:tblGrid>
                <a:gridCol w="1860950">
                  <a:extLst>
                    <a:ext uri="{9D8B030D-6E8A-4147-A177-3AD203B41FA5}">
                      <a16:colId xmlns:a16="http://schemas.microsoft.com/office/drawing/2014/main" val="20000"/>
                    </a:ext>
                  </a:extLst>
                </a:gridCol>
              </a:tblGrid>
              <a:tr h="841200">
                <a:tc>
                  <a:txBody>
                    <a:bodyPr/>
                    <a:lstStyle/>
                    <a:p>
                      <a:pPr marL="0" lvl="0" indent="0" algn="l" rtl="0">
                        <a:spcBef>
                          <a:spcPts val="0"/>
                        </a:spcBef>
                        <a:spcAft>
                          <a:spcPts val="0"/>
                        </a:spcAft>
                        <a:buNone/>
                      </a:pPr>
                      <a:r>
                        <a:rPr lang="en" sz="2600" dirty="0">
                          <a:solidFill>
                            <a:srgbClr val="CC0033"/>
                          </a:solidFill>
                          <a:latin typeface="Roboto"/>
                          <a:ea typeface="Roboto"/>
                          <a:cs typeface="Roboto"/>
                          <a:sym typeface="Roboto"/>
                        </a:rPr>
                        <a:t>Mobile Payment Request</a:t>
                      </a:r>
                      <a:endParaRPr sz="2600" dirty="0">
                        <a:solidFill>
                          <a:srgbClr val="CC0033"/>
                        </a:solidFill>
                        <a:latin typeface="Roboto"/>
                        <a:ea typeface="Roboto"/>
                        <a:cs typeface="Roboto"/>
                        <a:sym typeface="Roboto"/>
                      </a:endParaRPr>
                    </a:p>
                  </a:txBody>
                  <a:tcPr marL="0" marR="0" marT="91425" marB="91425">
                    <a:lnL w="19050" cap="flat" cmpd="sng">
                      <a:noFill/>
                      <a:prstDash val="solid"/>
                      <a:round/>
                      <a:headEnd type="none" w="sm" len="sm"/>
                      <a:tailEnd type="none" w="sm" len="sm"/>
                    </a:lnL>
                    <a:lnR w="19050" cap="flat" cmpd="sng">
                      <a:no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28675">
                <a:tc>
                  <a:txBody>
                    <a:bodyPr/>
                    <a:lstStyle/>
                    <a:p>
                      <a:pPr marL="0" lvl="0" indent="0" algn="l" rtl="0">
                        <a:spcBef>
                          <a:spcPts val="0"/>
                        </a:spcBef>
                        <a:spcAft>
                          <a:spcPts val="1000"/>
                        </a:spcAft>
                        <a:buNone/>
                      </a:pPr>
                      <a:r>
                        <a:rPr lang="en" sz="1000" dirty="0">
                          <a:solidFill>
                            <a:schemeClr val="bg2">
                              <a:lumMod val="50000"/>
                            </a:schemeClr>
                          </a:solidFill>
                          <a:latin typeface="Roboto"/>
                          <a:ea typeface="Roboto"/>
                          <a:cs typeface="Roboto"/>
                          <a:sym typeface="Roboto"/>
                        </a:rPr>
                        <a:t>Submitting payment request in Candex is available via Mobile Browser</a:t>
                      </a:r>
                      <a:endParaRPr sz="1000" dirty="0">
                        <a:solidFill>
                          <a:schemeClr val="bg2">
                            <a:lumMod val="50000"/>
                          </a:schemeClr>
                        </a:solidFill>
                        <a:latin typeface="Roboto"/>
                        <a:ea typeface="Roboto"/>
                        <a:cs typeface="Roboto"/>
                        <a:sym typeface="Roboto"/>
                      </a:endParaRPr>
                    </a:p>
                  </a:txBody>
                  <a:tcPr marL="0" marR="0" marT="182875" marB="91425">
                    <a:lnL w="19050" cap="flat" cmpd="sng">
                      <a:solidFill>
                        <a:srgbClr val="9E9E9E">
                          <a:alpha val="0"/>
                        </a:srgbClr>
                      </a:solidFill>
                      <a:prstDash val="solid"/>
                      <a:round/>
                      <a:headEnd type="none" w="sm" len="sm"/>
                      <a:tailEnd type="none" w="sm" len="sm"/>
                    </a:lnL>
                    <a:lnR w="19050" cap="flat" cmpd="sng">
                      <a:solidFill>
                        <a:srgbClr val="9E9E9E">
                          <a:alpha val="0"/>
                        </a:srgbClr>
                      </a:solidFill>
                      <a:prstDash val="solid"/>
                      <a:round/>
                      <a:headEnd type="none" w="sm" len="sm"/>
                      <a:tailEnd type="none" w="sm" len="sm"/>
                    </a:lnR>
                    <a:lnT w="12700" cap="flat" cmpd="sng" algn="ctr">
                      <a:solidFill>
                        <a:schemeClr val="bg1">
                          <a:lumMod val="50000"/>
                        </a:schemeClr>
                      </a:solidFill>
                      <a:prstDash val="solid"/>
                      <a:round/>
                      <a:headEnd type="none" w="med" len="med"/>
                      <a:tailEnd type="none" w="med" len="med"/>
                    </a:lnT>
                    <a:lnB w="19050" cap="flat" cmpd="sng">
                      <a:solidFill>
                        <a:srgbClr val="63B3DF">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79" name="Google Shape;779;p64"/>
          <p:cNvSpPr/>
          <p:nvPr/>
        </p:nvSpPr>
        <p:spPr>
          <a:xfrm>
            <a:off x="3596964" y="793000"/>
            <a:ext cx="1737300" cy="3333900"/>
          </a:xfrm>
          <a:prstGeom prst="roundRect">
            <a:avLst>
              <a:gd name="adj" fmla="val 0"/>
            </a:avLst>
          </a:prstGeom>
          <a:solidFill>
            <a:srgbClr val="FFFFFF"/>
          </a:solidFill>
          <a:ln>
            <a:solidFill>
              <a:schemeClr val="tx2">
                <a:lumMod val="75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780" name="Google Shape;780;p64"/>
          <p:cNvCxnSpPr/>
          <p:nvPr/>
        </p:nvCxnSpPr>
        <p:spPr>
          <a:xfrm>
            <a:off x="5411305" y="2303873"/>
            <a:ext cx="0" cy="0"/>
          </a:xfrm>
          <a:prstGeom prst="straightConnector1">
            <a:avLst/>
          </a:prstGeom>
          <a:noFill/>
          <a:ln w="9525" cap="flat" cmpd="sng">
            <a:solidFill>
              <a:srgbClr val="595959"/>
            </a:solidFill>
            <a:prstDash val="solid"/>
            <a:round/>
            <a:headEnd type="none" w="med" len="med"/>
            <a:tailEnd type="none" w="med" len="med"/>
          </a:ln>
        </p:spPr>
      </p:cxnSp>
      <p:cxnSp>
        <p:nvCxnSpPr>
          <p:cNvPr id="781" name="Google Shape;781;p64"/>
          <p:cNvCxnSpPr/>
          <p:nvPr/>
        </p:nvCxnSpPr>
        <p:spPr>
          <a:xfrm>
            <a:off x="5411305" y="2303873"/>
            <a:ext cx="0" cy="0"/>
          </a:xfrm>
          <a:prstGeom prst="straightConnector1">
            <a:avLst/>
          </a:prstGeom>
          <a:noFill/>
          <a:ln w="9525" cap="flat" cmpd="sng">
            <a:solidFill>
              <a:srgbClr val="595959"/>
            </a:solidFill>
            <a:prstDash val="solid"/>
            <a:round/>
            <a:headEnd type="none" w="med" len="med"/>
            <a:tailEnd type="none" w="med" len="med"/>
          </a:ln>
        </p:spPr>
      </p:cxnSp>
      <p:graphicFrame>
        <p:nvGraphicFramePr>
          <p:cNvPr id="782" name="Google Shape;782;p64"/>
          <p:cNvGraphicFramePr/>
          <p:nvPr/>
        </p:nvGraphicFramePr>
        <p:xfrm>
          <a:off x="3677178" y="2350922"/>
          <a:ext cx="1570925" cy="1140420"/>
        </p:xfrm>
        <a:graphic>
          <a:graphicData uri="http://schemas.openxmlformats.org/drawingml/2006/table">
            <a:tbl>
              <a:tblPr>
                <a:noFill/>
                <a:tableStyleId>{12D82F2C-EE27-42DE-8B95-63FF8034B39E}</a:tableStyleId>
              </a:tblPr>
              <a:tblGrid>
                <a:gridCol w="788000">
                  <a:extLst>
                    <a:ext uri="{9D8B030D-6E8A-4147-A177-3AD203B41FA5}">
                      <a16:colId xmlns:a16="http://schemas.microsoft.com/office/drawing/2014/main" val="20000"/>
                    </a:ext>
                  </a:extLst>
                </a:gridCol>
                <a:gridCol w="782925">
                  <a:extLst>
                    <a:ext uri="{9D8B030D-6E8A-4147-A177-3AD203B41FA5}">
                      <a16:colId xmlns:a16="http://schemas.microsoft.com/office/drawing/2014/main" val="20001"/>
                    </a:ext>
                  </a:extLst>
                </a:gridCol>
              </a:tblGrid>
              <a:tr h="202125">
                <a:tc gridSpan="2">
                  <a:txBody>
                    <a:bodyPr/>
                    <a:lstStyle/>
                    <a:p>
                      <a:pPr marL="0" lvl="0" indent="0" algn="l" rtl="0">
                        <a:spcBef>
                          <a:spcPts val="0"/>
                        </a:spcBef>
                        <a:spcAft>
                          <a:spcPts val="0"/>
                        </a:spcAft>
                        <a:buNone/>
                      </a:pPr>
                      <a:r>
                        <a:rPr lang="en" sz="400">
                          <a:solidFill>
                            <a:srgbClr val="434343"/>
                          </a:solidFill>
                          <a:latin typeface="Open Sans"/>
                          <a:ea typeface="Open Sans"/>
                          <a:cs typeface="Open Sans"/>
                          <a:sym typeface="Open Sans"/>
                        </a:rPr>
                        <a:t>To: zach@miller.com</a:t>
                      </a:r>
                      <a:endParaRPr sz="400">
                        <a:solidFill>
                          <a:srgbClr val="66B2E1"/>
                        </a:solidFill>
                        <a:latin typeface="Open Sans"/>
                        <a:ea typeface="Open Sans"/>
                        <a:cs typeface="Open Sans"/>
                        <a:sym typeface="Open Sans"/>
                      </a:endParaRPr>
                    </a:p>
                    <a:p>
                      <a:pPr marL="0" lvl="0" indent="0" algn="l" rtl="0">
                        <a:spcBef>
                          <a:spcPts val="500"/>
                        </a:spcBef>
                        <a:spcAft>
                          <a:spcPts val="0"/>
                        </a:spcAft>
                        <a:buNone/>
                      </a:pPr>
                      <a:r>
                        <a:rPr lang="en" sz="400">
                          <a:solidFill>
                            <a:srgbClr val="434343"/>
                          </a:solidFill>
                          <a:latin typeface="Open Sans"/>
                          <a:ea typeface="Open Sans"/>
                          <a:cs typeface="Open Sans"/>
                          <a:sym typeface="Open Sans"/>
                        </a:rPr>
                        <a:t>A payment of 500 USD is authorized to you. </a:t>
                      </a:r>
                      <a:endParaRPr sz="400">
                        <a:solidFill>
                          <a:srgbClr val="434343"/>
                        </a:solidFill>
                        <a:latin typeface="Open Sans"/>
                        <a:ea typeface="Open Sans"/>
                        <a:cs typeface="Open Sans"/>
                        <a:sym typeface="Open Sans"/>
                      </a:endParaRPr>
                    </a:p>
                    <a:p>
                      <a:pPr marL="0" lvl="0" indent="0" algn="l" rtl="0">
                        <a:spcBef>
                          <a:spcPts val="500"/>
                        </a:spcBef>
                        <a:spcAft>
                          <a:spcPts val="0"/>
                        </a:spcAft>
                        <a:buNone/>
                      </a:pPr>
                      <a:r>
                        <a:rPr lang="en" sz="400">
                          <a:solidFill>
                            <a:srgbClr val="434343"/>
                          </a:solidFill>
                          <a:latin typeface="Open Sans"/>
                          <a:ea typeface="Open Sans"/>
                          <a:cs typeface="Open Sans"/>
                          <a:sym typeface="Open Sans"/>
                        </a:rPr>
                        <a:t>Items:</a:t>
                      </a:r>
                      <a:br>
                        <a:rPr lang="en" sz="400">
                          <a:solidFill>
                            <a:srgbClr val="434343"/>
                          </a:solidFill>
                          <a:latin typeface="Open Sans"/>
                          <a:ea typeface="Open Sans"/>
                          <a:cs typeface="Open Sans"/>
                          <a:sym typeface="Open Sans"/>
                        </a:rPr>
                      </a:br>
                      <a:r>
                        <a:rPr lang="en" sz="400">
                          <a:solidFill>
                            <a:srgbClr val="434343"/>
                          </a:solidFill>
                          <a:latin typeface="Open Sans"/>
                          <a:ea typeface="Open Sans"/>
                          <a:cs typeface="Open Sans"/>
                          <a:sym typeface="Open Sans"/>
                        </a:rPr>
                        <a:t>• Speaking Engagement - January</a:t>
                      </a:r>
                      <a:endParaRPr sz="400">
                        <a:solidFill>
                          <a:srgbClr val="434343"/>
                        </a:solidFill>
                        <a:latin typeface="Open Sans"/>
                        <a:ea typeface="Open Sans"/>
                        <a:cs typeface="Open Sans"/>
                        <a:sym typeface="Open Sans"/>
                      </a:endParaRPr>
                    </a:p>
                    <a:p>
                      <a:pPr marL="0" lvl="0" indent="0" algn="l" rtl="0">
                        <a:spcBef>
                          <a:spcPts val="500"/>
                        </a:spcBef>
                        <a:spcAft>
                          <a:spcPts val="0"/>
                        </a:spcAft>
                        <a:buNone/>
                      </a:pPr>
                      <a:r>
                        <a:rPr lang="en" sz="400">
                          <a:solidFill>
                            <a:srgbClr val="66B2E1"/>
                          </a:solidFill>
                          <a:latin typeface="Open Sans SemiBold"/>
                          <a:ea typeface="Open Sans SemiBold"/>
                          <a:cs typeface="Open Sans SemiBold"/>
                          <a:sym typeface="Open Sans SemiBold"/>
                        </a:rPr>
                        <a:t>Click here</a:t>
                      </a:r>
                      <a:r>
                        <a:rPr lang="en" sz="400">
                          <a:solidFill>
                            <a:srgbClr val="434343"/>
                          </a:solidFill>
                          <a:latin typeface="Open Sans"/>
                          <a:ea typeface="Open Sans"/>
                          <a:cs typeface="Open Sans"/>
                          <a:sym typeface="Open Sans"/>
                        </a:rPr>
                        <a:t> to get paid.</a:t>
                      </a:r>
                      <a:endParaRPr sz="400">
                        <a:solidFill>
                          <a:srgbClr val="434343"/>
                        </a:solidFill>
                        <a:latin typeface="Open Sans"/>
                        <a:ea typeface="Open Sans"/>
                        <a:cs typeface="Open Sans"/>
                        <a:sym typeface="Open Sans"/>
                      </a:endParaRPr>
                    </a:p>
                    <a:p>
                      <a:pPr marL="0" lvl="0" indent="0" algn="l" rtl="0">
                        <a:spcBef>
                          <a:spcPts val="500"/>
                        </a:spcBef>
                        <a:spcAft>
                          <a:spcPts val="500"/>
                        </a:spcAft>
                        <a:buNone/>
                      </a:pPr>
                      <a:r>
                        <a:rPr lang="en" sz="400">
                          <a:solidFill>
                            <a:srgbClr val="434343"/>
                          </a:solidFill>
                          <a:latin typeface="Open Sans"/>
                          <a:ea typeface="Open Sans"/>
                          <a:cs typeface="Open Sans"/>
                          <a:sym typeface="Open Sans"/>
                        </a:rPr>
                        <a:t>Rutgers  uses Candex to engage and pay its valued and trusted partners without going through a cumbersome setup process</a:t>
                      </a:r>
                      <a:endParaRPr sz="400">
                        <a:solidFill>
                          <a:srgbClr val="4C4C4C"/>
                        </a:solidFill>
                        <a:latin typeface="Open Sans"/>
                        <a:ea typeface="Open Sans"/>
                        <a:cs typeface="Open Sans"/>
                        <a:sym typeface="Open Sans"/>
                      </a:endParaRPr>
                    </a:p>
                  </a:txBody>
                  <a:tcPr marL="0" marR="0" marT="0" marB="4570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02125">
                <a:tc gridSpan="2">
                  <a:txBody>
                    <a:bodyPr/>
                    <a:lstStyle/>
                    <a:p>
                      <a:pPr marL="0" lvl="0" indent="0" algn="l" rtl="0">
                        <a:spcBef>
                          <a:spcPts val="0"/>
                        </a:spcBef>
                        <a:spcAft>
                          <a:spcPts val="0"/>
                        </a:spcAft>
                        <a:buClr>
                          <a:srgbClr val="000000"/>
                        </a:buClr>
                        <a:buSzPts val="1100"/>
                        <a:buFont typeface="Arial"/>
                        <a:buNone/>
                      </a:pPr>
                      <a:r>
                        <a:rPr lang="en" sz="400">
                          <a:solidFill>
                            <a:srgbClr val="909090"/>
                          </a:solidFill>
                          <a:latin typeface="Open Sans"/>
                          <a:ea typeface="Open Sans"/>
                          <a:cs typeface="Open Sans"/>
                          <a:sym typeface="Open Sans"/>
                        </a:rPr>
                        <a:t>Candex allows businesses to engage and exchange payments in a compliant way without cumbersome setup in each other’s financial systems. </a:t>
                      </a:r>
                      <a:endParaRPr sz="400">
                        <a:solidFill>
                          <a:srgbClr val="909090"/>
                        </a:solidFill>
                        <a:latin typeface="Open Sans"/>
                        <a:ea typeface="Open Sans"/>
                        <a:cs typeface="Open Sans"/>
                        <a:sym typeface="Open Sans"/>
                      </a:endParaRPr>
                    </a:p>
                    <a:p>
                      <a:pPr marL="0" lvl="0" indent="0" algn="l" rtl="0">
                        <a:spcBef>
                          <a:spcPts val="500"/>
                        </a:spcBef>
                        <a:spcAft>
                          <a:spcPts val="500"/>
                        </a:spcAft>
                        <a:buClr>
                          <a:srgbClr val="000000"/>
                        </a:buClr>
                        <a:buSzPts val="1100"/>
                        <a:buFont typeface="Arial"/>
                        <a:buNone/>
                      </a:pPr>
                      <a:r>
                        <a:rPr lang="en" sz="400">
                          <a:solidFill>
                            <a:srgbClr val="909090"/>
                          </a:solidFill>
                          <a:latin typeface="Open Sans"/>
                          <a:ea typeface="Open Sans"/>
                          <a:cs typeface="Open Sans"/>
                          <a:sym typeface="Open Sans"/>
                        </a:rPr>
                        <a:t>View </a:t>
                      </a:r>
                      <a:r>
                        <a:rPr lang="en" sz="400">
                          <a:solidFill>
                            <a:srgbClr val="63B3DF"/>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FAQs</a:t>
                      </a:r>
                      <a:r>
                        <a:rPr lang="en" sz="400">
                          <a:solidFill>
                            <a:srgbClr val="909090"/>
                          </a:solidFill>
                          <a:latin typeface="Open Sans"/>
                          <a:ea typeface="Open Sans"/>
                          <a:cs typeface="Open Sans"/>
                          <a:sym typeface="Open Sans"/>
                        </a:rPr>
                        <a:t> </a:t>
                      </a:r>
                      <a:br>
                        <a:rPr lang="en" sz="400">
                          <a:solidFill>
                            <a:srgbClr val="909090"/>
                          </a:solidFill>
                          <a:latin typeface="Open Sans"/>
                          <a:ea typeface="Open Sans"/>
                          <a:cs typeface="Open Sans"/>
                          <a:sym typeface="Open Sans"/>
                        </a:rPr>
                      </a:br>
                      <a:r>
                        <a:rPr lang="en" sz="400">
                          <a:solidFill>
                            <a:srgbClr val="909090"/>
                          </a:solidFill>
                          <a:latin typeface="Open Sans"/>
                          <a:ea typeface="Open Sans"/>
                          <a:cs typeface="Open Sans"/>
                          <a:sym typeface="Open Sans"/>
                        </a:rPr>
                        <a:t>Support at </a:t>
                      </a:r>
                      <a:r>
                        <a:rPr lang="en" sz="400">
                          <a:solidFill>
                            <a:srgbClr val="63B3DF"/>
                          </a:solidFill>
                          <a:latin typeface="Open Sans"/>
                          <a:ea typeface="Open Sans"/>
                          <a:cs typeface="Open Sans"/>
                          <a:sym typeface="Open Sans"/>
                        </a:rPr>
                        <a:t>support@candex.com</a:t>
                      </a:r>
                      <a:endParaRPr sz="200">
                        <a:solidFill>
                          <a:srgbClr val="909090"/>
                        </a:solidFill>
                        <a:latin typeface="Open Sans"/>
                        <a:ea typeface="Open Sans"/>
                        <a:cs typeface="Open Sans"/>
                        <a:sym typeface="Open Sans"/>
                      </a:endParaRPr>
                    </a:p>
                  </a:txBody>
                  <a:tcPr marL="0" marR="0" marT="45700" marB="0">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783" name="Google Shape;783;p64"/>
          <p:cNvSpPr/>
          <p:nvPr/>
        </p:nvSpPr>
        <p:spPr>
          <a:xfrm>
            <a:off x="3635616" y="1450902"/>
            <a:ext cx="1657072" cy="793500"/>
          </a:xfrm>
          <a:prstGeom prst="rect">
            <a:avLst/>
          </a:prstGeom>
          <a:solidFill>
            <a:srgbClr val="F3F3F3"/>
          </a:solidFill>
          <a:ln>
            <a:noFill/>
          </a:ln>
        </p:spPr>
        <p:txBody>
          <a:bodyPr spcFirstLastPara="1" wrap="square" lIns="91425" tIns="182875" rIns="0" bIns="182875" anchor="ctr" anchorCtr="0">
            <a:noAutofit/>
          </a:bodyPr>
          <a:lstStyle/>
          <a:p>
            <a:pPr marL="0" lvl="0" indent="0" algn="l" rtl="0">
              <a:lnSpc>
                <a:spcPct val="100000"/>
              </a:lnSpc>
              <a:spcBef>
                <a:spcPts val="0"/>
              </a:spcBef>
              <a:spcAft>
                <a:spcPts val="0"/>
              </a:spcAft>
              <a:buNone/>
            </a:pPr>
            <a:r>
              <a:rPr lang="en" sz="700" b="1" dirty="0">
                <a:solidFill>
                  <a:srgbClr val="434343"/>
                </a:solidFill>
                <a:latin typeface="Open Sans"/>
                <a:ea typeface="Open Sans"/>
                <a:cs typeface="Open Sans"/>
                <a:sym typeface="Open Sans"/>
              </a:rPr>
              <a:t>Speaking </a:t>
            </a:r>
            <a:br>
              <a:rPr lang="en" sz="700" b="1" dirty="0">
                <a:solidFill>
                  <a:srgbClr val="434343"/>
                </a:solidFill>
                <a:latin typeface="Open Sans"/>
                <a:ea typeface="Open Sans"/>
                <a:cs typeface="Open Sans"/>
                <a:sym typeface="Open Sans"/>
              </a:rPr>
            </a:br>
            <a:r>
              <a:rPr lang="en" sz="700" b="1" dirty="0">
                <a:solidFill>
                  <a:srgbClr val="434343"/>
                </a:solidFill>
                <a:latin typeface="Open Sans"/>
                <a:ea typeface="Open Sans"/>
                <a:cs typeface="Open Sans"/>
                <a:sym typeface="Open Sans"/>
              </a:rPr>
              <a:t>Engagement - January</a:t>
            </a:r>
            <a:endParaRPr sz="200" dirty="0">
              <a:solidFill>
                <a:srgbClr val="434343"/>
              </a:solidFill>
              <a:latin typeface="Open Sans"/>
              <a:ea typeface="Open Sans"/>
              <a:cs typeface="Open Sans"/>
              <a:sym typeface="Open Sans"/>
            </a:endParaRPr>
          </a:p>
          <a:p>
            <a:pPr marL="0" lvl="0" indent="0" algn="l" rtl="0">
              <a:spcBef>
                <a:spcPts val="500"/>
              </a:spcBef>
              <a:spcAft>
                <a:spcPts val="0"/>
              </a:spcAft>
              <a:buNone/>
            </a:pPr>
            <a:r>
              <a:rPr lang="en-US" sz="400" dirty="0">
                <a:solidFill>
                  <a:srgbClr val="434343"/>
                </a:solidFill>
                <a:latin typeface="Open Sans"/>
                <a:ea typeface="Open Sans"/>
                <a:cs typeface="Open Sans"/>
                <a:sym typeface="Open Sans"/>
              </a:rPr>
              <a:t>New Jersey</a:t>
            </a:r>
            <a:r>
              <a:rPr lang="en" sz="400" dirty="0">
                <a:solidFill>
                  <a:srgbClr val="434343"/>
                </a:solidFill>
                <a:latin typeface="Open Sans"/>
                <a:ea typeface="Open Sans"/>
                <a:cs typeface="Open Sans"/>
                <a:sym typeface="Open Sans"/>
              </a:rPr>
              <a:t>  |  PO#: CTPO1239045</a:t>
            </a:r>
            <a:endParaRPr sz="400" dirty="0">
              <a:solidFill>
                <a:srgbClr val="434343"/>
              </a:solidFill>
              <a:latin typeface="Open Sans"/>
              <a:ea typeface="Open Sans"/>
              <a:cs typeface="Open Sans"/>
              <a:sym typeface="Open Sans"/>
            </a:endParaRPr>
          </a:p>
          <a:p>
            <a:pPr marL="0" lvl="0" indent="0" algn="l" rtl="0">
              <a:spcBef>
                <a:spcPts val="0"/>
              </a:spcBef>
              <a:spcAft>
                <a:spcPts val="0"/>
              </a:spcAft>
              <a:buNone/>
            </a:pPr>
            <a:endParaRPr sz="5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400" dirty="0">
                <a:solidFill>
                  <a:srgbClr val="434343"/>
                </a:solidFill>
                <a:latin typeface="Open Sans"/>
                <a:ea typeface="Open Sans"/>
                <a:cs typeface="Open Sans"/>
                <a:sym typeface="Open Sans"/>
              </a:rPr>
              <a:t>From</a:t>
            </a:r>
            <a:endParaRPr sz="400" dirty="0">
              <a:solidFill>
                <a:srgbClr val="434343"/>
              </a:solidFill>
              <a:latin typeface="Open Sans"/>
              <a:ea typeface="Open Sans"/>
              <a:cs typeface="Open Sans"/>
              <a:sym typeface="Open Sans"/>
            </a:endParaRPr>
          </a:p>
          <a:p>
            <a:pPr marL="0" lvl="0" indent="0" algn="l" rtl="0">
              <a:spcBef>
                <a:spcPts val="0"/>
              </a:spcBef>
              <a:spcAft>
                <a:spcPts val="0"/>
              </a:spcAft>
              <a:buNone/>
            </a:pPr>
            <a:r>
              <a:rPr lang="en" sz="700" b="1" dirty="0">
                <a:solidFill>
                  <a:srgbClr val="434343"/>
                </a:solidFill>
                <a:latin typeface="Open Sans"/>
                <a:ea typeface="Open Sans"/>
                <a:cs typeface="Open Sans"/>
                <a:sym typeface="Open Sans"/>
              </a:rPr>
              <a:t>Rutgers</a:t>
            </a:r>
            <a:endParaRPr sz="700" dirty="0">
              <a:solidFill>
                <a:srgbClr val="434343"/>
              </a:solidFill>
              <a:latin typeface="Open Sans"/>
              <a:ea typeface="Open Sans"/>
              <a:cs typeface="Open Sans"/>
              <a:sym typeface="Open Sans"/>
            </a:endParaRPr>
          </a:p>
        </p:txBody>
      </p:sp>
      <p:sp>
        <p:nvSpPr>
          <p:cNvPr id="784" name="Google Shape;784;p64"/>
          <p:cNvSpPr/>
          <p:nvPr/>
        </p:nvSpPr>
        <p:spPr>
          <a:xfrm>
            <a:off x="4653638" y="2003407"/>
            <a:ext cx="560100" cy="132900"/>
          </a:xfrm>
          <a:prstGeom prst="roundRect">
            <a:avLst>
              <a:gd name="adj" fmla="val 50000"/>
            </a:avLst>
          </a:prstGeom>
          <a:solidFill>
            <a:srgbClr val="66B2E1"/>
          </a:solidFill>
          <a:ln>
            <a:noFill/>
          </a:ln>
        </p:spPr>
        <p:txBody>
          <a:bodyPr spcFirstLastPara="1" wrap="square" lIns="0" tIns="63700" rIns="0" bIns="63700" anchor="ctr" anchorCtr="0">
            <a:noAutofit/>
          </a:bodyPr>
          <a:lstStyle/>
          <a:p>
            <a:pPr marL="0" lvl="0" indent="0" algn="ctr" rtl="0">
              <a:spcBef>
                <a:spcPts val="0"/>
              </a:spcBef>
              <a:spcAft>
                <a:spcPts val="0"/>
              </a:spcAft>
              <a:buNone/>
            </a:pPr>
            <a:r>
              <a:rPr lang="en" sz="400" b="1">
                <a:solidFill>
                  <a:srgbClr val="FFFFFF"/>
                </a:solidFill>
                <a:latin typeface="Open Sans"/>
                <a:ea typeface="Open Sans"/>
                <a:cs typeface="Open Sans"/>
                <a:sym typeface="Open Sans"/>
              </a:rPr>
              <a:t>Request Payment</a:t>
            </a:r>
            <a:endParaRPr sz="400" b="1">
              <a:solidFill>
                <a:srgbClr val="FFFFFF"/>
              </a:solidFill>
              <a:latin typeface="Open Sans"/>
              <a:ea typeface="Open Sans"/>
              <a:cs typeface="Open Sans"/>
              <a:sym typeface="Open Sans"/>
            </a:endParaRPr>
          </a:p>
        </p:txBody>
      </p:sp>
      <p:graphicFrame>
        <p:nvGraphicFramePr>
          <p:cNvPr id="785" name="Google Shape;785;p64"/>
          <p:cNvGraphicFramePr/>
          <p:nvPr/>
        </p:nvGraphicFramePr>
        <p:xfrm>
          <a:off x="3596953" y="925155"/>
          <a:ext cx="1737300" cy="466284"/>
        </p:xfrm>
        <a:graphic>
          <a:graphicData uri="http://schemas.openxmlformats.org/drawingml/2006/table">
            <a:tbl>
              <a:tblPr>
                <a:noFill/>
                <a:tableStyleId>{12D82F2C-EE27-42DE-8B95-63FF8034B39E}</a:tableStyleId>
              </a:tblPr>
              <a:tblGrid>
                <a:gridCol w="1737300">
                  <a:extLst>
                    <a:ext uri="{9D8B030D-6E8A-4147-A177-3AD203B41FA5}">
                      <a16:colId xmlns:a16="http://schemas.microsoft.com/office/drawing/2014/main" val="20000"/>
                    </a:ext>
                  </a:extLst>
                </a:gridCol>
              </a:tblGrid>
              <a:tr h="87700">
                <a:tc>
                  <a:txBody>
                    <a:bodyPr/>
                    <a:lstStyle/>
                    <a:p>
                      <a:pPr marL="323" lvl="0" indent="0" algn="l" rtl="0">
                        <a:lnSpc>
                          <a:spcPct val="100000"/>
                        </a:lnSpc>
                        <a:spcBef>
                          <a:spcPts val="0"/>
                        </a:spcBef>
                        <a:spcAft>
                          <a:spcPts val="0"/>
                        </a:spcAft>
                        <a:buNone/>
                      </a:pPr>
                      <a:r>
                        <a:rPr lang="en" sz="500">
                          <a:latin typeface="Open Sans"/>
                          <a:ea typeface="Open Sans"/>
                          <a:cs typeface="Open Sans"/>
                          <a:sym typeface="Open Sans"/>
                        </a:rPr>
                        <a:t>Rutgers (via Candex)</a:t>
                      </a:r>
                      <a:endParaRPr sz="500">
                        <a:latin typeface="Open Sans"/>
                        <a:ea typeface="Open Sans"/>
                        <a:cs typeface="Open Sans"/>
                        <a:sym typeface="Open Sans"/>
                      </a:endParaRPr>
                    </a:p>
                    <a:p>
                      <a:pPr marL="323" lvl="0" indent="0" algn="l" rtl="0">
                        <a:lnSpc>
                          <a:spcPct val="115000"/>
                        </a:lnSpc>
                        <a:spcBef>
                          <a:spcPts val="0"/>
                        </a:spcBef>
                        <a:spcAft>
                          <a:spcPts val="0"/>
                        </a:spcAft>
                        <a:buClr>
                          <a:srgbClr val="000000"/>
                        </a:buClr>
                        <a:buSzPts val="1100"/>
                        <a:buFont typeface="Arial"/>
                        <a:buNone/>
                      </a:pPr>
                      <a:r>
                        <a:rPr lang="en" sz="300">
                          <a:latin typeface="Open Sans"/>
                          <a:ea typeface="Open Sans"/>
                          <a:cs typeface="Open Sans"/>
                          <a:sym typeface="Open Sans"/>
                        </a:rPr>
                        <a:t>To:</a:t>
                      </a:r>
                      <a:r>
                        <a:rPr lang="en" sz="300">
                          <a:solidFill>
                            <a:srgbClr val="434343"/>
                          </a:solidFill>
                          <a:latin typeface="Open Sans"/>
                          <a:ea typeface="Open Sans"/>
                          <a:cs typeface="Open Sans"/>
                          <a:sym typeface="Open Sans"/>
                        </a:rPr>
                        <a:t> Zack Miller</a:t>
                      </a:r>
                      <a:endParaRPr sz="700" b="1">
                        <a:solidFill>
                          <a:srgbClr val="434343"/>
                        </a:solidFill>
                        <a:latin typeface="Open Sans"/>
                        <a:ea typeface="Open Sans"/>
                        <a:cs typeface="Open Sans"/>
                        <a:sym typeface="Open Sans"/>
                      </a:endParaRPr>
                    </a:p>
                  </a:txBody>
                  <a:tcPr marL="320025" marR="91425" marT="0" marB="4570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323" lvl="0" indent="0" algn="l" rtl="0">
                        <a:lnSpc>
                          <a:spcPct val="115000"/>
                        </a:lnSpc>
                        <a:spcBef>
                          <a:spcPts val="0"/>
                        </a:spcBef>
                        <a:spcAft>
                          <a:spcPts val="0"/>
                        </a:spcAft>
                        <a:buClr>
                          <a:srgbClr val="000000"/>
                        </a:buClr>
                        <a:buSzPts val="1100"/>
                        <a:buFont typeface="Arial"/>
                        <a:buNone/>
                      </a:pPr>
                      <a:r>
                        <a:rPr lang="en" sz="600" b="1">
                          <a:solidFill>
                            <a:srgbClr val="434343"/>
                          </a:solidFill>
                          <a:latin typeface="Open Sans"/>
                          <a:ea typeface="Open Sans"/>
                          <a:cs typeface="Open Sans"/>
                          <a:sym typeface="Open Sans"/>
                        </a:rPr>
                        <a:t>Action Required - Accept Payment 12345678</a:t>
                      </a:r>
                      <a:endParaRPr sz="600" b="1">
                        <a:solidFill>
                          <a:srgbClr val="434343"/>
                        </a:solidFill>
                        <a:latin typeface="Open Sans"/>
                        <a:ea typeface="Open Sans"/>
                        <a:cs typeface="Open Sans"/>
                        <a:sym typeface="Open Sans"/>
                      </a:endParaRPr>
                    </a:p>
                  </a:txBody>
                  <a:tcPr marL="91425" marR="91425" marT="45700" marB="4570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86" name="Google Shape;786;p64"/>
          <p:cNvSpPr/>
          <p:nvPr/>
        </p:nvSpPr>
        <p:spPr>
          <a:xfrm>
            <a:off x="3686090" y="891296"/>
            <a:ext cx="171600" cy="171600"/>
          </a:xfrm>
          <a:prstGeom prst="ellipse">
            <a:avLst/>
          </a:prstGeom>
          <a:solidFill>
            <a:srgbClr val="B7B7B7"/>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800" b="1">
                <a:solidFill>
                  <a:srgbClr val="FFFFFF"/>
                </a:solidFill>
                <a:latin typeface="Open Sans"/>
                <a:ea typeface="Open Sans"/>
                <a:cs typeface="Open Sans"/>
                <a:sym typeface="Open Sans"/>
              </a:rPr>
              <a:t>C</a:t>
            </a:r>
            <a:endParaRPr sz="800" b="1">
              <a:solidFill>
                <a:srgbClr val="FFFFFF"/>
              </a:solidFill>
              <a:latin typeface="Open Sans"/>
              <a:ea typeface="Open Sans"/>
              <a:cs typeface="Open Sans"/>
              <a:sym typeface="Open Sans"/>
            </a:endParaRPr>
          </a:p>
        </p:txBody>
      </p:sp>
      <p:grpSp>
        <p:nvGrpSpPr>
          <p:cNvPr id="787" name="Google Shape;787;p64"/>
          <p:cNvGrpSpPr/>
          <p:nvPr/>
        </p:nvGrpSpPr>
        <p:grpSpPr>
          <a:xfrm>
            <a:off x="5562775" y="585250"/>
            <a:ext cx="1737300" cy="3749400"/>
            <a:chOff x="4612350" y="778050"/>
            <a:chExt cx="1737300" cy="3749400"/>
          </a:xfrm>
        </p:grpSpPr>
        <p:sp>
          <p:nvSpPr>
            <p:cNvPr id="788" name="Google Shape;788;p64"/>
            <p:cNvSpPr/>
            <p:nvPr/>
          </p:nvSpPr>
          <p:spPr>
            <a:xfrm>
              <a:off x="4612350" y="778050"/>
              <a:ext cx="1737300" cy="3749400"/>
            </a:xfrm>
            <a:prstGeom prst="roundRect">
              <a:avLst>
                <a:gd name="adj" fmla="val 11642"/>
              </a:avLst>
            </a:prstGeom>
            <a:solidFill>
              <a:srgbClr val="FFFFFF"/>
            </a:solidFill>
            <a:ln w="9525" cap="flat" cmpd="sng">
              <a:solidFill>
                <a:srgbClr val="D9D9D9"/>
              </a:solidFill>
              <a:prstDash val="solid"/>
              <a:round/>
              <a:headEnd type="none" w="sm" len="sm"/>
              <a:tailEnd type="none" w="sm" len="sm"/>
            </a:ln>
            <a:effectLst>
              <a:outerShdw blurRad="342900" dist="66675" dir="4200000" algn="bl" rotWithShape="0">
                <a:srgbClr val="000000">
                  <a:alpha val="30000"/>
                </a:srgbClr>
              </a:outerShdw>
              <a:reflection stA="30000" endPos="8000" dist="38100" dir="5400000" fadeDir="5400012" sy="-100000" algn="bl" rotWithShape="0"/>
            </a:effectLst>
          </p:spPr>
          <p:txBody>
            <a:bodyPr spcFirstLastPara="1" wrap="square" lIns="91425" tIns="91425" rIns="91425" bIns="45700" anchor="b" anchorCtr="0">
              <a:noAutofit/>
            </a:bodyPr>
            <a:lstStyle/>
            <a:p>
              <a:pPr marL="0" lvl="0" indent="0" algn="ctr" rtl="0">
                <a:spcBef>
                  <a:spcPts val="0"/>
                </a:spcBef>
                <a:spcAft>
                  <a:spcPts val="0"/>
                </a:spcAft>
                <a:buNone/>
              </a:pPr>
              <a:r>
                <a:rPr lang="en" sz="500">
                  <a:solidFill>
                    <a:srgbClr val="434343"/>
                  </a:solidFill>
                  <a:latin typeface="Verdana"/>
                  <a:ea typeface="Verdana"/>
                  <a:cs typeface="Verdana"/>
                  <a:sym typeface="Verdana"/>
                </a:rPr>
                <a:t>candex.com</a:t>
              </a:r>
              <a:endParaRPr sz="500">
                <a:solidFill>
                  <a:srgbClr val="434343"/>
                </a:solidFill>
                <a:latin typeface="Verdana"/>
                <a:ea typeface="Verdana"/>
                <a:cs typeface="Verdana"/>
                <a:sym typeface="Verdana"/>
              </a:endParaRPr>
            </a:p>
          </p:txBody>
        </p:sp>
        <p:sp>
          <p:nvSpPr>
            <p:cNvPr id="789" name="Google Shape;789;p64"/>
            <p:cNvSpPr/>
            <p:nvPr/>
          </p:nvSpPr>
          <p:spPr>
            <a:xfrm>
              <a:off x="5248650" y="846570"/>
              <a:ext cx="464700" cy="1098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0" name="Google Shape;790;p64"/>
            <p:cNvSpPr/>
            <p:nvPr/>
          </p:nvSpPr>
          <p:spPr>
            <a:xfrm>
              <a:off x="5165775" y="4453270"/>
              <a:ext cx="630300" cy="291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cxnSp>
        <p:nvCxnSpPr>
          <p:cNvPr id="791" name="Google Shape;791;p64"/>
          <p:cNvCxnSpPr/>
          <p:nvPr/>
        </p:nvCxnSpPr>
        <p:spPr>
          <a:xfrm>
            <a:off x="7191563" y="2247973"/>
            <a:ext cx="0" cy="0"/>
          </a:xfrm>
          <a:prstGeom prst="straightConnector1">
            <a:avLst/>
          </a:prstGeom>
          <a:noFill/>
          <a:ln w="9525" cap="flat" cmpd="sng">
            <a:solidFill>
              <a:srgbClr val="595959"/>
            </a:solidFill>
            <a:prstDash val="solid"/>
            <a:round/>
            <a:headEnd type="none" w="med" len="med"/>
            <a:tailEnd type="none" w="med" len="med"/>
          </a:ln>
        </p:spPr>
      </p:cxnSp>
      <p:cxnSp>
        <p:nvCxnSpPr>
          <p:cNvPr id="792" name="Google Shape;792;p64"/>
          <p:cNvCxnSpPr/>
          <p:nvPr/>
        </p:nvCxnSpPr>
        <p:spPr>
          <a:xfrm>
            <a:off x="7191563" y="2247973"/>
            <a:ext cx="0" cy="0"/>
          </a:xfrm>
          <a:prstGeom prst="straightConnector1">
            <a:avLst/>
          </a:prstGeom>
          <a:noFill/>
          <a:ln w="9525" cap="flat" cmpd="sng">
            <a:solidFill>
              <a:srgbClr val="595959"/>
            </a:solidFill>
            <a:prstDash val="solid"/>
            <a:round/>
            <a:headEnd type="none" w="med" len="med"/>
            <a:tailEnd type="none" w="med" len="med"/>
          </a:ln>
        </p:spPr>
      </p:cxnSp>
      <p:sp>
        <p:nvSpPr>
          <p:cNvPr id="793" name="Google Shape;793;p64"/>
          <p:cNvSpPr/>
          <p:nvPr/>
        </p:nvSpPr>
        <p:spPr>
          <a:xfrm>
            <a:off x="5562149" y="793000"/>
            <a:ext cx="1737300" cy="3333900"/>
          </a:xfrm>
          <a:prstGeom prst="roundRect">
            <a:avLst>
              <a:gd name="adj" fmla="val 0"/>
            </a:avLst>
          </a:prstGeom>
          <a:solidFill>
            <a:srgbClr val="F7F8F9"/>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aphicFrame>
        <p:nvGraphicFramePr>
          <p:cNvPr id="794" name="Google Shape;794;p64"/>
          <p:cNvGraphicFramePr/>
          <p:nvPr/>
        </p:nvGraphicFramePr>
        <p:xfrm>
          <a:off x="5562159" y="793000"/>
          <a:ext cx="1738550" cy="3386213"/>
        </p:xfrm>
        <a:graphic>
          <a:graphicData uri="http://schemas.openxmlformats.org/drawingml/2006/table">
            <a:tbl>
              <a:tblPr>
                <a:noFill/>
                <a:tableStyleId>{12D82F2C-EE27-42DE-8B95-63FF8034B39E}</a:tableStyleId>
              </a:tblPr>
              <a:tblGrid>
                <a:gridCol w="565725">
                  <a:extLst>
                    <a:ext uri="{9D8B030D-6E8A-4147-A177-3AD203B41FA5}">
                      <a16:colId xmlns:a16="http://schemas.microsoft.com/office/drawing/2014/main" val="20000"/>
                    </a:ext>
                  </a:extLst>
                </a:gridCol>
                <a:gridCol w="565725">
                  <a:extLst>
                    <a:ext uri="{9D8B030D-6E8A-4147-A177-3AD203B41FA5}">
                      <a16:colId xmlns:a16="http://schemas.microsoft.com/office/drawing/2014/main" val="20001"/>
                    </a:ext>
                  </a:extLst>
                </a:gridCol>
                <a:gridCol w="607100">
                  <a:extLst>
                    <a:ext uri="{9D8B030D-6E8A-4147-A177-3AD203B41FA5}">
                      <a16:colId xmlns:a16="http://schemas.microsoft.com/office/drawing/2014/main" val="20002"/>
                    </a:ext>
                  </a:extLst>
                </a:gridCol>
              </a:tblGrid>
              <a:tr h="203825">
                <a:tc gridSpan="3">
                  <a:txBody>
                    <a:bodyPr/>
                    <a:lstStyle/>
                    <a:p>
                      <a:pPr marL="0" lvl="0" indent="0" algn="l" rtl="0">
                        <a:lnSpc>
                          <a:spcPct val="115000"/>
                        </a:lnSpc>
                        <a:spcBef>
                          <a:spcPts val="0"/>
                        </a:spcBef>
                        <a:spcAft>
                          <a:spcPts val="0"/>
                        </a:spcAft>
                        <a:buNone/>
                      </a:pPr>
                      <a:r>
                        <a:rPr lang="en" sz="500" dirty="0">
                          <a:solidFill>
                            <a:srgbClr val="434343"/>
                          </a:solidFill>
                          <a:latin typeface="Open Sans SemiBold"/>
                          <a:ea typeface="Open Sans SemiBold"/>
                          <a:cs typeface="Open Sans SemiBold"/>
                          <a:sym typeface="Open Sans SemiBold"/>
                        </a:rPr>
                        <a:t>Speaking Engagement - January</a:t>
                      </a:r>
                      <a:endParaRPr sz="500" dirty="0">
                        <a:solidFill>
                          <a:srgbClr val="434343"/>
                        </a:solidFill>
                        <a:latin typeface="Open Sans SemiBold"/>
                        <a:ea typeface="Open Sans SemiBold"/>
                        <a:cs typeface="Open Sans SemiBold"/>
                        <a:sym typeface="Open Sans SemiBold"/>
                      </a:endParaRPr>
                    </a:p>
                    <a:p>
                      <a:pPr marL="0" lvl="0" indent="0" algn="l" rtl="0">
                        <a:spcBef>
                          <a:spcPts val="0"/>
                        </a:spcBef>
                        <a:spcAft>
                          <a:spcPts val="0"/>
                        </a:spcAft>
                        <a:buNone/>
                      </a:pPr>
                      <a:r>
                        <a:rPr lang="en" sz="400" dirty="0">
                          <a:solidFill>
                            <a:srgbClr val="434343"/>
                          </a:solidFill>
                          <a:latin typeface="Open Sans"/>
                          <a:ea typeface="Open Sans"/>
                          <a:cs typeface="Open Sans"/>
                          <a:sym typeface="Open Sans"/>
                        </a:rPr>
                        <a:t>Intuitive  |  PO#: CTPO1239045</a:t>
                      </a:r>
                      <a:endParaRPr sz="500" dirty="0">
                        <a:solidFill>
                          <a:srgbClr val="434343"/>
                        </a:solidFill>
                        <a:latin typeface="Open Sans SemiBold"/>
                        <a:ea typeface="Open Sans SemiBold"/>
                        <a:cs typeface="Open Sans SemiBold"/>
                        <a:sym typeface="Open Sans SemiBold"/>
                      </a:endParaRPr>
                    </a:p>
                  </a:txBody>
                  <a:tcPr marL="274300" marR="91425" marT="0" marB="0"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1850">
                <a:tc gridSpan="3">
                  <a:txBody>
                    <a:bodyPr/>
                    <a:lstStyle/>
                    <a:p>
                      <a:pPr marL="0" lvl="0" indent="0" algn="l" rtl="0">
                        <a:spcBef>
                          <a:spcPts val="300"/>
                        </a:spcBef>
                        <a:spcAft>
                          <a:spcPts val="0"/>
                        </a:spcAft>
                        <a:buNone/>
                      </a:pPr>
                      <a:endParaRPr sz="400">
                        <a:solidFill>
                          <a:srgbClr val="434343"/>
                        </a:solidFill>
                        <a:latin typeface="Open Sans"/>
                        <a:ea typeface="Open Sans"/>
                        <a:cs typeface="Open Sans"/>
                        <a:sym typeface="Open Sans"/>
                      </a:endParaRPr>
                    </a:p>
                  </a:txBody>
                  <a:tcPr marL="91425" marR="91425" marT="45700" marB="45700">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6375">
                <a:tc gridSpan="3">
                  <a:txBody>
                    <a:bodyPr/>
                    <a:lstStyle/>
                    <a:p>
                      <a:pPr marL="0" marR="45720" lvl="0" indent="0" algn="l" rtl="0">
                        <a:lnSpc>
                          <a:spcPct val="100000"/>
                        </a:lnSpc>
                        <a:spcBef>
                          <a:spcPts val="0"/>
                        </a:spcBef>
                        <a:spcAft>
                          <a:spcPts val="0"/>
                        </a:spcAft>
                        <a:buNone/>
                      </a:pPr>
                      <a:r>
                        <a:rPr lang="en" sz="400">
                          <a:solidFill>
                            <a:srgbClr val="414141"/>
                          </a:solidFill>
                          <a:latin typeface="Open Sans"/>
                          <a:ea typeface="Open Sans"/>
                          <a:cs typeface="Open Sans"/>
                          <a:sym typeface="Open Sans"/>
                        </a:rPr>
                        <a:t>After you request payment and Candex verifies your banking information, Candex will invoice Buyer on your behalf. The funds should reach your account within 7 business days of Buyer's acceptance of Candex's invoice. </a:t>
                      </a:r>
                      <a:endParaRPr sz="400" b="1">
                        <a:solidFill>
                          <a:srgbClr val="434343"/>
                        </a:solidFill>
                        <a:latin typeface="Open Sans"/>
                        <a:ea typeface="Open Sans"/>
                        <a:cs typeface="Open Sans"/>
                        <a:sym typeface="Open Sans"/>
                      </a:endParaRPr>
                    </a:p>
                  </a:txBody>
                  <a:tcPr marL="91425" marR="91425" marT="91425" marB="45700">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76375">
                <a:tc gridSpan="3">
                  <a:txBody>
                    <a:bodyPr/>
                    <a:lstStyle/>
                    <a:p>
                      <a:pPr marL="0" lvl="0" indent="0" algn="l" rtl="0">
                        <a:spcBef>
                          <a:spcPts val="0"/>
                        </a:spcBef>
                        <a:spcAft>
                          <a:spcPts val="0"/>
                        </a:spcAft>
                        <a:buClr>
                          <a:srgbClr val="000000"/>
                        </a:buClr>
                        <a:buSzPts val="1100"/>
                        <a:buFont typeface="Arial"/>
                        <a:buNone/>
                      </a:pPr>
                      <a:r>
                        <a:rPr lang="en" sz="400" b="1">
                          <a:solidFill>
                            <a:srgbClr val="434343"/>
                          </a:solidFill>
                          <a:latin typeface="Open Sans"/>
                          <a:ea typeface="Open Sans"/>
                          <a:cs typeface="Open Sans"/>
                          <a:sym typeface="Open Sans"/>
                        </a:rPr>
                        <a:t>Pay To:</a:t>
                      </a:r>
                      <a:endParaRPr sz="400" b="1">
                        <a:solidFill>
                          <a:srgbClr val="434343"/>
                        </a:solidFill>
                        <a:latin typeface="Open Sans"/>
                        <a:ea typeface="Open Sans"/>
                        <a:cs typeface="Open Sans"/>
                        <a:sym typeface="Open Sans"/>
                      </a:endParaRPr>
                    </a:p>
                    <a:p>
                      <a:pPr marL="0" lvl="0" indent="0" algn="l" rtl="0">
                        <a:spcBef>
                          <a:spcPts val="0"/>
                        </a:spcBef>
                        <a:spcAft>
                          <a:spcPts val="0"/>
                        </a:spcAft>
                        <a:buClr>
                          <a:srgbClr val="000000"/>
                        </a:buClr>
                        <a:buSzPts val="1100"/>
                        <a:buFont typeface="Arial"/>
                        <a:buNone/>
                      </a:pPr>
                      <a:endParaRPr sz="400" b="1">
                        <a:solidFill>
                          <a:srgbClr val="434343"/>
                        </a:solidFill>
                        <a:latin typeface="Open Sans"/>
                        <a:ea typeface="Open Sans"/>
                        <a:cs typeface="Open Sans"/>
                        <a:sym typeface="Open Sans"/>
                      </a:endParaRPr>
                    </a:p>
                    <a:p>
                      <a:pPr marL="971550" lvl="0" indent="0" algn="l" rtl="0">
                        <a:spcBef>
                          <a:spcPts val="0"/>
                        </a:spcBef>
                        <a:spcAft>
                          <a:spcPts val="0"/>
                        </a:spcAft>
                        <a:buClr>
                          <a:srgbClr val="000000"/>
                        </a:buClr>
                        <a:buSzPts val="1100"/>
                        <a:buFont typeface="Arial"/>
                        <a:buNone/>
                      </a:pPr>
                      <a:endParaRPr sz="400">
                        <a:solidFill>
                          <a:srgbClr val="66B2E1"/>
                        </a:solidFill>
                        <a:latin typeface="Open Sans SemiBold"/>
                        <a:ea typeface="Open Sans SemiBold"/>
                        <a:cs typeface="Open Sans SemiBold"/>
                        <a:sym typeface="Open Sans SemiBold"/>
                      </a:endParaRPr>
                    </a:p>
                    <a:p>
                      <a:pPr marL="971550" lvl="0" indent="0" algn="l" rtl="0">
                        <a:spcBef>
                          <a:spcPts val="0"/>
                        </a:spcBef>
                        <a:spcAft>
                          <a:spcPts val="0"/>
                        </a:spcAft>
                        <a:buClr>
                          <a:srgbClr val="000000"/>
                        </a:buClr>
                        <a:buSzPts val="1100"/>
                        <a:buFont typeface="Arial"/>
                        <a:buNone/>
                      </a:pPr>
                      <a:endParaRPr sz="400" b="1">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endParaRPr sz="400" b="1">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400" i="1">
                          <a:solidFill>
                            <a:srgbClr val="666666"/>
                          </a:solidFill>
                          <a:latin typeface="Open Sans"/>
                          <a:ea typeface="Open Sans"/>
                          <a:cs typeface="Open Sans"/>
                          <a:sym typeface="Open Sans"/>
                        </a:rPr>
                        <a:t> </a:t>
                      </a:r>
                      <a:r>
                        <a:rPr lang="en" sz="400">
                          <a:solidFill>
                            <a:srgbClr val="434343"/>
                          </a:solidFill>
                          <a:latin typeface="Open Sans"/>
                          <a:ea typeface="Open Sans"/>
                          <a:cs typeface="Open Sans"/>
                          <a:sym typeface="Open Sans"/>
                        </a:rPr>
                        <a:t>Citibank   ********291</a:t>
                      </a:r>
                      <a:endParaRPr sz="400" b="1">
                        <a:solidFill>
                          <a:srgbClr val="434343"/>
                        </a:solidFill>
                        <a:latin typeface="Open Sans"/>
                        <a:ea typeface="Open Sans"/>
                        <a:cs typeface="Open Sans"/>
                        <a:sym typeface="Open Sans"/>
                      </a:endParaRPr>
                    </a:p>
                  </a:txBody>
                  <a:tcPr marL="91425" marR="91425" marT="45700" marB="45700">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330050">
                <a:tc gridSpan="3">
                  <a:txBody>
                    <a:bodyPr/>
                    <a:lstStyle/>
                    <a:p>
                      <a:pPr marL="0" lvl="0" indent="0" algn="l" rtl="0">
                        <a:lnSpc>
                          <a:spcPct val="115000"/>
                        </a:lnSpc>
                        <a:spcBef>
                          <a:spcPts val="0"/>
                        </a:spcBef>
                        <a:spcAft>
                          <a:spcPts val="0"/>
                        </a:spcAft>
                        <a:buClr>
                          <a:srgbClr val="000000"/>
                        </a:buClr>
                        <a:buSzPts val="1100"/>
                        <a:buFont typeface="Arial"/>
                        <a:buNone/>
                      </a:pPr>
                      <a:r>
                        <a:rPr lang="en" sz="400" b="1">
                          <a:solidFill>
                            <a:srgbClr val="434343"/>
                          </a:solidFill>
                          <a:latin typeface="Open Sans"/>
                          <a:ea typeface="Open Sans"/>
                          <a:cs typeface="Open Sans"/>
                          <a:sym typeface="Open Sans"/>
                        </a:rPr>
                        <a:t>Bill To:</a:t>
                      </a:r>
                      <a:endParaRPr sz="400" b="1">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400">
                          <a:solidFill>
                            <a:srgbClr val="434343"/>
                          </a:solidFill>
                          <a:latin typeface="Open Sans"/>
                          <a:ea typeface="Open Sans"/>
                          <a:cs typeface="Open Sans"/>
                          <a:sym typeface="Open Sans"/>
                        </a:rPr>
                        <a:t>Candex Solutions, Inc</a:t>
                      </a:r>
                      <a:endParaRPr sz="4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400">
                          <a:solidFill>
                            <a:srgbClr val="434343"/>
                          </a:solidFill>
                          <a:latin typeface="Open Sans"/>
                          <a:ea typeface="Open Sans"/>
                          <a:cs typeface="Open Sans"/>
                          <a:sym typeface="Open Sans"/>
                        </a:rPr>
                        <a:t>420 Lexington Ave</a:t>
                      </a:r>
                      <a:endParaRPr sz="4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400">
                          <a:solidFill>
                            <a:srgbClr val="434343"/>
                          </a:solidFill>
                          <a:latin typeface="Open Sans"/>
                          <a:ea typeface="Open Sans"/>
                          <a:cs typeface="Open Sans"/>
                          <a:sym typeface="Open Sans"/>
                        </a:rPr>
                        <a:t>New York, NY 10024  </a:t>
                      </a:r>
                      <a:endParaRPr sz="400" b="1">
                        <a:solidFill>
                          <a:srgbClr val="434343"/>
                        </a:solidFill>
                        <a:latin typeface="Open Sans"/>
                        <a:ea typeface="Open Sans"/>
                        <a:cs typeface="Open Sans"/>
                        <a:sym typeface="Open Sans"/>
                      </a:endParaRPr>
                    </a:p>
                  </a:txBody>
                  <a:tcPr marL="91425" marR="91425" marT="45700" marB="1827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330050">
                <a:tc gridSpan="3">
                  <a:txBody>
                    <a:bodyPr/>
                    <a:lstStyle/>
                    <a:p>
                      <a:pPr marL="0" lvl="0" indent="0" algn="l" rtl="0">
                        <a:lnSpc>
                          <a:spcPct val="115000"/>
                        </a:lnSpc>
                        <a:spcBef>
                          <a:spcPts val="0"/>
                        </a:spcBef>
                        <a:spcAft>
                          <a:spcPts val="0"/>
                        </a:spcAft>
                        <a:buClr>
                          <a:srgbClr val="000000"/>
                        </a:buClr>
                        <a:buSzPts val="1100"/>
                        <a:buFont typeface="Arial"/>
                        <a:buNone/>
                      </a:pPr>
                      <a:r>
                        <a:rPr lang="en" sz="400" b="1" dirty="0">
                          <a:solidFill>
                            <a:srgbClr val="434343"/>
                          </a:solidFill>
                          <a:latin typeface="Open Sans"/>
                          <a:ea typeface="Open Sans"/>
                          <a:cs typeface="Open Sans"/>
                          <a:sym typeface="Open Sans"/>
                        </a:rPr>
                        <a:t>Deliver To:</a:t>
                      </a:r>
                      <a:endParaRPr sz="400" b="1" dirty="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400" dirty="0">
                          <a:solidFill>
                            <a:srgbClr val="434343"/>
                          </a:solidFill>
                          <a:latin typeface="Open Sans"/>
                          <a:ea typeface="Open Sans"/>
                          <a:cs typeface="Open Sans"/>
                          <a:sym typeface="Open Sans"/>
                        </a:rPr>
                        <a:t>Rutgers</a:t>
                      </a:r>
                      <a:endParaRPr sz="400" dirty="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Clr>
                          <a:srgbClr val="000000"/>
                        </a:buClr>
                        <a:buSzPts val="1100"/>
                        <a:buFont typeface="Arial"/>
                        <a:buNone/>
                      </a:pPr>
                      <a:r>
                        <a:rPr lang="en" sz="400" dirty="0">
                          <a:solidFill>
                            <a:srgbClr val="434343"/>
                          </a:solidFill>
                          <a:latin typeface="Open Sans"/>
                          <a:ea typeface="Open Sans"/>
                          <a:cs typeface="Open Sans"/>
                          <a:sym typeface="Open Sans"/>
                        </a:rPr>
                        <a:t>123 Main St.</a:t>
                      </a:r>
                      <a:endParaRPr sz="400" dirty="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US" sz="400" dirty="0">
                          <a:solidFill>
                            <a:srgbClr val="434343"/>
                          </a:solidFill>
                          <a:latin typeface="Open Sans"/>
                          <a:ea typeface="Open Sans"/>
                          <a:cs typeface="Open Sans"/>
                          <a:sym typeface="Open Sans"/>
                        </a:rPr>
                        <a:t>New Brunswick</a:t>
                      </a:r>
                      <a:r>
                        <a:rPr lang="en" sz="400" dirty="0">
                          <a:solidFill>
                            <a:srgbClr val="434343"/>
                          </a:solidFill>
                          <a:latin typeface="Open Sans"/>
                          <a:ea typeface="Open Sans"/>
                          <a:cs typeface="Open Sans"/>
                          <a:sym typeface="Open Sans"/>
                        </a:rPr>
                        <a:t>, </a:t>
                      </a:r>
                      <a:r>
                        <a:rPr lang="en-US" sz="400" dirty="0">
                          <a:solidFill>
                            <a:srgbClr val="434343"/>
                          </a:solidFill>
                          <a:latin typeface="Open Sans"/>
                          <a:ea typeface="Open Sans"/>
                          <a:cs typeface="Open Sans"/>
                          <a:sym typeface="Open Sans"/>
                        </a:rPr>
                        <a:t>NJ</a:t>
                      </a:r>
                      <a:r>
                        <a:rPr lang="en" sz="400" dirty="0">
                          <a:solidFill>
                            <a:srgbClr val="434343"/>
                          </a:solidFill>
                          <a:latin typeface="Open Sans"/>
                          <a:ea typeface="Open Sans"/>
                          <a:cs typeface="Open Sans"/>
                          <a:sym typeface="Open Sans"/>
                        </a:rPr>
                        <a:t> 94609 </a:t>
                      </a:r>
                      <a:endParaRPr sz="400" b="1" dirty="0">
                        <a:solidFill>
                          <a:srgbClr val="434343"/>
                        </a:solidFill>
                        <a:latin typeface="Open Sans"/>
                        <a:ea typeface="Open Sans"/>
                        <a:cs typeface="Open Sans"/>
                        <a:sym typeface="Open Sans"/>
                      </a:endParaRPr>
                    </a:p>
                  </a:txBody>
                  <a:tcPr marL="91425" marR="91425" marT="18275" marB="45700">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51350">
                <a:tc>
                  <a:txBody>
                    <a:bodyPr/>
                    <a:lstStyle/>
                    <a:p>
                      <a:pPr marL="0" marR="0" lvl="0" indent="0" algn="l" rtl="0">
                        <a:lnSpc>
                          <a:spcPct val="100000"/>
                        </a:lnSpc>
                        <a:spcBef>
                          <a:spcPts val="0"/>
                        </a:spcBef>
                        <a:spcAft>
                          <a:spcPts val="0"/>
                        </a:spcAft>
                        <a:buNone/>
                      </a:pPr>
                      <a:r>
                        <a:rPr lang="en" sz="400">
                          <a:solidFill>
                            <a:srgbClr val="434343"/>
                          </a:solidFill>
                          <a:latin typeface="Open Sans"/>
                          <a:ea typeface="Open Sans"/>
                          <a:cs typeface="Open Sans"/>
                          <a:sym typeface="Open Sans"/>
                        </a:rPr>
                        <a:t>Item(s)</a:t>
                      </a:r>
                      <a:endParaRPr sz="400">
                        <a:solidFill>
                          <a:srgbClr val="434343"/>
                        </a:solidFill>
                        <a:latin typeface="Open Sans"/>
                        <a:ea typeface="Open Sans"/>
                        <a:cs typeface="Open Sans"/>
                        <a:sym typeface="Open Sans"/>
                      </a:endParaRPr>
                    </a:p>
                  </a:txBody>
                  <a:tcPr marL="91425" marR="0" marT="91425" marB="1827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DDEFF9"/>
                    </a:solidFill>
                  </a:tcPr>
                </a:tc>
                <a:tc gridSpan="2">
                  <a:txBody>
                    <a:bodyPr/>
                    <a:lstStyle/>
                    <a:p>
                      <a:pPr marL="0" lvl="0" indent="0" algn="l" rtl="0">
                        <a:lnSpc>
                          <a:spcPct val="115000"/>
                        </a:lnSpc>
                        <a:spcBef>
                          <a:spcPts val="0"/>
                        </a:spcBef>
                        <a:spcAft>
                          <a:spcPts val="0"/>
                        </a:spcAft>
                        <a:buNone/>
                      </a:pPr>
                      <a:r>
                        <a:rPr lang="en" sz="400">
                          <a:solidFill>
                            <a:srgbClr val="434343"/>
                          </a:solidFill>
                          <a:latin typeface="Open Sans"/>
                          <a:ea typeface="Open Sans"/>
                          <a:cs typeface="Open Sans"/>
                          <a:sym typeface="Open Sans"/>
                        </a:rPr>
                        <a:t>Speaking Engagement - January</a:t>
                      </a:r>
                      <a:endParaRPr sz="4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 sz="300">
                          <a:solidFill>
                            <a:srgbClr val="999999"/>
                          </a:solidFill>
                          <a:latin typeface="Open Sans"/>
                          <a:ea typeface="Open Sans"/>
                          <a:cs typeface="Open Sans"/>
                          <a:sym typeface="Open Sans"/>
                        </a:rPr>
                        <a:t>by Jan 5</a:t>
                      </a:r>
                      <a:endParaRPr sz="400">
                        <a:solidFill>
                          <a:srgbClr val="434343"/>
                        </a:solidFill>
                        <a:latin typeface="Open Sans"/>
                        <a:ea typeface="Open Sans"/>
                        <a:cs typeface="Open Sans"/>
                        <a:sym typeface="Open Sans"/>
                      </a:endParaRPr>
                    </a:p>
                  </a:txBody>
                  <a:tcPr marL="91425" marR="91425" marT="91425" marB="1827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DDEFF9"/>
                    </a:solidFill>
                  </a:tcPr>
                </a:tc>
                <a:tc hMerge="1">
                  <a:txBody>
                    <a:bodyPr/>
                    <a:lstStyle/>
                    <a:p>
                      <a:endParaRPr lang="en-US"/>
                    </a:p>
                  </a:txBody>
                  <a:tcPr/>
                </a:tc>
                <a:extLst>
                  <a:ext uri="{0D108BD9-81ED-4DB2-BD59-A6C34878D82A}">
                    <a16:rowId xmlns:a16="http://schemas.microsoft.com/office/drawing/2014/main" val="10006"/>
                  </a:ext>
                </a:extLst>
              </a:tr>
              <a:tr h="156450">
                <a:tc>
                  <a:txBody>
                    <a:bodyPr/>
                    <a:lstStyle/>
                    <a:p>
                      <a:pPr marL="0" marR="0" lvl="0" indent="0" algn="l" rtl="0">
                        <a:lnSpc>
                          <a:spcPct val="100000"/>
                        </a:lnSpc>
                        <a:spcBef>
                          <a:spcPts val="0"/>
                        </a:spcBef>
                        <a:spcAft>
                          <a:spcPts val="0"/>
                        </a:spcAft>
                        <a:buNone/>
                      </a:pPr>
                      <a:r>
                        <a:rPr lang="en" sz="400">
                          <a:solidFill>
                            <a:srgbClr val="434343"/>
                          </a:solidFill>
                          <a:latin typeface="Open Sans"/>
                          <a:ea typeface="Open Sans"/>
                          <a:cs typeface="Open Sans"/>
                          <a:sym typeface="Open Sans"/>
                        </a:rPr>
                        <a:t>Amount</a:t>
                      </a:r>
                      <a:endParaRPr sz="400">
                        <a:solidFill>
                          <a:srgbClr val="434343"/>
                        </a:solidFill>
                        <a:latin typeface="Open Sans"/>
                        <a:ea typeface="Open Sans"/>
                        <a:cs typeface="Open Sans"/>
                        <a:sym typeface="Open Sans"/>
                      </a:endParaRPr>
                    </a:p>
                  </a:txBody>
                  <a:tcPr marL="91425" marR="0" marT="36575" marB="3657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DDEFF9"/>
                    </a:solidFill>
                  </a:tcPr>
                </a:tc>
                <a:tc gridSpan="2">
                  <a:txBody>
                    <a:bodyPr/>
                    <a:lstStyle/>
                    <a:p>
                      <a:pPr marL="0" lvl="0" indent="0" algn="l" rtl="0">
                        <a:spcBef>
                          <a:spcPts val="0"/>
                        </a:spcBef>
                        <a:spcAft>
                          <a:spcPts val="0"/>
                        </a:spcAft>
                        <a:buNone/>
                      </a:pPr>
                      <a:endParaRPr sz="400">
                        <a:solidFill>
                          <a:srgbClr val="434343"/>
                        </a:solidFill>
                        <a:latin typeface="Open Sans"/>
                        <a:ea typeface="Open Sans"/>
                        <a:cs typeface="Open Sans"/>
                        <a:sym typeface="Open Sans"/>
                      </a:endParaRPr>
                    </a:p>
                    <a:p>
                      <a:pPr marL="0" lvl="0" indent="0" algn="l" rtl="0">
                        <a:lnSpc>
                          <a:spcPct val="115000"/>
                        </a:lnSpc>
                        <a:spcBef>
                          <a:spcPts val="0"/>
                        </a:spcBef>
                        <a:spcAft>
                          <a:spcPts val="0"/>
                        </a:spcAft>
                        <a:buNone/>
                      </a:pPr>
                      <a:r>
                        <a:rPr lang="en" sz="300">
                          <a:solidFill>
                            <a:srgbClr val="999999"/>
                          </a:solidFill>
                          <a:latin typeface="Open Sans"/>
                          <a:ea typeface="Open Sans"/>
                          <a:cs typeface="Open Sans"/>
                          <a:sym typeface="Open Sans"/>
                        </a:rPr>
                        <a:t>up to 500</a:t>
                      </a:r>
                      <a:endParaRPr sz="400">
                        <a:solidFill>
                          <a:srgbClr val="434343"/>
                        </a:solidFill>
                        <a:latin typeface="Open Sans"/>
                        <a:ea typeface="Open Sans"/>
                        <a:cs typeface="Open Sans"/>
                        <a:sym typeface="Open Sans"/>
                      </a:endParaRPr>
                    </a:p>
                  </a:txBody>
                  <a:tcPr marL="91425" marR="91425" marT="0" marB="0" anchor="b">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alpha val="0"/>
                        </a:srgbClr>
                      </a:solidFill>
                      <a:prstDash val="solid"/>
                      <a:round/>
                      <a:headEnd type="none" w="sm" len="sm"/>
                      <a:tailEnd type="none" w="sm" len="sm"/>
                    </a:lnB>
                    <a:solidFill>
                      <a:srgbClr val="DDEFF9"/>
                    </a:solidFill>
                  </a:tcPr>
                </a:tc>
                <a:tc hMerge="1">
                  <a:txBody>
                    <a:bodyPr/>
                    <a:lstStyle/>
                    <a:p>
                      <a:endParaRPr lang="en-US"/>
                    </a:p>
                  </a:txBody>
                  <a:tcPr/>
                </a:tc>
                <a:extLst>
                  <a:ext uri="{0D108BD9-81ED-4DB2-BD59-A6C34878D82A}">
                    <a16:rowId xmlns:a16="http://schemas.microsoft.com/office/drawing/2014/main" val="10007"/>
                  </a:ext>
                </a:extLst>
              </a:tr>
              <a:tr h="0">
                <a:tc>
                  <a:txBody>
                    <a:bodyPr/>
                    <a:lstStyle/>
                    <a:p>
                      <a:pPr marL="0" marR="0" lvl="0" indent="0" algn="l" rtl="0">
                        <a:lnSpc>
                          <a:spcPct val="100000"/>
                        </a:lnSpc>
                        <a:spcBef>
                          <a:spcPts val="0"/>
                        </a:spcBef>
                        <a:spcAft>
                          <a:spcPts val="0"/>
                        </a:spcAft>
                        <a:buNone/>
                      </a:pPr>
                      <a:r>
                        <a:rPr lang="en" sz="400">
                          <a:solidFill>
                            <a:srgbClr val="434343"/>
                          </a:solidFill>
                          <a:latin typeface="Open Sans"/>
                          <a:ea typeface="Open Sans"/>
                          <a:cs typeface="Open Sans"/>
                          <a:sym typeface="Open Sans"/>
                        </a:rPr>
                        <a:t>Tax</a:t>
                      </a:r>
                      <a:endParaRPr sz="400">
                        <a:solidFill>
                          <a:srgbClr val="434343"/>
                        </a:solidFill>
                        <a:latin typeface="Open Sans"/>
                        <a:ea typeface="Open Sans"/>
                        <a:cs typeface="Open Sans"/>
                        <a:sym typeface="Open Sans"/>
                      </a:endParaRPr>
                    </a:p>
                  </a:txBody>
                  <a:tcPr marL="91425" marR="0" marT="3657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19050" cap="flat" cmpd="sng">
                      <a:solidFill>
                        <a:srgbClr val="F7F8F9"/>
                      </a:solidFill>
                      <a:prstDash val="solid"/>
                      <a:round/>
                      <a:headEnd type="none" w="sm" len="sm"/>
                      <a:tailEnd type="none" w="sm" len="sm"/>
                    </a:lnB>
                    <a:solidFill>
                      <a:srgbClr val="DDEFF9"/>
                    </a:solidFill>
                  </a:tcPr>
                </a:tc>
                <a:tc gridSpan="2">
                  <a:txBody>
                    <a:bodyPr/>
                    <a:lstStyle/>
                    <a:p>
                      <a:pPr marL="0" lvl="0" indent="0" algn="l" rtl="0">
                        <a:lnSpc>
                          <a:spcPct val="115000"/>
                        </a:lnSpc>
                        <a:spcBef>
                          <a:spcPts val="0"/>
                        </a:spcBef>
                        <a:spcAft>
                          <a:spcPts val="0"/>
                        </a:spcAft>
                        <a:buNone/>
                      </a:pPr>
                      <a:r>
                        <a:rPr lang="en" sz="400">
                          <a:solidFill>
                            <a:srgbClr val="434343"/>
                          </a:solidFill>
                          <a:latin typeface="Open Sans"/>
                          <a:ea typeface="Open Sans"/>
                          <a:cs typeface="Open Sans"/>
                          <a:sym typeface="Open Sans"/>
                        </a:rPr>
                        <a:t>-</a:t>
                      </a:r>
                      <a:endParaRPr sz="400">
                        <a:solidFill>
                          <a:srgbClr val="434343"/>
                        </a:solidFill>
                        <a:latin typeface="Open Sans"/>
                        <a:ea typeface="Open Sans"/>
                        <a:cs typeface="Open Sans"/>
                        <a:sym typeface="Open Sans"/>
                      </a:endParaRPr>
                    </a:p>
                  </a:txBody>
                  <a:tcPr marL="91425" marR="91425" marT="36575" marB="91425">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19050" cap="flat" cmpd="sng">
                      <a:solidFill>
                        <a:srgbClr val="F7F8F9"/>
                      </a:solidFill>
                      <a:prstDash val="solid"/>
                      <a:round/>
                      <a:headEnd type="none" w="sm" len="sm"/>
                      <a:tailEnd type="none" w="sm" len="sm"/>
                    </a:lnB>
                    <a:solidFill>
                      <a:srgbClr val="DDEFF9"/>
                    </a:solidFill>
                  </a:tcPr>
                </a:tc>
                <a:tc hMerge="1">
                  <a:txBody>
                    <a:bodyPr/>
                    <a:lstStyle/>
                    <a:p>
                      <a:endParaRPr lang="en-US"/>
                    </a:p>
                  </a:txBody>
                  <a:tcPr/>
                </a:tc>
                <a:extLst>
                  <a:ext uri="{0D108BD9-81ED-4DB2-BD59-A6C34878D82A}">
                    <a16:rowId xmlns:a16="http://schemas.microsoft.com/office/drawing/2014/main" val="10008"/>
                  </a:ext>
                </a:extLst>
              </a:tr>
              <a:tr h="166525">
                <a:tc gridSpan="2">
                  <a:txBody>
                    <a:bodyPr/>
                    <a:lstStyle/>
                    <a:p>
                      <a:pPr marL="0" lvl="0" indent="0" algn="l" rtl="0">
                        <a:spcBef>
                          <a:spcPts val="0"/>
                        </a:spcBef>
                        <a:spcAft>
                          <a:spcPts val="0"/>
                        </a:spcAft>
                        <a:buNone/>
                      </a:pPr>
                      <a:r>
                        <a:rPr lang="en" sz="400">
                          <a:solidFill>
                            <a:srgbClr val="434343"/>
                          </a:solidFill>
                          <a:latin typeface="Open Sans"/>
                          <a:ea typeface="Open Sans"/>
                          <a:cs typeface="Open Sans"/>
                          <a:sym typeface="Open Sans"/>
                        </a:rPr>
                        <a:t>Total Amount</a:t>
                      </a:r>
                      <a:endParaRPr sz="400">
                        <a:solidFill>
                          <a:srgbClr val="434343"/>
                        </a:solidFill>
                        <a:latin typeface="Open Sans"/>
                        <a:ea typeface="Open Sans"/>
                        <a:cs typeface="Open Sans"/>
                        <a:sym typeface="Open Sans"/>
                      </a:endParaRPr>
                    </a:p>
                  </a:txBody>
                  <a:tcPr marL="91425" marR="0" marT="45700"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F7F8F9"/>
                      </a:solidFill>
                      <a:prstDash val="solid"/>
                      <a:round/>
                      <a:headEnd type="none" w="sm" len="sm"/>
                      <a:tailEnd type="none" w="sm" len="sm"/>
                    </a:lnT>
                    <a:lnB w="9525" cap="flat" cmpd="sng">
                      <a:solidFill>
                        <a:srgbClr val="8BC5E6">
                          <a:alpha val="0"/>
                        </a:srgbClr>
                      </a:solidFill>
                      <a:prstDash val="dot"/>
                      <a:round/>
                      <a:headEnd type="none" w="sm" len="sm"/>
                      <a:tailEnd type="none" w="sm" len="sm"/>
                    </a:lnB>
                    <a:solidFill>
                      <a:srgbClr val="DDEFF9"/>
                    </a:solidFill>
                  </a:tcPr>
                </a:tc>
                <a:tc hMerge="1">
                  <a:txBody>
                    <a:bodyPr/>
                    <a:lstStyle/>
                    <a:p>
                      <a:endParaRPr lang="en-US"/>
                    </a:p>
                  </a:txBody>
                  <a:tcPr/>
                </a:tc>
                <a:tc>
                  <a:txBody>
                    <a:bodyPr/>
                    <a:lstStyle/>
                    <a:p>
                      <a:pPr marL="0" lvl="0" indent="0" algn="r" rtl="0">
                        <a:spcBef>
                          <a:spcPts val="0"/>
                        </a:spcBef>
                        <a:spcAft>
                          <a:spcPts val="0"/>
                        </a:spcAft>
                        <a:buNone/>
                      </a:pPr>
                      <a:r>
                        <a:rPr lang="en" sz="400">
                          <a:solidFill>
                            <a:srgbClr val="434343"/>
                          </a:solidFill>
                          <a:latin typeface="Open Sans"/>
                          <a:ea typeface="Open Sans"/>
                          <a:cs typeface="Open Sans"/>
                          <a:sym typeface="Open Sans"/>
                        </a:rPr>
                        <a:t>500</a:t>
                      </a:r>
                      <a:endParaRPr sz="400">
                        <a:solidFill>
                          <a:srgbClr val="434343"/>
                        </a:solidFill>
                        <a:latin typeface="Open Sans"/>
                        <a:ea typeface="Open Sans"/>
                        <a:cs typeface="Open Sans"/>
                        <a:sym typeface="Open Sans"/>
                      </a:endParaRPr>
                    </a:p>
                  </a:txBody>
                  <a:tcPr marL="91425" marR="274300" marT="45700"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F7F8F9"/>
                      </a:solidFill>
                      <a:prstDash val="solid"/>
                      <a:round/>
                      <a:headEnd type="none" w="sm" len="sm"/>
                      <a:tailEnd type="none" w="sm" len="sm"/>
                    </a:lnT>
                    <a:lnB w="9525" cap="flat" cmpd="sng">
                      <a:solidFill>
                        <a:srgbClr val="8BC5E6">
                          <a:alpha val="0"/>
                        </a:srgbClr>
                      </a:solidFill>
                      <a:prstDash val="dot"/>
                      <a:round/>
                      <a:headEnd type="none" w="sm" len="sm"/>
                      <a:tailEnd type="none" w="sm" len="sm"/>
                    </a:lnB>
                    <a:solidFill>
                      <a:srgbClr val="DDEFF9"/>
                    </a:solidFill>
                  </a:tcPr>
                </a:tc>
                <a:extLst>
                  <a:ext uri="{0D108BD9-81ED-4DB2-BD59-A6C34878D82A}">
                    <a16:rowId xmlns:a16="http://schemas.microsoft.com/office/drawing/2014/main" val="10009"/>
                  </a:ext>
                </a:extLst>
              </a:tr>
              <a:tr h="120900">
                <a:tc gridSpan="2">
                  <a:txBody>
                    <a:bodyPr/>
                    <a:lstStyle/>
                    <a:p>
                      <a:pPr marL="0" lvl="0" indent="0" algn="l" rtl="0">
                        <a:spcBef>
                          <a:spcPts val="0"/>
                        </a:spcBef>
                        <a:spcAft>
                          <a:spcPts val="0"/>
                        </a:spcAft>
                        <a:buNone/>
                      </a:pPr>
                      <a:r>
                        <a:rPr lang="en" sz="400">
                          <a:solidFill>
                            <a:srgbClr val="434343"/>
                          </a:solidFill>
                          <a:latin typeface="Open Sans"/>
                          <a:ea typeface="Open Sans"/>
                          <a:cs typeface="Open Sans"/>
                          <a:sym typeface="Open Sans"/>
                        </a:rPr>
                        <a:t>Tax</a:t>
                      </a:r>
                      <a:endParaRPr sz="400" b="1">
                        <a:solidFill>
                          <a:srgbClr val="434343"/>
                        </a:solidFill>
                        <a:latin typeface="Open Sans"/>
                        <a:ea typeface="Open Sans"/>
                        <a:cs typeface="Open Sans"/>
                        <a:sym typeface="Open Sans"/>
                      </a:endParaRPr>
                    </a:p>
                  </a:txBody>
                  <a:tcPr marL="91425" marR="0" marT="45700"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dot"/>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tc hMerge="1">
                  <a:txBody>
                    <a:bodyPr/>
                    <a:lstStyle/>
                    <a:p>
                      <a:endParaRPr lang="en-US"/>
                    </a:p>
                  </a:txBody>
                  <a:tcPr/>
                </a:tc>
                <a:tc>
                  <a:txBody>
                    <a:bodyPr/>
                    <a:lstStyle/>
                    <a:p>
                      <a:pPr marL="0" lvl="0" indent="0" algn="r" rtl="0">
                        <a:spcBef>
                          <a:spcPts val="0"/>
                        </a:spcBef>
                        <a:spcAft>
                          <a:spcPts val="0"/>
                        </a:spcAft>
                        <a:buNone/>
                      </a:pPr>
                      <a:r>
                        <a:rPr lang="en" sz="400">
                          <a:solidFill>
                            <a:srgbClr val="434343"/>
                          </a:solidFill>
                          <a:latin typeface="Open Sans"/>
                          <a:ea typeface="Open Sans"/>
                          <a:cs typeface="Open Sans"/>
                          <a:sym typeface="Open Sans"/>
                        </a:rPr>
                        <a:t>-</a:t>
                      </a:r>
                      <a:endParaRPr sz="400">
                        <a:solidFill>
                          <a:srgbClr val="434343"/>
                        </a:solidFill>
                        <a:latin typeface="Open Sans"/>
                        <a:ea typeface="Open Sans"/>
                        <a:cs typeface="Open Sans"/>
                        <a:sym typeface="Open Sans"/>
                      </a:endParaRPr>
                    </a:p>
                  </a:txBody>
                  <a:tcPr marL="91425" marR="274300" marT="45700"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dot"/>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extLst>
                  <a:ext uri="{0D108BD9-81ED-4DB2-BD59-A6C34878D82A}">
                    <a16:rowId xmlns:a16="http://schemas.microsoft.com/office/drawing/2014/main" val="10010"/>
                  </a:ext>
                </a:extLst>
              </a:tr>
              <a:tr h="108850">
                <a:tc gridSpan="2">
                  <a:txBody>
                    <a:bodyPr/>
                    <a:lstStyle/>
                    <a:p>
                      <a:pPr marL="0" lvl="0" indent="0" algn="l" rtl="0">
                        <a:lnSpc>
                          <a:spcPct val="115000"/>
                        </a:lnSpc>
                        <a:spcBef>
                          <a:spcPts val="0"/>
                        </a:spcBef>
                        <a:spcAft>
                          <a:spcPts val="0"/>
                        </a:spcAft>
                        <a:buNone/>
                      </a:pPr>
                      <a:r>
                        <a:rPr lang="en" sz="400" b="1">
                          <a:solidFill>
                            <a:srgbClr val="434343"/>
                          </a:solidFill>
                          <a:latin typeface="Open Sans"/>
                          <a:ea typeface="Open Sans"/>
                          <a:cs typeface="Open Sans"/>
                          <a:sym typeface="Open Sans"/>
                        </a:rPr>
                        <a:t>Due to You</a:t>
                      </a:r>
                      <a:r>
                        <a:rPr lang="en" sz="400">
                          <a:solidFill>
                            <a:srgbClr val="434343"/>
                          </a:solidFill>
                          <a:latin typeface="Open Sans"/>
                          <a:ea typeface="Open Sans"/>
                          <a:cs typeface="Open Sans"/>
                          <a:sym typeface="Open Sans"/>
                        </a:rPr>
                        <a:t>)</a:t>
                      </a:r>
                      <a:endParaRPr sz="400" i="1">
                        <a:solidFill>
                          <a:srgbClr val="434343"/>
                        </a:solidFill>
                        <a:latin typeface="Open Sans"/>
                        <a:ea typeface="Open Sans"/>
                        <a:cs typeface="Open Sans"/>
                        <a:sym typeface="Open Sans"/>
                      </a:endParaRPr>
                    </a:p>
                  </a:txBody>
                  <a:tcPr marL="91425"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solid"/>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tc hMerge="1">
                  <a:txBody>
                    <a:bodyPr/>
                    <a:lstStyle/>
                    <a:p>
                      <a:endParaRPr lang="en-US"/>
                    </a:p>
                  </a:txBody>
                  <a:tcPr/>
                </a:tc>
                <a:tc>
                  <a:txBody>
                    <a:bodyPr/>
                    <a:lstStyle/>
                    <a:p>
                      <a:pPr marL="0" lvl="0" indent="0" algn="r" rtl="0">
                        <a:spcBef>
                          <a:spcPts val="0"/>
                        </a:spcBef>
                        <a:spcAft>
                          <a:spcPts val="0"/>
                        </a:spcAft>
                        <a:buNone/>
                      </a:pPr>
                      <a:r>
                        <a:rPr lang="en" sz="400" b="1">
                          <a:solidFill>
                            <a:srgbClr val="434343"/>
                          </a:solidFill>
                          <a:latin typeface="Open Sans"/>
                          <a:ea typeface="Open Sans"/>
                          <a:cs typeface="Open Sans"/>
                          <a:sym typeface="Open Sans"/>
                        </a:rPr>
                        <a:t>500</a:t>
                      </a:r>
                      <a:endParaRPr sz="400" b="1">
                        <a:solidFill>
                          <a:srgbClr val="434343"/>
                        </a:solidFill>
                        <a:latin typeface="Open Sans"/>
                        <a:ea typeface="Open Sans"/>
                        <a:cs typeface="Open Sans"/>
                        <a:sym typeface="Open Sans"/>
                      </a:endParaRPr>
                    </a:p>
                  </a:txBody>
                  <a:tcPr marL="91425" marR="27430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solid"/>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extLst>
                  <a:ext uri="{0D108BD9-81ED-4DB2-BD59-A6C34878D82A}">
                    <a16:rowId xmlns:a16="http://schemas.microsoft.com/office/drawing/2014/main" val="10011"/>
                  </a:ext>
                </a:extLst>
              </a:tr>
              <a:tr h="100000">
                <a:tc>
                  <a:txBody>
                    <a:bodyPr/>
                    <a:lstStyle/>
                    <a:p>
                      <a:pPr marL="0" lvl="0" indent="0" algn="l" rtl="0">
                        <a:lnSpc>
                          <a:spcPct val="115000"/>
                        </a:lnSpc>
                        <a:spcBef>
                          <a:spcPts val="0"/>
                        </a:spcBef>
                        <a:spcAft>
                          <a:spcPts val="0"/>
                        </a:spcAft>
                        <a:buNone/>
                      </a:pPr>
                      <a:endParaRPr sz="400" b="1">
                        <a:solidFill>
                          <a:srgbClr val="434343"/>
                        </a:solidFill>
                        <a:latin typeface="Open Sans"/>
                        <a:ea typeface="Open Sans"/>
                        <a:cs typeface="Open Sans"/>
                        <a:sym typeface="Open Sans"/>
                      </a:endParaRPr>
                    </a:p>
                  </a:txBody>
                  <a:tcPr marL="91425" marR="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solid"/>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tc>
                  <a:txBody>
                    <a:bodyPr/>
                    <a:lstStyle/>
                    <a:p>
                      <a:pPr marL="0" lvl="0" indent="0" algn="r" rtl="0">
                        <a:spcBef>
                          <a:spcPts val="0"/>
                        </a:spcBef>
                        <a:spcAft>
                          <a:spcPts val="0"/>
                        </a:spcAft>
                        <a:buNone/>
                      </a:pPr>
                      <a:endParaRPr sz="400">
                        <a:solidFill>
                          <a:srgbClr val="434343"/>
                        </a:solidFill>
                        <a:latin typeface="Open Sans"/>
                        <a:ea typeface="Open Sans"/>
                        <a:cs typeface="Open Sans"/>
                        <a:sym typeface="Open Sans"/>
                      </a:endParaRPr>
                    </a:p>
                  </a:txBody>
                  <a:tcPr marL="91425" marR="27430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solid"/>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tc>
                  <a:txBody>
                    <a:bodyPr/>
                    <a:lstStyle/>
                    <a:p>
                      <a:pPr marL="0" lvl="0" indent="0" algn="r" rtl="0">
                        <a:spcBef>
                          <a:spcPts val="0"/>
                        </a:spcBef>
                        <a:spcAft>
                          <a:spcPts val="0"/>
                        </a:spcAft>
                        <a:buNone/>
                      </a:pPr>
                      <a:endParaRPr sz="400">
                        <a:solidFill>
                          <a:srgbClr val="434343"/>
                        </a:solidFill>
                        <a:latin typeface="Open Sans"/>
                        <a:ea typeface="Open Sans"/>
                        <a:cs typeface="Open Sans"/>
                        <a:sym typeface="Open Sans"/>
                      </a:endParaRPr>
                    </a:p>
                  </a:txBody>
                  <a:tcPr marL="91425" marR="274300" marT="18275" marB="1827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solid"/>
                      <a:round/>
                      <a:headEnd type="none" w="sm" len="sm"/>
                      <a:tailEnd type="none" w="sm" len="sm"/>
                    </a:lnT>
                    <a:lnB w="9525" cap="flat" cmpd="sng">
                      <a:solidFill>
                        <a:srgbClr val="8BC5E6">
                          <a:alpha val="0"/>
                        </a:srgbClr>
                      </a:solidFill>
                      <a:prstDash val="solid"/>
                      <a:round/>
                      <a:headEnd type="none" w="sm" len="sm"/>
                      <a:tailEnd type="none" w="sm" len="sm"/>
                    </a:lnB>
                    <a:solidFill>
                      <a:srgbClr val="DDEFF9"/>
                    </a:solidFill>
                  </a:tcPr>
                </a:tc>
                <a:extLst>
                  <a:ext uri="{0D108BD9-81ED-4DB2-BD59-A6C34878D82A}">
                    <a16:rowId xmlns:a16="http://schemas.microsoft.com/office/drawing/2014/main" val="10012"/>
                  </a:ext>
                </a:extLst>
              </a:tr>
              <a:tr h="274700">
                <a:tc gridSpan="3">
                  <a:txBody>
                    <a:bodyPr/>
                    <a:lstStyle/>
                    <a:p>
                      <a:pPr marL="0" lvl="0" indent="0" algn="l" rtl="0">
                        <a:lnSpc>
                          <a:spcPct val="115000"/>
                        </a:lnSpc>
                        <a:spcBef>
                          <a:spcPts val="0"/>
                        </a:spcBef>
                        <a:spcAft>
                          <a:spcPts val="0"/>
                        </a:spcAft>
                        <a:buNone/>
                      </a:pPr>
                      <a:endParaRPr sz="400" b="1">
                        <a:solidFill>
                          <a:srgbClr val="434343"/>
                        </a:solidFill>
                        <a:latin typeface="Open Sans"/>
                        <a:ea typeface="Open Sans"/>
                        <a:cs typeface="Open Sans"/>
                        <a:sym typeface="Open Sans"/>
                      </a:endParaRPr>
                    </a:p>
                  </a:txBody>
                  <a:tcPr marL="91425" marR="0" marT="18275" marB="182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8BC5E6">
                          <a:alpha val="0"/>
                        </a:srgbClr>
                      </a:solidFill>
                      <a:prstDash val="solid"/>
                      <a:round/>
                      <a:headEnd type="none" w="sm" len="sm"/>
                      <a:tailEnd type="none" w="sm" len="sm"/>
                    </a:lnT>
                    <a:lnB w="9525" cap="flat" cmpd="sng">
                      <a:solidFill>
                        <a:srgbClr val="CCCCCC">
                          <a:alpha val="0"/>
                        </a:srgbClr>
                      </a:solidFill>
                      <a:prstDash val="dot"/>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795" name="Google Shape;795;p64"/>
          <p:cNvSpPr/>
          <p:nvPr/>
        </p:nvSpPr>
        <p:spPr>
          <a:xfrm>
            <a:off x="5653274" y="3942733"/>
            <a:ext cx="324600" cy="110400"/>
          </a:xfrm>
          <a:prstGeom prst="roundRect">
            <a:avLst>
              <a:gd name="adj" fmla="val 50000"/>
            </a:avLst>
          </a:prstGeom>
          <a:solidFill>
            <a:srgbClr val="66B2E1"/>
          </a:solidFill>
          <a:ln>
            <a:noFill/>
          </a:ln>
        </p:spPr>
        <p:txBody>
          <a:bodyPr spcFirstLastPara="1" wrap="square" lIns="0" tIns="63700" rIns="0" bIns="63700" anchor="ctr" anchorCtr="0">
            <a:noAutofit/>
          </a:bodyPr>
          <a:lstStyle/>
          <a:p>
            <a:pPr marL="0" lvl="0" indent="0" algn="ctr" rtl="0">
              <a:spcBef>
                <a:spcPts val="0"/>
              </a:spcBef>
              <a:spcAft>
                <a:spcPts val="0"/>
              </a:spcAft>
              <a:buNone/>
            </a:pPr>
            <a:r>
              <a:rPr lang="en" sz="400" b="1">
                <a:solidFill>
                  <a:srgbClr val="FFFFFF"/>
                </a:solidFill>
                <a:latin typeface="Open Sans"/>
                <a:ea typeface="Open Sans"/>
                <a:cs typeface="Open Sans"/>
                <a:sym typeface="Open Sans"/>
              </a:rPr>
              <a:t>Submit</a:t>
            </a:r>
            <a:endParaRPr sz="400" b="1">
              <a:solidFill>
                <a:srgbClr val="FFFFFF"/>
              </a:solidFill>
              <a:latin typeface="Open Sans"/>
              <a:ea typeface="Open Sans"/>
              <a:cs typeface="Open Sans"/>
              <a:sym typeface="Open Sans"/>
            </a:endParaRPr>
          </a:p>
        </p:txBody>
      </p:sp>
      <p:sp>
        <p:nvSpPr>
          <p:cNvPr id="796" name="Google Shape;796;p64"/>
          <p:cNvSpPr/>
          <p:nvPr/>
        </p:nvSpPr>
        <p:spPr>
          <a:xfrm flipH="1">
            <a:off x="5562248" y="793000"/>
            <a:ext cx="207600" cy="243900"/>
          </a:xfrm>
          <a:prstGeom prst="round1Rect">
            <a:avLst>
              <a:gd name="adj" fmla="val 0"/>
            </a:avLst>
          </a:prstGeom>
          <a:solidFill>
            <a:srgbClr val="EEEEEE"/>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797" name="Google Shape;797;p64"/>
          <p:cNvGrpSpPr/>
          <p:nvPr/>
        </p:nvGrpSpPr>
        <p:grpSpPr>
          <a:xfrm>
            <a:off x="5610373" y="865750"/>
            <a:ext cx="119554" cy="72150"/>
            <a:chOff x="3886700" y="606200"/>
            <a:chExt cx="119554" cy="72150"/>
          </a:xfrm>
        </p:grpSpPr>
        <p:sp>
          <p:nvSpPr>
            <p:cNvPr id="798" name="Google Shape;798;p64"/>
            <p:cNvSpPr/>
            <p:nvPr/>
          </p:nvSpPr>
          <p:spPr>
            <a:xfrm>
              <a:off x="3917754" y="606200"/>
              <a:ext cx="88500" cy="177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9" name="Google Shape;799;p64"/>
            <p:cNvSpPr/>
            <p:nvPr/>
          </p:nvSpPr>
          <p:spPr>
            <a:xfrm>
              <a:off x="3917754" y="633425"/>
              <a:ext cx="88500" cy="177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0" name="Google Shape;800;p64"/>
            <p:cNvSpPr/>
            <p:nvPr/>
          </p:nvSpPr>
          <p:spPr>
            <a:xfrm>
              <a:off x="3917754" y="660650"/>
              <a:ext cx="88500" cy="177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1" name="Google Shape;801;p64"/>
            <p:cNvSpPr/>
            <p:nvPr/>
          </p:nvSpPr>
          <p:spPr>
            <a:xfrm>
              <a:off x="3886700" y="606200"/>
              <a:ext cx="24300" cy="177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2" name="Google Shape;802;p64"/>
            <p:cNvSpPr/>
            <p:nvPr/>
          </p:nvSpPr>
          <p:spPr>
            <a:xfrm>
              <a:off x="3886700" y="633425"/>
              <a:ext cx="24300" cy="177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3" name="Google Shape;803;p64"/>
            <p:cNvSpPr/>
            <p:nvPr/>
          </p:nvSpPr>
          <p:spPr>
            <a:xfrm>
              <a:off x="3886700" y="660650"/>
              <a:ext cx="24300" cy="17700"/>
            </a:xfrm>
            <a:prstGeom prst="roundRect">
              <a:avLst>
                <a:gd name="adj" fmla="val 5000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804" name="Google Shape;804;p64"/>
          <p:cNvSpPr/>
          <p:nvPr/>
        </p:nvSpPr>
        <p:spPr>
          <a:xfrm>
            <a:off x="6974255" y="859222"/>
            <a:ext cx="85200" cy="85200"/>
          </a:xfrm>
          <a:prstGeom prst="ellipse">
            <a:avLst/>
          </a:prstGeom>
          <a:solidFill>
            <a:srgbClr val="666666"/>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500" b="1">
                <a:solidFill>
                  <a:srgbClr val="FFFFFF"/>
                </a:solidFill>
                <a:latin typeface="Open Sans"/>
                <a:ea typeface="Open Sans"/>
                <a:cs typeface="Open Sans"/>
                <a:sym typeface="Open Sans"/>
              </a:rPr>
              <a:t>?</a:t>
            </a:r>
            <a:endParaRPr sz="500">
              <a:solidFill>
                <a:srgbClr val="FFFFFF"/>
              </a:solidFill>
              <a:latin typeface="Open Sans"/>
              <a:ea typeface="Open Sans"/>
              <a:cs typeface="Open Sans"/>
              <a:sym typeface="Open Sans"/>
            </a:endParaRPr>
          </a:p>
        </p:txBody>
      </p:sp>
      <p:grpSp>
        <p:nvGrpSpPr>
          <p:cNvPr id="805" name="Google Shape;805;p64"/>
          <p:cNvGrpSpPr/>
          <p:nvPr/>
        </p:nvGrpSpPr>
        <p:grpSpPr>
          <a:xfrm>
            <a:off x="7137698" y="861509"/>
            <a:ext cx="86440" cy="85200"/>
            <a:chOff x="5414025" y="601959"/>
            <a:chExt cx="86440" cy="85200"/>
          </a:xfrm>
        </p:grpSpPr>
        <p:sp>
          <p:nvSpPr>
            <p:cNvPr id="806" name="Google Shape;806;p64"/>
            <p:cNvSpPr/>
            <p:nvPr/>
          </p:nvSpPr>
          <p:spPr>
            <a:xfrm>
              <a:off x="5414025" y="601959"/>
              <a:ext cx="56700" cy="85200"/>
            </a:xfrm>
            <a:prstGeom prst="roundRect">
              <a:avLst>
                <a:gd name="adj" fmla="val 16667"/>
              </a:avLst>
            </a:prstGeom>
            <a:no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7" name="Google Shape;807;p64"/>
            <p:cNvSpPr/>
            <p:nvPr/>
          </p:nvSpPr>
          <p:spPr>
            <a:xfrm>
              <a:off x="5460900" y="625800"/>
              <a:ext cx="14400" cy="363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08" name="Google Shape;808;p64"/>
            <p:cNvSpPr/>
            <p:nvPr/>
          </p:nvSpPr>
          <p:spPr>
            <a:xfrm>
              <a:off x="5426065" y="626400"/>
              <a:ext cx="74400" cy="36300"/>
            </a:xfrm>
            <a:prstGeom prst="rightArrow">
              <a:avLst>
                <a:gd name="adj1" fmla="val 35362"/>
                <a:gd name="adj2" fmla="val 44180"/>
              </a:avLst>
            </a:prstGeom>
            <a:solidFill>
              <a:srgbClr val="43434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809" name="Google Shape;809;p64"/>
          <p:cNvSpPr/>
          <p:nvPr/>
        </p:nvSpPr>
        <p:spPr>
          <a:xfrm>
            <a:off x="6677474" y="3167855"/>
            <a:ext cx="324600" cy="110400"/>
          </a:xfrm>
          <a:prstGeom prst="roundRect">
            <a:avLst>
              <a:gd name="adj" fmla="val 50000"/>
            </a:avLst>
          </a:prstGeom>
          <a:noFill/>
          <a:ln w="9525" cap="flat" cmpd="sng">
            <a:solidFill>
              <a:srgbClr val="66B2E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400" b="1">
                <a:solidFill>
                  <a:srgbClr val="66B2E1"/>
                </a:solidFill>
                <a:latin typeface="Open Sans"/>
                <a:ea typeface="Open Sans"/>
                <a:cs typeface="Open Sans"/>
                <a:sym typeface="Open Sans"/>
              </a:rPr>
              <a:t>view/edit</a:t>
            </a:r>
            <a:endParaRPr sz="400" b="1">
              <a:solidFill>
                <a:srgbClr val="66B2E1"/>
              </a:solidFill>
              <a:latin typeface="Open Sans"/>
              <a:ea typeface="Open Sans"/>
              <a:cs typeface="Open Sans"/>
              <a:sym typeface="Open Sans"/>
            </a:endParaRPr>
          </a:p>
        </p:txBody>
      </p:sp>
      <p:sp>
        <p:nvSpPr>
          <p:cNvPr id="810" name="Google Shape;810;p64"/>
          <p:cNvSpPr/>
          <p:nvPr/>
        </p:nvSpPr>
        <p:spPr>
          <a:xfrm>
            <a:off x="6216274" y="2995449"/>
            <a:ext cx="372300" cy="92400"/>
          </a:xfrm>
          <a:prstGeom prst="roundRect">
            <a:avLst>
              <a:gd name="adj" fmla="val 17395"/>
            </a:avLst>
          </a:prstGeom>
          <a:solidFill>
            <a:srgbClr val="FFFFFF"/>
          </a:solidFill>
          <a:ln w="9525" cap="flat" cmpd="sng">
            <a:solidFill>
              <a:srgbClr val="D9D9D9"/>
            </a:solidFill>
            <a:prstDash val="solid"/>
            <a:round/>
            <a:headEnd type="none" w="sm" len="sm"/>
            <a:tailEnd type="none" w="sm" len="sm"/>
          </a:ln>
        </p:spPr>
        <p:txBody>
          <a:bodyPr spcFirstLastPara="1" wrap="square" lIns="18275" tIns="91425" rIns="18275" bIns="91425" anchor="ctr" anchorCtr="0">
            <a:noAutofit/>
          </a:bodyPr>
          <a:lstStyle/>
          <a:p>
            <a:pPr marL="0" lvl="0" indent="0" algn="l" rtl="0">
              <a:spcBef>
                <a:spcPts val="0"/>
              </a:spcBef>
              <a:spcAft>
                <a:spcPts val="0"/>
              </a:spcAft>
              <a:buNone/>
            </a:pPr>
            <a:r>
              <a:rPr lang="en" sz="400">
                <a:solidFill>
                  <a:srgbClr val="434343"/>
                </a:solidFill>
                <a:latin typeface="Open Sans"/>
                <a:ea typeface="Open Sans"/>
                <a:cs typeface="Open Sans"/>
                <a:sym typeface="Open Sans"/>
              </a:rPr>
              <a:t>500</a:t>
            </a:r>
            <a:endParaRPr sz="400">
              <a:solidFill>
                <a:srgbClr val="434343"/>
              </a:solidFill>
              <a:latin typeface="Open Sans"/>
              <a:ea typeface="Open Sans"/>
              <a:cs typeface="Open Sans"/>
              <a:sym typeface="Open Sans"/>
            </a:endParaRPr>
          </a:p>
        </p:txBody>
      </p:sp>
      <p:cxnSp>
        <p:nvCxnSpPr>
          <p:cNvPr id="811" name="Google Shape;811;p64"/>
          <p:cNvCxnSpPr/>
          <p:nvPr/>
        </p:nvCxnSpPr>
        <p:spPr>
          <a:xfrm>
            <a:off x="5653273" y="3648133"/>
            <a:ext cx="1389300" cy="0"/>
          </a:xfrm>
          <a:prstGeom prst="straightConnector1">
            <a:avLst/>
          </a:prstGeom>
          <a:noFill/>
          <a:ln w="9525" cap="flat" cmpd="sng">
            <a:solidFill>
              <a:srgbClr val="8BC5E6"/>
            </a:solidFill>
            <a:prstDash val="solid"/>
            <a:round/>
            <a:headEnd type="none" w="med" len="med"/>
            <a:tailEnd type="none" w="med" len="med"/>
          </a:ln>
        </p:spPr>
      </p:cxnSp>
      <p:sp>
        <p:nvSpPr>
          <p:cNvPr id="812" name="Google Shape;812;p64"/>
          <p:cNvSpPr/>
          <p:nvPr/>
        </p:nvSpPr>
        <p:spPr>
          <a:xfrm>
            <a:off x="6003602" y="3942733"/>
            <a:ext cx="480300" cy="110400"/>
          </a:xfrm>
          <a:prstGeom prst="roundRect">
            <a:avLst>
              <a:gd name="adj" fmla="val 50000"/>
            </a:avLst>
          </a:prstGeom>
          <a:solidFill>
            <a:srgbClr val="FFFFFF"/>
          </a:solidFill>
          <a:ln w="9525" cap="flat" cmpd="sng">
            <a:solidFill>
              <a:srgbClr val="66B2E1"/>
            </a:solidFill>
            <a:prstDash val="solid"/>
            <a:round/>
            <a:headEnd type="none" w="sm" len="sm"/>
            <a:tailEnd type="none" w="sm" len="sm"/>
          </a:ln>
        </p:spPr>
        <p:txBody>
          <a:bodyPr spcFirstLastPara="1" wrap="square" lIns="0" tIns="63700" rIns="0" bIns="63700" anchor="ctr" anchorCtr="0">
            <a:noAutofit/>
          </a:bodyPr>
          <a:lstStyle/>
          <a:p>
            <a:pPr marL="0" lvl="0" indent="0" algn="ctr" rtl="0">
              <a:spcBef>
                <a:spcPts val="0"/>
              </a:spcBef>
              <a:spcAft>
                <a:spcPts val="0"/>
              </a:spcAft>
              <a:buNone/>
            </a:pPr>
            <a:r>
              <a:rPr lang="en" sz="400" b="1">
                <a:solidFill>
                  <a:srgbClr val="66B2E1"/>
                </a:solidFill>
                <a:latin typeface="Open Sans"/>
                <a:ea typeface="Open Sans"/>
                <a:cs typeface="Open Sans"/>
                <a:sym typeface="Open Sans"/>
              </a:rPr>
              <a:t>Skip for Now</a:t>
            </a:r>
            <a:endParaRPr sz="400" b="1">
              <a:solidFill>
                <a:srgbClr val="66B2E1"/>
              </a:solidFill>
              <a:latin typeface="Open Sans"/>
              <a:ea typeface="Open Sans"/>
              <a:cs typeface="Open Sans"/>
              <a:sym typeface="Open Sans"/>
            </a:endParaRPr>
          </a:p>
        </p:txBody>
      </p:sp>
      <p:sp>
        <p:nvSpPr>
          <p:cNvPr id="813" name="Google Shape;813;p64"/>
          <p:cNvSpPr/>
          <p:nvPr/>
        </p:nvSpPr>
        <p:spPr>
          <a:xfrm>
            <a:off x="6761949" y="3657108"/>
            <a:ext cx="280500" cy="135900"/>
          </a:xfrm>
          <a:prstGeom prst="rect">
            <a:avLst/>
          </a:prstGeom>
          <a:solidFill>
            <a:srgbClr val="66B2E1">
              <a:alpha val="2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814" name="Google Shape;814;p64"/>
          <p:cNvGrpSpPr/>
          <p:nvPr/>
        </p:nvGrpSpPr>
        <p:grpSpPr>
          <a:xfrm>
            <a:off x="5653286" y="1062914"/>
            <a:ext cx="677824" cy="205591"/>
            <a:chOff x="3979575" y="667204"/>
            <a:chExt cx="942600" cy="285900"/>
          </a:xfrm>
        </p:grpSpPr>
        <p:sp>
          <p:nvSpPr>
            <p:cNvPr id="815" name="Google Shape;815;p64"/>
            <p:cNvSpPr/>
            <p:nvPr/>
          </p:nvSpPr>
          <p:spPr>
            <a:xfrm>
              <a:off x="3979575" y="667204"/>
              <a:ext cx="942600" cy="285900"/>
            </a:xfrm>
            <a:prstGeom prst="round2SameRect">
              <a:avLst>
                <a:gd name="adj1" fmla="val 16667"/>
                <a:gd name="adj2" fmla="val 0"/>
              </a:avLst>
            </a:prstGeom>
            <a:solidFill>
              <a:srgbClr val="F7F8F9"/>
            </a:solidFill>
            <a:ln w="9525" cap="flat" cmpd="sng">
              <a:solidFill>
                <a:srgbClr val="CCCCCC"/>
              </a:solidFill>
              <a:prstDash val="solid"/>
              <a:round/>
              <a:headEnd type="none" w="sm" len="sm"/>
              <a:tailEnd type="none" w="sm" len="sm"/>
            </a:ln>
          </p:spPr>
          <p:txBody>
            <a:bodyPr spcFirstLastPara="1" wrap="square" lIns="0" tIns="91425" rIns="0" bIns="45700" anchor="b" anchorCtr="0">
              <a:noAutofit/>
            </a:bodyPr>
            <a:lstStyle/>
            <a:p>
              <a:pPr marL="0" marR="0" lvl="0" indent="0" algn="ctr" rtl="0">
                <a:lnSpc>
                  <a:spcPct val="100000"/>
                </a:lnSpc>
                <a:spcBef>
                  <a:spcPts val="0"/>
                </a:spcBef>
                <a:spcAft>
                  <a:spcPts val="0"/>
                </a:spcAft>
                <a:buNone/>
              </a:pPr>
              <a:r>
                <a:rPr lang="en" sz="400">
                  <a:solidFill>
                    <a:srgbClr val="434343"/>
                  </a:solidFill>
                  <a:latin typeface="Open Sans SemiBold"/>
                  <a:ea typeface="Open Sans SemiBold"/>
                  <a:cs typeface="Open Sans SemiBold"/>
                  <a:sym typeface="Open Sans SemiBold"/>
                </a:rPr>
                <a:t>Request Payment</a:t>
              </a:r>
              <a:endParaRPr sz="400">
                <a:solidFill>
                  <a:srgbClr val="434343"/>
                </a:solidFill>
                <a:latin typeface="Open Sans SemiBold"/>
                <a:ea typeface="Open Sans SemiBold"/>
                <a:cs typeface="Open Sans SemiBold"/>
                <a:sym typeface="Open Sans SemiBold"/>
              </a:endParaRPr>
            </a:p>
          </p:txBody>
        </p:sp>
        <p:cxnSp>
          <p:nvCxnSpPr>
            <p:cNvPr id="816" name="Google Shape;816;p64"/>
            <p:cNvCxnSpPr/>
            <p:nvPr/>
          </p:nvCxnSpPr>
          <p:spPr>
            <a:xfrm>
              <a:off x="3983174" y="950877"/>
              <a:ext cx="936300" cy="0"/>
            </a:xfrm>
            <a:prstGeom prst="straightConnector1">
              <a:avLst/>
            </a:prstGeom>
            <a:noFill/>
            <a:ln w="19050" cap="flat" cmpd="sng">
              <a:solidFill>
                <a:srgbClr val="F7F8F9"/>
              </a:solidFill>
              <a:prstDash val="solid"/>
              <a:round/>
              <a:headEnd type="none" w="med" len="med"/>
              <a:tailEnd type="none" w="med" len="med"/>
            </a:ln>
          </p:spPr>
        </p:cxnSp>
        <p:pic>
          <p:nvPicPr>
            <p:cNvPr id="817" name="Google Shape;817;p64"/>
            <p:cNvPicPr preferRelativeResize="0"/>
            <p:nvPr/>
          </p:nvPicPr>
          <p:blipFill>
            <a:blip r:embed="rId4">
              <a:alphaModFix/>
            </a:blip>
            <a:stretch>
              <a:fillRect/>
            </a:stretch>
          </p:blipFill>
          <p:spPr>
            <a:xfrm>
              <a:off x="4407975" y="705114"/>
              <a:ext cx="85800" cy="85800"/>
            </a:xfrm>
            <a:prstGeom prst="rect">
              <a:avLst/>
            </a:prstGeom>
            <a:noFill/>
            <a:ln>
              <a:noFill/>
            </a:ln>
          </p:spPr>
        </p:pic>
      </p:grpSp>
      <p:grpSp>
        <p:nvGrpSpPr>
          <p:cNvPr id="818" name="Google Shape;818;p64"/>
          <p:cNvGrpSpPr/>
          <p:nvPr/>
        </p:nvGrpSpPr>
        <p:grpSpPr>
          <a:xfrm>
            <a:off x="6385921" y="1111236"/>
            <a:ext cx="493159" cy="157483"/>
            <a:chOff x="5368899" y="1688825"/>
            <a:chExt cx="685800" cy="219000"/>
          </a:xfrm>
        </p:grpSpPr>
        <p:sp>
          <p:nvSpPr>
            <p:cNvPr id="819" name="Google Shape;819;p64"/>
            <p:cNvSpPr/>
            <p:nvPr/>
          </p:nvSpPr>
          <p:spPr>
            <a:xfrm>
              <a:off x="5368899" y="1688825"/>
              <a:ext cx="685800" cy="219000"/>
            </a:xfrm>
            <a:prstGeom prst="round2SameRect">
              <a:avLst>
                <a:gd name="adj1" fmla="val 16667"/>
                <a:gd name="adj2" fmla="val 0"/>
              </a:avLst>
            </a:prstGeom>
            <a:solidFill>
              <a:srgbClr val="EFEFEF"/>
            </a:solid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28575" marR="0" lvl="0" indent="0" algn="ctr" rtl="0">
                <a:lnSpc>
                  <a:spcPct val="100000"/>
                </a:lnSpc>
                <a:spcBef>
                  <a:spcPts val="0"/>
                </a:spcBef>
                <a:spcAft>
                  <a:spcPts val="0"/>
                </a:spcAft>
                <a:buNone/>
              </a:pPr>
              <a:r>
                <a:rPr lang="en" sz="400">
                  <a:solidFill>
                    <a:srgbClr val="434343"/>
                  </a:solidFill>
                  <a:latin typeface="Open Sans SemiBold"/>
                  <a:ea typeface="Open Sans SemiBold"/>
                  <a:cs typeface="Open Sans SemiBold"/>
                  <a:sym typeface="Open Sans SemiBold"/>
                </a:rPr>
                <a:t> Pay To</a:t>
              </a:r>
              <a:endParaRPr sz="400">
                <a:solidFill>
                  <a:srgbClr val="434343"/>
                </a:solidFill>
                <a:latin typeface="Open Sans SemiBold"/>
                <a:ea typeface="Open Sans SemiBold"/>
                <a:cs typeface="Open Sans SemiBold"/>
                <a:sym typeface="Open Sans SemiBold"/>
              </a:endParaRPr>
            </a:p>
          </p:txBody>
        </p:sp>
        <p:sp>
          <p:nvSpPr>
            <p:cNvPr id="820" name="Google Shape;820;p64"/>
            <p:cNvSpPr/>
            <p:nvPr/>
          </p:nvSpPr>
          <p:spPr>
            <a:xfrm>
              <a:off x="5479741" y="1747722"/>
              <a:ext cx="113100" cy="112200"/>
            </a:xfrm>
            <a:prstGeom prst="roundRect">
              <a:avLst>
                <a:gd name="adj" fmla="val 17591"/>
              </a:avLst>
            </a:prstGeom>
            <a:solidFill>
              <a:srgbClr val="6AA84F"/>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500">
                  <a:solidFill>
                    <a:srgbClr val="FFFFFF"/>
                  </a:solidFill>
                  <a:latin typeface="Open Sans SemiBold"/>
                  <a:ea typeface="Open Sans SemiBold"/>
                  <a:cs typeface="Open Sans SemiBold"/>
                  <a:sym typeface="Open Sans SemiBold"/>
                </a:rPr>
                <a:t>✓</a:t>
              </a:r>
              <a:endParaRPr sz="400" b="1">
                <a:solidFill>
                  <a:srgbClr val="FFFFFF"/>
                </a:solidFill>
                <a:latin typeface="Open Sans"/>
                <a:ea typeface="Open Sans"/>
                <a:cs typeface="Open Sans"/>
                <a:sym typeface="Open Sans"/>
              </a:endParaRPr>
            </a:p>
          </p:txBody>
        </p:sp>
      </p:grpSp>
      <p:grpSp>
        <p:nvGrpSpPr>
          <p:cNvPr id="821" name="Google Shape;821;p64"/>
          <p:cNvGrpSpPr/>
          <p:nvPr/>
        </p:nvGrpSpPr>
        <p:grpSpPr>
          <a:xfrm>
            <a:off x="5653275" y="1780075"/>
            <a:ext cx="918900" cy="171602"/>
            <a:chOff x="5653275" y="1780075"/>
            <a:chExt cx="918900" cy="171602"/>
          </a:xfrm>
        </p:grpSpPr>
        <p:sp>
          <p:nvSpPr>
            <p:cNvPr id="822" name="Google Shape;822;p64"/>
            <p:cNvSpPr/>
            <p:nvPr/>
          </p:nvSpPr>
          <p:spPr>
            <a:xfrm>
              <a:off x="5653275" y="1780077"/>
              <a:ext cx="918900" cy="171600"/>
            </a:xfrm>
            <a:prstGeom prst="roundRect">
              <a:avLst>
                <a:gd name="adj" fmla="val 13680"/>
              </a:avLst>
            </a:prstGeom>
            <a:solidFill>
              <a:srgbClr val="FFFFFF"/>
            </a:solidFill>
            <a:ln w="9525" cap="flat" cmpd="sng">
              <a:solidFill>
                <a:srgbClr val="D9D9D9"/>
              </a:solidFill>
              <a:prstDash val="solid"/>
              <a:round/>
              <a:headEnd type="none" w="sm" len="sm"/>
              <a:tailEnd type="none" w="sm" len="sm"/>
            </a:ln>
          </p:spPr>
          <p:txBody>
            <a:bodyPr spcFirstLastPara="1" wrap="square" lIns="45700" tIns="91425" rIns="0" bIns="91425" anchor="ctr" anchorCtr="0">
              <a:noAutofit/>
            </a:bodyPr>
            <a:lstStyle/>
            <a:p>
              <a:pPr marL="0" lvl="0" indent="0" algn="l" rtl="0">
                <a:spcBef>
                  <a:spcPts val="0"/>
                </a:spcBef>
                <a:spcAft>
                  <a:spcPts val="0"/>
                </a:spcAft>
                <a:buNone/>
              </a:pPr>
              <a:r>
                <a:rPr lang="en" sz="400">
                  <a:solidFill>
                    <a:srgbClr val="434343"/>
                  </a:solidFill>
                  <a:latin typeface="Open Sans"/>
                  <a:ea typeface="Open Sans"/>
                  <a:cs typeface="Open Sans"/>
                  <a:sym typeface="Open Sans"/>
                </a:rPr>
                <a:t>Zack Miller</a:t>
              </a:r>
              <a:endParaRPr sz="400">
                <a:solidFill>
                  <a:srgbClr val="434343"/>
                </a:solidFill>
                <a:latin typeface="Open Sans"/>
                <a:ea typeface="Open Sans"/>
                <a:cs typeface="Open Sans"/>
                <a:sym typeface="Open Sans"/>
              </a:endParaRPr>
            </a:p>
            <a:p>
              <a:pPr marL="0" lvl="0" indent="0" algn="l" rtl="0">
                <a:spcBef>
                  <a:spcPts val="0"/>
                </a:spcBef>
                <a:spcAft>
                  <a:spcPts val="0"/>
                </a:spcAft>
                <a:buNone/>
              </a:pPr>
              <a:r>
                <a:rPr lang="en" sz="300">
                  <a:solidFill>
                    <a:srgbClr val="434343"/>
                  </a:solidFill>
                  <a:latin typeface="Open Sans"/>
                  <a:ea typeface="Open Sans"/>
                  <a:cs typeface="Open Sans"/>
                  <a:sym typeface="Open Sans"/>
                </a:rPr>
                <a:t>(US / USD) </a:t>
              </a:r>
              <a:endParaRPr sz="300">
                <a:solidFill>
                  <a:srgbClr val="434343"/>
                </a:solidFill>
                <a:latin typeface="Open Sans"/>
                <a:ea typeface="Open Sans"/>
                <a:cs typeface="Open Sans"/>
                <a:sym typeface="Open Sans"/>
              </a:endParaRPr>
            </a:p>
          </p:txBody>
        </p:sp>
        <p:sp>
          <p:nvSpPr>
            <p:cNvPr id="823" name="Google Shape;823;p64"/>
            <p:cNvSpPr/>
            <p:nvPr/>
          </p:nvSpPr>
          <p:spPr>
            <a:xfrm>
              <a:off x="6452775" y="1780075"/>
              <a:ext cx="119400" cy="171600"/>
            </a:xfrm>
            <a:prstGeom prst="roundRect">
              <a:avLst>
                <a:gd name="adj" fmla="val 0"/>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400">
                  <a:solidFill>
                    <a:srgbClr val="434343"/>
                  </a:solidFill>
                  <a:latin typeface="Open Sans"/>
                  <a:ea typeface="Open Sans"/>
                  <a:cs typeface="Open Sans"/>
                  <a:sym typeface="Open Sans"/>
                </a:rPr>
                <a:t>▾</a:t>
              </a:r>
              <a:endParaRPr sz="400" b="1">
                <a:solidFill>
                  <a:srgbClr val="66B2E1"/>
                </a:solidFill>
                <a:latin typeface="Open Sans"/>
                <a:ea typeface="Open Sans"/>
                <a:cs typeface="Open Sans"/>
                <a:sym typeface="Open Sans"/>
              </a:endParaRPr>
            </a:p>
          </p:txBody>
        </p:sp>
      </p:grpSp>
      <p:sp>
        <p:nvSpPr>
          <p:cNvPr id="824" name="Google Shape;824;p64"/>
          <p:cNvSpPr/>
          <p:nvPr/>
        </p:nvSpPr>
        <p:spPr>
          <a:xfrm>
            <a:off x="6605775" y="1780075"/>
            <a:ext cx="560100" cy="171600"/>
          </a:xfrm>
          <a:prstGeom prst="roundRect">
            <a:avLst>
              <a:gd name="adj" fmla="val 0"/>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400">
                <a:solidFill>
                  <a:srgbClr val="64B2E0"/>
                </a:solidFill>
                <a:latin typeface="Open Sans SemiBold"/>
                <a:ea typeface="Open Sans SemiBold"/>
                <a:cs typeface="Open Sans SemiBold"/>
                <a:sym typeface="Open Sans SemiBold"/>
              </a:rPr>
              <a:t>edit</a:t>
            </a:r>
            <a:endParaRPr sz="400">
              <a:solidFill>
                <a:srgbClr val="64B2E0"/>
              </a:solidFill>
              <a:latin typeface="Open Sans SemiBold"/>
              <a:ea typeface="Open Sans SemiBold"/>
              <a:cs typeface="Open Sans SemiBold"/>
              <a:sym typeface="Open Sans SemiBold"/>
            </a:endParaRPr>
          </a:p>
        </p:txBody>
      </p:sp>
      <p:pic>
        <p:nvPicPr>
          <p:cNvPr id="825" name="Google Shape;825;p64"/>
          <p:cNvPicPr preferRelativeResize="0"/>
          <p:nvPr/>
        </p:nvPicPr>
        <p:blipFill>
          <a:blip r:embed="rId5">
            <a:alphaModFix/>
          </a:blip>
          <a:stretch>
            <a:fillRect/>
          </a:stretch>
        </p:blipFill>
        <p:spPr>
          <a:xfrm>
            <a:off x="4698225" y="1515250"/>
            <a:ext cx="470948" cy="139549"/>
          </a:xfrm>
          <a:prstGeom prst="rect">
            <a:avLst/>
          </a:prstGeom>
          <a:noFill/>
          <a:ln>
            <a:noFill/>
          </a:ln>
        </p:spPr>
      </p:pic>
      <p:grpSp>
        <p:nvGrpSpPr>
          <p:cNvPr id="826" name="Google Shape;826;p64"/>
          <p:cNvGrpSpPr/>
          <p:nvPr/>
        </p:nvGrpSpPr>
        <p:grpSpPr>
          <a:xfrm>
            <a:off x="284750" y="-10075"/>
            <a:ext cx="664500" cy="535175"/>
            <a:chOff x="284750" y="-10075"/>
            <a:chExt cx="664500" cy="535175"/>
          </a:xfrm>
          <a:solidFill>
            <a:srgbClr val="CC0033"/>
          </a:solidFill>
        </p:grpSpPr>
        <p:sp>
          <p:nvSpPr>
            <p:cNvPr id="827" name="Google Shape;827;p64"/>
            <p:cNvSpPr/>
            <p:nvPr/>
          </p:nvSpPr>
          <p:spPr>
            <a:xfrm>
              <a:off x="284750" y="-10075"/>
              <a:ext cx="664500" cy="535175"/>
            </a:xfrm>
            <a:prstGeom prst="flowChartOffpageConnector">
              <a:avLst/>
            </a:prstGeom>
            <a:grpFill/>
            <a:ln>
              <a:noFill/>
            </a:ln>
          </p:spPr>
          <p:txBody>
            <a:bodyPr spcFirstLastPara="1" wrap="square" lIns="0" tIns="0" rIns="0" bIns="45700" anchor="b" anchorCtr="0">
              <a:noAutofit/>
            </a:bodyPr>
            <a:lstStyle/>
            <a:p>
              <a:pPr algn="ctr">
                <a:buSzPts val="800"/>
              </a:pPr>
              <a:r>
                <a:rPr lang="en-US" sz="800" b="1" dirty="0">
                  <a:solidFill>
                    <a:srgbClr val="FFFFFF"/>
                  </a:solidFill>
                  <a:latin typeface="Roboto"/>
                  <a:ea typeface="Roboto"/>
                  <a:cs typeface="Roboto"/>
                  <a:sym typeface="Roboto"/>
                </a:rPr>
                <a:t>SUPPLIER</a:t>
              </a:r>
              <a:endParaRPr lang="en-US" sz="800" b="1" i="0" u="none" strike="noStrike" cap="none" dirty="0">
                <a:solidFill>
                  <a:srgbClr val="FFFFFF"/>
                </a:solidFill>
                <a:latin typeface="Roboto"/>
                <a:ea typeface="Roboto"/>
                <a:cs typeface="Roboto"/>
                <a:sym typeface="Roboto"/>
              </a:endParaRPr>
            </a:p>
          </p:txBody>
        </p:sp>
        <p:pic>
          <p:nvPicPr>
            <p:cNvPr id="828" name="Google Shape;828;p64"/>
            <p:cNvPicPr preferRelativeResize="0"/>
            <p:nvPr/>
          </p:nvPicPr>
          <p:blipFill>
            <a:blip r:embed="rId6">
              <a:alphaModFix/>
            </a:blip>
            <a:stretch>
              <a:fillRect/>
            </a:stretch>
          </p:blipFill>
          <p:spPr>
            <a:xfrm>
              <a:off x="519704" y="47221"/>
              <a:ext cx="194625" cy="194625"/>
            </a:xfrm>
            <a:prstGeom prst="rect">
              <a:avLst/>
            </a:prstGeom>
            <a:grpFill/>
            <a:ln>
              <a:noFill/>
            </a:ln>
          </p:spPr>
        </p:pic>
      </p:gr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548691788AB45968346F56145572D" ma:contentTypeVersion="13" ma:contentTypeDescription="Create a new document." ma:contentTypeScope="" ma:versionID="3fccdeda5508e75d1f3a51a0a2c98d24">
  <xsd:schema xmlns:xsd="http://www.w3.org/2001/XMLSchema" xmlns:xs="http://www.w3.org/2001/XMLSchema" xmlns:p="http://schemas.microsoft.com/office/2006/metadata/properties" xmlns:ns2="aeab7f80-259f-4602-945b-98053fe84751" xmlns:ns3="15bef9a7-a516-4486-9ceb-c2c6e72c8bdb" targetNamespace="http://schemas.microsoft.com/office/2006/metadata/properties" ma:root="true" ma:fieldsID="c6bec50dbcab8eb217b5095c585ad9a5" ns2:_="" ns3:_="">
    <xsd:import namespace="aeab7f80-259f-4602-945b-98053fe84751"/>
    <xsd:import namespace="15bef9a7-a516-4486-9ceb-c2c6e72c8bd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ab7f80-259f-4602-945b-98053fe847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48fd182-3af3-4b45-858c-95346ee1bc1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5bef9a7-a516-4486-9ceb-c2c6e72c8bd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eab7f80-259f-4602-945b-98053fe8475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C971F1-988B-484C-B0B4-EE62264CA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ab7f80-259f-4602-945b-98053fe84751"/>
    <ds:schemaRef ds:uri="15bef9a7-a516-4486-9ceb-c2c6e72c8b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F09698-97D2-4EDF-A1D3-4BBDFD2EF99A}">
  <ds:schemaRefs>
    <ds:schemaRef ds:uri="http://schemas.microsoft.com/office/2006/metadata/properties"/>
    <ds:schemaRef ds:uri="http://schemas.microsoft.com/office/infopath/2007/PartnerControls"/>
    <ds:schemaRef ds:uri="aeab7f80-259f-4602-945b-98053fe84751"/>
  </ds:schemaRefs>
</ds:datastoreItem>
</file>

<file path=customXml/itemProps3.xml><?xml version="1.0" encoding="utf-8"?>
<ds:datastoreItem xmlns:ds="http://schemas.openxmlformats.org/officeDocument/2006/customXml" ds:itemID="{47540D40-974B-4B87-82FC-A426A7054E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7150</TotalTime>
  <Words>2003</Words>
  <Application>Microsoft Office PowerPoint</Application>
  <PresentationFormat>On-screen Show (16:9)</PresentationFormat>
  <Paragraphs>536</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Material</vt:lpstr>
      <vt:lpstr>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 Karol</dc:creator>
  <cp:lastModifiedBy>Lauren Karol</cp:lastModifiedBy>
  <cp:revision>18</cp:revision>
  <dcterms:modified xsi:type="dcterms:W3CDTF">2025-08-05T13:22:54Z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0x010100DBA548691788AB45968346F56145572D</vt:lpwstr>
  </property>
</Properties>
</file>