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0" r:id="rId6"/>
    <p:sldId id="265" r:id="rId7"/>
    <p:sldId id="269" r:id="rId8"/>
    <p:sldId id="267" r:id="rId9"/>
    <p:sldId id="284" r:id="rId10"/>
    <p:sldId id="278" r:id="rId11"/>
    <p:sldId id="279" r:id="rId12"/>
    <p:sldId id="280" r:id="rId13"/>
    <p:sldId id="283" r:id="rId14"/>
    <p:sldId id="273" r:id="rId15"/>
    <p:sldId id="272" r:id="rId16"/>
    <p:sldId id="274" r:id="rId17"/>
    <p:sldId id="275" r:id="rId18"/>
    <p:sldId id="276" r:id="rId19"/>
    <p:sldId id="277" r:id="rId20"/>
    <p:sldId id="290" r:id="rId21"/>
    <p:sldId id="285" r:id="rId22"/>
    <p:sldId id="288" r:id="rId23"/>
    <p:sldId id="286" r:id="rId24"/>
    <p:sldId id="289" r:id="rId25"/>
  </p:sldIdLst>
  <p:sldSz cx="12192000" cy="6858000"/>
  <p:notesSz cx="6858000" cy="9144000"/>
  <p:embeddedFontLst>
    <p:embeddedFont>
      <p:font typeface="Montserrat" panose="000005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90"/>
    <a:srgbClr val="CC0033"/>
    <a:srgbClr val="7EC6C8"/>
    <a:srgbClr val="8EE2E6"/>
    <a:srgbClr val="9ED5D6"/>
    <a:srgbClr val="F58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0799" autoAdjust="0"/>
  </p:normalViewPr>
  <p:slideViewPr>
    <p:cSldViewPr snapToGrid="0">
      <p:cViewPr varScale="1">
        <p:scale>
          <a:sx n="103" d="100"/>
          <a:sy n="103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9AD64-2187-458B-A1EF-F6B8D9545F4E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9EBBB-7A18-4171-AB71-71D33017D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8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2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8760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3-Column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6350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926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5089" y="6356349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16782" y="2655946"/>
            <a:ext cx="7158436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632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577080" y="2631232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248400" y="2631231"/>
            <a:ext cx="4366520" cy="3623168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hevron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62" y="2790512"/>
            <a:ext cx="1016637" cy="128822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77080" y="278073"/>
            <a:ext cx="903784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8200" y="2631234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484722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8131244" y="2631232"/>
            <a:ext cx="3391884" cy="355785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45941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6504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0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54" r="-2871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30713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30713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62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08441" y="-1"/>
            <a:ext cx="6083559" cy="6433751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2" r="-2857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214248" y="214312"/>
            <a:ext cx="5692775" cy="1326163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000">
                <a:solidFill>
                  <a:srgbClr val="CC0033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14248" y="1713471"/>
            <a:ext cx="5692775" cy="43888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0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0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8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68" y="4217435"/>
            <a:ext cx="6943725" cy="793265"/>
          </a:xfrm>
        </p:spPr>
        <p:txBody>
          <a:bodyPr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4468" y="5010700"/>
            <a:ext cx="6942660" cy="0"/>
          </a:xfrm>
          <a:prstGeom prst="line">
            <a:avLst/>
          </a:prstGeom>
          <a:ln w="762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14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0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0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8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4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54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78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12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1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Lef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132062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60229" y="2089135"/>
            <a:ext cx="3737800" cy="2679730"/>
          </a:xfr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122535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8132061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 Right 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059939" y="0"/>
            <a:ext cx="8132061" cy="685800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167" y="2089135"/>
            <a:ext cx="3737800" cy="267973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9526" y="6372225"/>
            <a:ext cx="4069463" cy="0"/>
          </a:xfrm>
          <a:prstGeom prst="line">
            <a:avLst/>
          </a:prstGeom>
          <a:ln w="127000">
            <a:solidFill>
              <a:srgbClr val="0081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6441066"/>
            <a:ext cx="4059937" cy="4169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3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Image"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C29F9-B2AA-4D5A-BB94-65AD0CF5396A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77BA7C-4142-4A85-AA07-8AF883AFFDB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070139" y="2283941"/>
            <a:ext cx="6051722" cy="229011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8689" y="2553730"/>
            <a:ext cx="4994622" cy="1820562"/>
          </a:xfr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645243" y="902551"/>
            <a:ext cx="4901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Montserrat" panose="00000500000000000000" pitchFamily="2" charset="0"/>
              </a:rPr>
              <a:t>Right click on the background</a:t>
            </a:r>
            <a:r>
              <a:rPr lang="en-US" sz="1600" baseline="0" dirty="0">
                <a:latin typeface="Montserrat" panose="00000500000000000000" pitchFamily="2" charset="0"/>
              </a:rPr>
              <a:t> and click </a:t>
            </a:r>
            <a:r>
              <a:rPr lang="en-US" sz="1600" dirty="0">
                <a:latin typeface="Montserrat" panose="00000500000000000000" pitchFamily="2" charset="0"/>
              </a:rPr>
              <a:t>“Format</a:t>
            </a:r>
            <a:r>
              <a:rPr lang="en-US" sz="1600" baseline="0" dirty="0">
                <a:latin typeface="Montserrat" panose="00000500000000000000" pitchFamily="2" charset="0"/>
              </a:rPr>
              <a:t> Background” to change the background image for this slide. </a:t>
            </a:r>
            <a:endParaRPr lang="en-US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2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767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s 3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85190" y="6353089"/>
            <a:ext cx="1968761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14269" y="6353089"/>
            <a:ext cx="5063366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8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hevron 1-Colum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>
            <a:lvl1pPr>
              <a:defRPr>
                <a:solidFill>
                  <a:srgbClr val="CC0033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2316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31627" y="6353089"/>
            <a:ext cx="4117274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>
              <a:defRPr sz="1050">
                <a:latin typeface="Montserrat" panose="00000500000000000000" pitchFamily="2" charset="0"/>
              </a:defRPr>
            </a:lvl1pPr>
          </a:lstStyle>
          <a:p>
            <a:fld id="{A7FC29F9-B2AA-4D5A-BB94-65AD0CF5396A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4212" y="6356350"/>
            <a:ext cx="4901822" cy="365125"/>
          </a:xfrm>
          <a:prstGeom prst="rect">
            <a:avLst/>
          </a:prstGeom>
        </p:spPr>
        <p:txBody>
          <a:bodyPr anchor="b"/>
          <a:lstStyle>
            <a:lvl1pPr algn="ctr">
              <a:defRPr sz="1050"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04040" y="6356350"/>
            <a:ext cx="2744849" cy="365125"/>
          </a:xfrm>
          <a:prstGeom prst="rect">
            <a:avLst/>
          </a:prstGeom>
        </p:spPr>
        <p:txBody>
          <a:bodyPr anchor="b"/>
          <a:lstStyle>
            <a:lvl1pPr algn="r">
              <a:defRPr sz="1050">
                <a:latin typeface="Montserrat" panose="00000500000000000000" pitchFamily="2" charset="0"/>
              </a:defRPr>
            </a:lvl1pPr>
          </a:lstStyle>
          <a:p>
            <a:fld id="{0977BA7C-4142-4A85-AA07-8AF883AFFD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3" r:id="rId3"/>
    <p:sldLayoutId id="2147483674" r:id="rId4"/>
    <p:sldLayoutId id="2147483675" r:id="rId5"/>
    <p:sldLayoutId id="2147483666" r:id="rId6"/>
    <p:sldLayoutId id="2147483667" r:id="rId7"/>
    <p:sldLayoutId id="214748366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71" r:id="rId15"/>
    <p:sldLayoutId id="2147483672" r:id="rId16"/>
    <p:sldLayoutId id="2147483649" r:id="rId17"/>
    <p:sldLayoutId id="2147483651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C0033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7479" y="2547593"/>
            <a:ext cx="6337041" cy="1765179"/>
          </a:xfrm>
          <a:prstGeom prst="rect">
            <a:avLst/>
          </a:prstGeom>
          <a:solidFill>
            <a:srgbClr val="CC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224" y="581042"/>
            <a:ext cx="4407388" cy="1037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3468" y="3076239"/>
            <a:ext cx="550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600" dirty="0">
                <a:solidFill>
                  <a:schemeClr val="bg1"/>
                </a:solidFill>
                <a:latin typeface="Montserrat" panose="00000500000000000000" pitchFamily="2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37748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8475133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17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4067467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416052" y="1816230"/>
            <a:ext cx="4067467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</p:spTree>
    <p:extLst>
      <p:ext uri="{BB962C8B-B14F-4D97-AF65-F5344CB8AC3E}">
        <p14:creationId xmlns:p14="http://schemas.microsoft.com/office/powerpoint/2010/main" val="408078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86" y="1825625"/>
            <a:ext cx="2751851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3892305" y="1825625"/>
            <a:ext cx="2729573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6753946" y="1827510"/>
            <a:ext cx="2729573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91580" y="363713"/>
            <a:ext cx="8591939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</p:spTree>
    <p:extLst>
      <p:ext uri="{BB962C8B-B14F-4D97-AF65-F5344CB8AC3E}">
        <p14:creationId xmlns:p14="http://schemas.microsoft.com/office/powerpoint/2010/main" val="2887141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Red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Red Background</a:t>
            </a:r>
          </a:p>
        </p:txBody>
      </p:sp>
    </p:spTree>
    <p:extLst>
      <p:ext uri="{BB962C8B-B14F-4D97-AF65-F5344CB8AC3E}">
        <p14:creationId xmlns:p14="http://schemas.microsoft.com/office/powerpoint/2010/main" val="60238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6" y="1825625"/>
            <a:ext cx="8475133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384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8591939" cy="1325563"/>
          </a:xfrm>
        </p:spPr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67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246590" y="1825625"/>
            <a:ext cx="4056398" cy="4351338"/>
          </a:xfrm>
        </p:spPr>
        <p:txBody>
          <a:bodyPr>
            <a:normAutofit/>
          </a:bodyPr>
          <a:lstStyle/>
          <a:p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78073"/>
            <a:ext cx="9037840" cy="1325563"/>
          </a:xfrm>
        </p:spPr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22" y="1825625"/>
            <a:ext cx="2744849" cy="435133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5868860" y="1825625"/>
            <a:ext cx="2744849" cy="4351338"/>
          </a:xfrm>
        </p:spPr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>
          <a:xfrm>
            <a:off x="9004040" y="1825625"/>
            <a:ext cx="2744849" cy="4351338"/>
          </a:xfrm>
        </p:spPr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9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One Column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2516782" y="2655946"/>
            <a:ext cx="7158436" cy="3623168"/>
          </a:xfrm>
        </p:spPr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69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Two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339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with Three Columns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0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63" y="986969"/>
            <a:ext cx="8020170" cy="14673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Historical </a:t>
            </a:r>
            <a:b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</a:br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Briefing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328743" y="1212980"/>
            <a:ext cx="3650501" cy="1729872"/>
            <a:chOff x="376238" y="5164078"/>
            <a:chExt cx="2776538" cy="1571178"/>
          </a:xfrm>
          <a:solidFill>
            <a:srgbClr val="008190"/>
          </a:solidFill>
        </p:grpSpPr>
        <p:sp>
          <p:nvSpPr>
            <p:cNvPr id="6" name="Rectangle 5"/>
            <p:cNvSpPr/>
            <p:nvPr/>
          </p:nvSpPr>
          <p:spPr>
            <a:xfrm>
              <a:off x="376238" y="5164078"/>
              <a:ext cx="2776538" cy="15711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797" y="5275767"/>
              <a:ext cx="2084526" cy="13837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New Jersey Medical and Health Sciences Education Restructuring Act goes into effect, integrating UMDNJ with Rutgers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28744" y="3132808"/>
            <a:ext cx="4090987" cy="1948851"/>
            <a:chOff x="7315116" y="3146418"/>
            <a:chExt cx="4090987" cy="1947243"/>
          </a:xfrm>
        </p:grpSpPr>
        <p:sp>
          <p:nvSpPr>
            <p:cNvPr id="10" name="Rectangle 9"/>
            <p:cNvSpPr/>
            <p:nvPr/>
          </p:nvSpPr>
          <p:spPr>
            <a:xfrm>
              <a:off x="7315116" y="3146418"/>
              <a:ext cx="4090987" cy="1947243"/>
            </a:xfrm>
            <a:prstGeom prst="rect">
              <a:avLst/>
            </a:prstGeom>
            <a:solidFill>
              <a:srgbClr val="CC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56452" y="3283013"/>
              <a:ext cx="3849651" cy="1737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2014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After a year of harmonization efforts, the newly merged Rutgers School of Nursing is formed and becomes one of 8 schools comprising RBHS**</a:t>
              </a: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-2" y="5598277"/>
            <a:ext cx="11268075" cy="0"/>
          </a:xfrm>
          <a:prstGeom prst="line">
            <a:avLst/>
          </a:prstGeom>
          <a:ln w="127000">
            <a:solidFill>
              <a:srgbClr val="CC0033"/>
            </a:solidFill>
            <a:headEnd type="none"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3" idx="2"/>
          </p:cNvCxnSpPr>
          <p:nvPr/>
        </p:nvCxnSpPr>
        <p:spPr>
          <a:xfrm>
            <a:off x="2027061" y="4689123"/>
            <a:ext cx="0" cy="9091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397720" y="4689124"/>
            <a:ext cx="0" cy="769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2"/>
          </p:cNvCxnSpPr>
          <p:nvPr/>
        </p:nvCxnSpPr>
        <p:spPr>
          <a:xfrm>
            <a:off x="9374238" y="5081659"/>
            <a:ext cx="0" cy="4856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798458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9119" y="5369677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147080" y="5368450"/>
            <a:ext cx="457202" cy="4572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812571" y="240346"/>
            <a:ext cx="1986756" cy="198675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638792" y="3489271"/>
            <a:ext cx="2776538" cy="1199852"/>
            <a:chOff x="376238" y="5164078"/>
            <a:chExt cx="2776538" cy="1199852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3" name="Rectangle 22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9339" y="5274163"/>
              <a:ext cx="265033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1956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Rutgers College of Nursing established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09451" y="3500097"/>
            <a:ext cx="2776538" cy="1199852"/>
            <a:chOff x="376238" y="5164078"/>
            <a:chExt cx="2776538" cy="119985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Rectangle 27"/>
            <p:cNvSpPr/>
            <p:nvPr/>
          </p:nvSpPr>
          <p:spPr>
            <a:xfrm>
              <a:off x="376238" y="5164078"/>
              <a:ext cx="2776538" cy="1199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9339" y="5279915"/>
              <a:ext cx="2650333" cy="8771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Montserrat" panose="00000500000000000000" pitchFamily="2" charset="0"/>
                </a:rPr>
                <a:t>1992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UMDNJ* School of Nursing established</a:t>
              </a:r>
            </a:p>
          </p:txBody>
        </p:sp>
      </p:grpSp>
      <p:cxnSp>
        <p:nvCxnSpPr>
          <p:cNvPr id="33" name="Straight Connector 32"/>
          <p:cNvCxnSpPr>
            <a:endCxn id="10" idx="0"/>
          </p:cNvCxnSpPr>
          <p:nvPr/>
        </p:nvCxnSpPr>
        <p:spPr>
          <a:xfrm>
            <a:off x="9374238" y="2942852"/>
            <a:ext cx="0" cy="1899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17764" y="6083098"/>
            <a:ext cx="5071658" cy="56945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30038" y="6153528"/>
            <a:ext cx="520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* University of Medicine and Dentistry of New Jersey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** Rutgers Biomedical and Health Sciences</a:t>
            </a:r>
          </a:p>
        </p:txBody>
      </p:sp>
    </p:spTree>
    <p:extLst>
      <p:ext uri="{BB962C8B-B14F-4D97-AF65-F5344CB8AC3E}">
        <p14:creationId xmlns:p14="http://schemas.microsoft.com/office/powerpoint/2010/main" val="4211299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(Right)</a:t>
            </a:r>
          </a:p>
        </p:txBody>
      </p:sp>
    </p:spTree>
    <p:extLst>
      <p:ext uri="{BB962C8B-B14F-4D97-AF65-F5344CB8AC3E}">
        <p14:creationId xmlns:p14="http://schemas.microsoft.com/office/powerpoint/2010/main" val="470411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Slide with Image (Left)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90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with Image (Left) </a:t>
            </a:r>
          </a:p>
        </p:txBody>
      </p:sp>
    </p:spTree>
    <p:extLst>
      <p:ext uri="{BB962C8B-B14F-4D97-AF65-F5344CB8AC3E}">
        <p14:creationId xmlns:p14="http://schemas.microsoft.com/office/powerpoint/2010/main" val="2483743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dirty="0"/>
              <a:t>Slide with Image (Right)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endParaRPr lang="en-US" dirty="0"/>
          </a:p>
          <a:p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9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56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46315" y="643733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C0033"/>
                </a:solidFill>
                <a:latin typeface="Montserrat" panose="00000500000000000000" pitchFamily="2" charset="0"/>
              </a:rPr>
              <a:t>Where We 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941484"/>
            <a:ext cx="8977313" cy="3270671"/>
          </a:xfrm>
        </p:spPr>
      </p:pic>
      <p:sp>
        <p:nvSpPr>
          <p:cNvPr id="6" name="Oval 5"/>
          <p:cNvSpPr/>
          <p:nvPr/>
        </p:nvSpPr>
        <p:spPr>
          <a:xfrm>
            <a:off x="8751691" y="4738380"/>
            <a:ext cx="1885950" cy="18859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793686" y="2418839"/>
            <a:ext cx="1885950" cy="188595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751691" y="300142"/>
            <a:ext cx="1885950" cy="188595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rgbClr val="CC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endCxn id="8" idx="4"/>
          </p:cNvCxnSpPr>
          <p:nvPr/>
        </p:nvCxnSpPr>
        <p:spPr>
          <a:xfrm flipV="1">
            <a:off x="7365076" y="2186092"/>
            <a:ext cx="2329590" cy="773239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2"/>
          <p:cNvCxnSpPr/>
          <p:nvPr/>
        </p:nvCxnSpPr>
        <p:spPr>
          <a:xfrm>
            <a:off x="7281949" y="3237696"/>
            <a:ext cx="2511737" cy="0"/>
          </a:xfrm>
          <a:prstGeom prst="straightConnector1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2"/>
          <p:cNvCxnSpPr>
            <a:endCxn id="6" idx="0"/>
          </p:cNvCxnSpPr>
          <p:nvPr/>
        </p:nvCxnSpPr>
        <p:spPr>
          <a:xfrm>
            <a:off x="6733309" y="3890356"/>
            <a:ext cx="2961357" cy="848024"/>
          </a:xfrm>
          <a:prstGeom prst="bentConnector2">
            <a:avLst/>
          </a:prstGeom>
          <a:ln w="254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86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31" y="4146618"/>
            <a:ext cx="1613086" cy="17473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40" y="1965423"/>
            <a:ext cx="4348980" cy="3928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35" y="4146618"/>
            <a:ext cx="1544399" cy="1740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35" y="2215644"/>
            <a:ext cx="1547360" cy="17409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82" y="2215645"/>
            <a:ext cx="1545184" cy="1740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8" y="2215644"/>
            <a:ext cx="2520361" cy="3678302"/>
          </a:xfrm>
          <a:prstGeom prst="rect">
            <a:avLst/>
          </a:prstGeom>
        </p:spPr>
      </p:pic>
      <p:sp>
        <p:nvSpPr>
          <p:cNvPr id="9" name="Title 29"/>
          <p:cNvSpPr txBox="1">
            <a:spLocks/>
          </p:cNvSpPr>
          <p:nvPr/>
        </p:nvSpPr>
        <p:spPr>
          <a:xfrm>
            <a:off x="446315" y="6437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CC0033"/>
                </a:solidFill>
              </a:rPr>
              <a:t>By the Numbers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7892" y="6140295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latin typeface="Montserrat" panose="00000500000000000000" pitchFamily="2" charset="0"/>
              </a:rPr>
              <a:t>* Last updated June 2021</a:t>
            </a:r>
          </a:p>
        </p:txBody>
      </p:sp>
    </p:spTree>
    <p:extLst>
      <p:ext uri="{BB962C8B-B14F-4D97-AF65-F5344CB8AC3E}">
        <p14:creationId xmlns:p14="http://schemas.microsoft.com/office/powerpoint/2010/main" val="3721294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61" y="328462"/>
            <a:ext cx="1647640" cy="16464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66441" y="2167802"/>
            <a:ext cx="1646452" cy="1646452"/>
          </a:xfrm>
          <a:prstGeom prst="ellipse">
            <a:avLst/>
          </a:prstGeom>
          <a:blipFill dpi="0" rotWithShape="1">
            <a:blip r:embed="rId4"/>
            <a:srcRect/>
            <a:stretch>
              <a:fillRect l="25000" t="10000" r="25000" b="10000"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20588" y="328463"/>
            <a:ext cx="1646452" cy="1646452"/>
          </a:xfrm>
          <a:prstGeom prst="ellipse">
            <a:avLst/>
          </a:prstGeom>
          <a:blipFill dpi="0" rotWithShape="1">
            <a:blip r:embed="rId5"/>
            <a:srcRect/>
            <a:stretch>
              <a:fillRect l="15000" t="15000" r="15000" b="15000"/>
            </a:stretch>
          </a:blipFill>
          <a:ln w="317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9"/>
          <p:cNvSpPr txBox="1">
            <a:spLocks/>
          </p:cNvSpPr>
          <p:nvPr/>
        </p:nvSpPr>
        <p:spPr>
          <a:xfrm>
            <a:off x="899904" y="50699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Rankings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15022" y="6508157"/>
            <a:ext cx="57281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2" charset="0"/>
              </a:rPr>
              <a:t>* Last updated April 2024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3341E9-A90F-322E-53AF-0F10A0129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1945" y="328463"/>
            <a:ext cx="1639731" cy="1646452"/>
          </a:xfrm>
          <a:prstGeom prst="rect">
            <a:avLst/>
          </a:prstGeom>
        </p:spPr>
      </p:pic>
      <p:pic>
        <p:nvPicPr>
          <p:cNvPr id="3" name="Picture 2" descr="A white circle with red text and blue text&#10;&#10;Description automatically generated">
            <a:extLst>
              <a:ext uri="{FF2B5EF4-FFF2-40B4-BE49-F238E27FC236}">
                <a16:creationId xmlns:a16="http://schemas.microsoft.com/office/drawing/2014/main" id="{2DC07E3A-98C9-7240-D2C2-0A1EEAFAF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18" y="2167802"/>
            <a:ext cx="1646452" cy="1646452"/>
          </a:xfrm>
          <a:prstGeom prst="rect">
            <a:avLst/>
          </a:prstGeom>
        </p:spPr>
      </p:pic>
      <p:pic>
        <p:nvPicPr>
          <p:cNvPr id="4" name="Picture 3" descr="A white circle with red text and blue letters&#10;&#10;Description automatically generated">
            <a:extLst>
              <a:ext uri="{FF2B5EF4-FFF2-40B4-BE49-F238E27FC236}">
                <a16:creationId xmlns:a16="http://schemas.microsoft.com/office/drawing/2014/main" id="{8AE7C023-1F65-2DEC-9482-01DB38D832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24" y="2167802"/>
            <a:ext cx="1646452" cy="164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401" y="2860257"/>
            <a:ext cx="1587513" cy="15875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65" y="2822343"/>
            <a:ext cx="1587513" cy="15875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383" y="2824595"/>
            <a:ext cx="1587513" cy="158863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711049" y="2525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395" y="1995374"/>
            <a:ext cx="28025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Bachelor’s</a:t>
            </a:r>
          </a:p>
          <a:p>
            <a:pPr algn="ctr"/>
            <a:r>
              <a:rPr lang="en-US" sz="1100" dirty="0">
                <a:latin typeface="Montserrat" panose="00000500000000000000" pitchFamily="2" charset="0"/>
              </a:rPr>
              <a:t>Bachelor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70859" y="1996697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Master’s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Master of Science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in Nursing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10823" y="1999986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PhD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PhD in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Science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Degrees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668790" y="4612244"/>
            <a:ext cx="1999226" cy="1931728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1400" dirty="0"/>
              <a:t>Traditional 4-year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2+2 Program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Second-Degree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RN to BS in Nursing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5035" y="4612244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Post-Bachelor’s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11 specialties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Post-Master’s DNP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Practice (Executive Weekend Model)</a:t>
            </a:r>
          </a:p>
          <a:p>
            <a:pPr marL="457200" lvl="1">
              <a:lnSpc>
                <a:spcPct val="114000"/>
              </a:lnSpc>
              <a:buClr>
                <a:srgbClr val="CC0033"/>
              </a:buClr>
              <a:buFont typeface="Courier New" panose="02070309020205020404" pitchFamily="49" charset="0"/>
              <a:buChar char="o"/>
            </a:pPr>
            <a:r>
              <a:rPr lang="en-US" sz="1200" dirty="0"/>
              <a:t>Leadership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021059" y="4612244"/>
            <a:ext cx="1903192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Nursing</a:t>
            </a:r>
            <a:br>
              <a:rPr lang="en-US" sz="1400" dirty="0"/>
            </a:br>
            <a:r>
              <a:rPr lang="en-US" sz="1400" dirty="0"/>
              <a:t>Leadership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Nursing </a:t>
            </a:r>
            <a:br>
              <a:rPr lang="en-US" sz="1400" dirty="0"/>
            </a:br>
            <a:r>
              <a:rPr lang="en-US" sz="1400" dirty="0"/>
              <a:t>Informatics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7" y="2810860"/>
            <a:ext cx="1587513" cy="15875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90841" y="1992809"/>
            <a:ext cx="280255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b="1" dirty="0">
                <a:latin typeface="Montserrat" panose="00000500000000000000" pitchFamily="2" charset="0"/>
              </a:rPr>
              <a:t>DNP</a:t>
            </a:r>
          </a:p>
          <a:p>
            <a:pPr algn="ctr">
              <a:spcAft>
                <a:spcPts val="400"/>
              </a:spcAft>
            </a:pPr>
            <a:r>
              <a:rPr lang="en-US" sz="1100" dirty="0">
                <a:latin typeface="Montserrat" panose="00000500000000000000" pitchFamily="2" charset="0"/>
              </a:rPr>
              <a:t>Doctor of Nursing </a:t>
            </a:r>
            <a:br>
              <a:rPr lang="en-US" sz="1100" dirty="0">
                <a:latin typeface="Montserrat" panose="00000500000000000000" pitchFamily="2" charset="0"/>
              </a:rPr>
            </a:br>
            <a:r>
              <a:rPr lang="en-US" sz="1100" dirty="0">
                <a:latin typeface="Montserrat" panose="00000500000000000000" pitchFamily="2" charset="0"/>
              </a:rPr>
              <a:t>Practice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587304" y="4600761"/>
            <a:ext cx="2390369" cy="193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400" dirty="0"/>
              <a:t>Renowned Faculty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Abundant Resources</a:t>
            </a:r>
          </a:p>
          <a:p>
            <a:pPr>
              <a:lnSpc>
                <a:spcPct val="114000"/>
              </a:lnSpc>
            </a:pPr>
            <a:r>
              <a:rPr lang="en-US" sz="1400" dirty="0"/>
              <a:t>A World of Opportunity</a:t>
            </a:r>
          </a:p>
          <a:p>
            <a:pPr>
              <a:lnSpc>
                <a:spcPct val="114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580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049" y="25251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C0033"/>
                </a:solidFill>
              </a:rPr>
              <a:t>Program Offerings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760" y="4616074"/>
            <a:ext cx="3956858" cy="1931728"/>
          </a:xfrm>
        </p:spPr>
        <p:txBody>
          <a:bodyPr/>
          <a:lstStyle/>
          <a:p>
            <a:r>
              <a:rPr lang="en-US" sz="1800" dirty="0"/>
              <a:t>School Nurse Certificate</a:t>
            </a:r>
          </a:p>
          <a:p>
            <a:r>
              <a:rPr lang="en-US" sz="1800" dirty="0"/>
              <a:t>Post-Master’s Certificates</a:t>
            </a:r>
          </a:p>
          <a:p>
            <a:r>
              <a:rPr lang="en-US" sz="1800" dirty="0"/>
              <a:t>Non-Degree Study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00941" y="4616074"/>
            <a:ext cx="4152995" cy="1385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1800" dirty="0"/>
              <a:t>Online &amp; In-Person Courses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Select courses available free </a:t>
            </a:r>
            <a:br>
              <a:rPr lang="en-US" sz="1800" dirty="0"/>
            </a:br>
            <a:r>
              <a:rPr lang="en-US" sz="1800" dirty="0"/>
              <a:t>of charge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Professional Development</a:t>
            </a:r>
          </a:p>
          <a:p>
            <a:endParaRPr lang="en-US" sz="1800" dirty="0"/>
          </a:p>
        </p:txBody>
      </p:sp>
      <p:sp>
        <p:nvSpPr>
          <p:cNvPr id="5" name="Oval 4"/>
          <p:cNvSpPr/>
          <p:nvPr/>
        </p:nvSpPr>
        <p:spPr>
          <a:xfrm>
            <a:off x="3525581" y="2455616"/>
            <a:ext cx="2244437" cy="224443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047041" y="2455616"/>
            <a:ext cx="2244437" cy="224443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1849" y="1026014"/>
            <a:ext cx="10515600" cy="1011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sz="2400" i="1" dirty="0"/>
              <a:t>Certificates &amp; Continuing Education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1123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Certificates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2509" y="2184400"/>
            <a:ext cx="387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190"/>
                </a:solidFill>
                <a:latin typeface="Montserrat" panose="00000500000000000000" pitchFamily="2" charset="0"/>
              </a:rPr>
              <a:t>Continuing Education</a:t>
            </a:r>
          </a:p>
        </p:txBody>
      </p:sp>
    </p:spTree>
    <p:extLst>
      <p:ext uri="{BB962C8B-B14F-4D97-AF65-F5344CB8AC3E}">
        <p14:creationId xmlns:p14="http://schemas.microsoft.com/office/powerpoint/2010/main" val="221615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Research at 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11" y="3012562"/>
            <a:ext cx="2572500" cy="257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1" y="3017262"/>
            <a:ext cx="2558037" cy="256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2" y="3014929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7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68" y="2567149"/>
            <a:ext cx="6942660" cy="1325563"/>
          </a:xfrm>
        </p:spPr>
        <p:txBody>
          <a:bodyPr/>
          <a:lstStyle/>
          <a:p>
            <a:r>
              <a:rPr lang="en-US" dirty="0"/>
              <a:t>Title – Black Background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4468" y="4217435"/>
            <a:ext cx="6943725" cy="793265"/>
          </a:xfrm>
        </p:spPr>
        <p:txBody>
          <a:bodyPr/>
          <a:lstStyle/>
          <a:p>
            <a:r>
              <a:rPr lang="en-US" dirty="0"/>
              <a:t>Subtitle – Black Background</a:t>
            </a:r>
          </a:p>
        </p:txBody>
      </p:sp>
    </p:spTree>
    <p:extLst>
      <p:ext uri="{BB962C8B-B14F-4D97-AF65-F5344CB8AC3E}">
        <p14:creationId xmlns:p14="http://schemas.microsoft.com/office/powerpoint/2010/main" val="23241425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- R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4636</TotalTime>
  <Words>1134</Words>
  <Application>Microsoft Office PowerPoint</Application>
  <PresentationFormat>Widescreen</PresentationFormat>
  <Paragraphs>117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Courier New</vt:lpstr>
      <vt:lpstr>Montserrat</vt:lpstr>
      <vt:lpstr>Arial</vt:lpstr>
      <vt:lpstr>Title - Red</vt:lpstr>
      <vt:lpstr>PowerPoint Presentation</vt:lpstr>
      <vt:lpstr>Historical  Briefing</vt:lpstr>
      <vt:lpstr>Where We Are</vt:lpstr>
      <vt:lpstr>PowerPoint Presentation</vt:lpstr>
      <vt:lpstr>PowerPoint Presentation</vt:lpstr>
      <vt:lpstr>PowerPoint Presentation</vt:lpstr>
      <vt:lpstr>Program Offerings</vt:lpstr>
      <vt:lpstr>Research at SON</vt:lpstr>
      <vt:lpstr>Title – Black Background</vt:lpstr>
      <vt:lpstr>Slide with One Column</vt:lpstr>
      <vt:lpstr>Slide with Two Columns</vt:lpstr>
      <vt:lpstr>Slide with Three Columns</vt:lpstr>
      <vt:lpstr>Title – Red Background</vt:lpstr>
      <vt:lpstr>Slide with One Column</vt:lpstr>
      <vt:lpstr>Slide with Two Columns</vt:lpstr>
      <vt:lpstr>Slide with Three Columns</vt:lpstr>
      <vt:lpstr>Slide with One Column</vt:lpstr>
      <vt:lpstr>Slide with Two Columns</vt:lpstr>
      <vt:lpstr>Slide with Three Columns</vt:lpstr>
      <vt:lpstr>Title with Image (Right)</vt:lpstr>
      <vt:lpstr>PowerPoint Presentation</vt:lpstr>
      <vt:lpstr>Title with Image (Left) </vt:lpstr>
      <vt:lpstr>PowerPoint Presentation</vt:lpstr>
      <vt:lpstr>PowerPoint Presentation</vt:lpstr>
    </vt:vector>
  </TitlesOfParts>
  <Company>Office of Information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Mui, Dorothy</dc:creator>
  <cp:lastModifiedBy>Distefano, Thomas</cp:lastModifiedBy>
  <cp:revision>186</cp:revision>
  <dcterms:created xsi:type="dcterms:W3CDTF">2021-01-22T14:01:29Z</dcterms:created>
  <dcterms:modified xsi:type="dcterms:W3CDTF">2024-04-10T16:25:47Z</dcterms:modified>
</cp:coreProperties>
</file>